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32" r:id="rId1"/>
  </p:sldMasterIdLst>
  <p:notesMasterIdLst>
    <p:notesMasterId r:id="rId136"/>
  </p:notesMasterIdLst>
  <p:handoutMasterIdLst>
    <p:handoutMasterId r:id="rId137"/>
  </p:handoutMasterIdLst>
  <p:sldIdLst>
    <p:sldId id="258" r:id="rId2"/>
    <p:sldId id="259" r:id="rId3"/>
    <p:sldId id="2050" r:id="rId4"/>
    <p:sldId id="2051" r:id="rId5"/>
    <p:sldId id="2053" r:id="rId6"/>
    <p:sldId id="2179" r:id="rId7"/>
    <p:sldId id="2055" r:id="rId8"/>
    <p:sldId id="2056" r:id="rId9"/>
    <p:sldId id="2057" r:id="rId10"/>
    <p:sldId id="2058" r:id="rId11"/>
    <p:sldId id="2059" r:id="rId12"/>
    <p:sldId id="2060" r:id="rId13"/>
    <p:sldId id="2190" r:id="rId14"/>
    <p:sldId id="2180" r:id="rId15"/>
    <p:sldId id="2063" r:id="rId16"/>
    <p:sldId id="2064" r:id="rId17"/>
    <p:sldId id="2065" r:id="rId18"/>
    <p:sldId id="2066" r:id="rId19"/>
    <p:sldId id="2067" r:id="rId20"/>
    <p:sldId id="2068" r:id="rId21"/>
    <p:sldId id="2069" r:id="rId22"/>
    <p:sldId id="2070" r:id="rId23"/>
    <p:sldId id="2071" r:id="rId24"/>
    <p:sldId id="2072" r:id="rId25"/>
    <p:sldId id="2073" r:id="rId26"/>
    <p:sldId id="2074" r:id="rId27"/>
    <p:sldId id="2075" r:id="rId28"/>
    <p:sldId id="2076" r:id="rId29"/>
    <p:sldId id="2077" r:id="rId30"/>
    <p:sldId id="2078" r:id="rId31"/>
    <p:sldId id="2079" r:id="rId32"/>
    <p:sldId id="2080" r:id="rId33"/>
    <p:sldId id="2081" r:id="rId34"/>
    <p:sldId id="2082" r:id="rId35"/>
    <p:sldId id="2083" r:id="rId36"/>
    <p:sldId id="2084" r:id="rId37"/>
    <p:sldId id="2085" r:id="rId38"/>
    <p:sldId id="2086" r:id="rId39"/>
    <p:sldId id="2087" r:id="rId40"/>
    <p:sldId id="2088" r:id="rId41"/>
    <p:sldId id="2089" r:id="rId42"/>
    <p:sldId id="2090" r:id="rId43"/>
    <p:sldId id="2091" r:id="rId44"/>
    <p:sldId id="2092" r:id="rId45"/>
    <p:sldId id="2093" r:id="rId46"/>
    <p:sldId id="2094" r:id="rId47"/>
    <p:sldId id="2095" r:id="rId48"/>
    <p:sldId id="2097" r:id="rId49"/>
    <p:sldId id="2098" r:id="rId50"/>
    <p:sldId id="2099" r:id="rId51"/>
    <p:sldId id="2100" r:id="rId52"/>
    <p:sldId id="2181" r:id="rId53"/>
    <p:sldId id="2102" r:id="rId54"/>
    <p:sldId id="2103" r:id="rId55"/>
    <p:sldId id="2104" r:id="rId56"/>
    <p:sldId id="2105" r:id="rId57"/>
    <p:sldId id="2106" r:id="rId58"/>
    <p:sldId id="2107" r:id="rId59"/>
    <p:sldId id="2108" r:id="rId60"/>
    <p:sldId id="2109" r:id="rId61"/>
    <p:sldId id="2110" r:id="rId62"/>
    <p:sldId id="2111" r:id="rId63"/>
    <p:sldId id="2112" r:id="rId64"/>
    <p:sldId id="2113" r:id="rId65"/>
    <p:sldId id="2114" r:id="rId66"/>
    <p:sldId id="2115" r:id="rId67"/>
    <p:sldId id="2116" r:id="rId68"/>
    <p:sldId id="2182" r:id="rId69"/>
    <p:sldId id="2118" r:id="rId70"/>
    <p:sldId id="2119" r:id="rId71"/>
    <p:sldId id="2191" r:id="rId72"/>
    <p:sldId id="2120" r:id="rId73"/>
    <p:sldId id="2121" r:id="rId74"/>
    <p:sldId id="2122" r:id="rId75"/>
    <p:sldId id="2123" r:id="rId76"/>
    <p:sldId id="2124" r:id="rId77"/>
    <p:sldId id="2125" r:id="rId78"/>
    <p:sldId id="2126" r:id="rId79"/>
    <p:sldId id="2127" r:id="rId80"/>
    <p:sldId id="2128" r:id="rId81"/>
    <p:sldId id="2129" r:id="rId82"/>
    <p:sldId id="2130" r:id="rId83"/>
    <p:sldId id="2131" r:id="rId84"/>
    <p:sldId id="2132" r:id="rId85"/>
    <p:sldId id="2133" r:id="rId86"/>
    <p:sldId id="2134" r:id="rId87"/>
    <p:sldId id="2135" r:id="rId88"/>
    <p:sldId id="2136" r:id="rId89"/>
    <p:sldId id="2137" r:id="rId90"/>
    <p:sldId id="2138" r:id="rId91"/>
    <p:sldId id="2139" r:id="rId92"/>
    <p:sldId id="2140" r:id="rId93"/>
    <p:sldId id="2141" r:id="rId94"/>
    <p:sldId id="2183" r:id="rId95"/>
    <p:sldId id="2143" r:id="rId96"/>
    <p:sldId id="2193" r:id="rId97"/>
    <p:sldId id="2198" r:id="rId98"/>
    <p:sldId id="2195" r:id="rId99"/>
    <p:sldId id="2196" r:id="rId100"/>
    <p:sldId id="2197" r:id="rId101"/>
    <p:sldId id="2144" r:id="rId102"/>
    <p:sldId id="2145" r:id="rId103"/>
    <p:sldId id="2146" r:id="rId104"/>
    <p:sldId id="2147" r:id="rId105"/>
    <p:sldId id="2184" r:id="rId106"/>
    <p:sldId id="2149" r:id="rId107"/>
    <p:sldId id="2192" r:id="rId108"/>
    <p:sldId id="2185" r:id="rId109"/>
    <p:sldId id="2151" r:id="rId110"/>
    <p:sldId id="2152" r:id="rId111"/>
    <p:sldId id="2153" r:id="rId112"/>
    <p:sldId id="2154" r:id="rId113"/>
    <p:sldId id="2155" r:id="rId114"/>
    <p:sldId id="2157" r:id="rId115"/>
    <p:sldId id="2158" r:id="rId116"/>
    <p:sldId id="2159" r:id="rId117"/>
    <p:sldId id="2160" r:id="rId118"/>
    <p:sldId id="2186" r:id="rId119"/>
    <p:sldId id="2162" r:id="rId120"/>
    <p:sldId id="2163" r:id="rId121"/>
    <p:sldId id="2164" r:id="rId122"/>
    <p:sldId id="2165" r:id="rId123"/>
    <p:sldId id="2187" r:id="rId124"/>
    <p:sldId id="2167" r:id="rId125"/>
    <p:sldId id="2168" r:id="rId126"/>
    <p:sldId id="2169" r:id="rId127"/>
    <p:sldId id="2170" r:id="rId128"/>
    <p:sldId id="2171" r:id="rId129"/>
    <p:sldId id="2172" r:id="rId130"/>
    <p:sldId id="2173" r:id="rId131"/>
    <p:sldId id="2188" r:id="rId132"/>
    <p:sldId id="2175" r:id="rId133"/>
    <p:sldId id="2176" r:id="rId134"/>
    <p:sldId id="2189" r:id="rId135"/>
  </p:sldIdLst>
  <p:sldSz cx="10475913" cy="7019925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66363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32727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99089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65452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331815" algn="l" defTabSz="932727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98179" algn="l" defTabSz="932727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64541" algn="l" defTabSz="932727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730904" algn="l" defTabSz="932727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11" userDrawn="1">
          <p15:clr>
            <a:srgbClr val="A4A3A4"/>
          </p15:clr>
        </p15:guide>
        <p15:guide id="2" pos="33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FF3300"/>
    <a:srgbClr val="FF6600"/>
    <a:srgbClr val="1E591E"/>
    <a:srgbClr val="0066FF"/>
    <a:srgbClr val="236A24"/>
    <a:srgbClr val="0000CC"/>
    <a:srgbClr val="002777"/>
    <a:srgbClr val="00246D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3" autoAdjust="0"/>
    <p:restoredTop sz="93883" autoAdjust="0"/>
  </p:normalViewPr>
  <p:slideViewPr>
    <p:cSldViewPr>
      <p:cViewPr varScale="1">
        <p:scale>
          <a:sx n="66" d="100"/>
          <a:sy n="66" d="100"/>
        </p:scale>
        <p:origin x="1028" y="48"/>
      </p:cViewPr>
      <p:guideLst>
        <p:guide orient="horz" pos="2211"/>
        <p:guide pos="3302"/>
      </p:guideLst>
    </p:cSldViewPr>
  </p:slideViewPr>
  <p:outlineViewPr>
    <p:cViewPr>
      <p:scale>
        <a:sx n="33" d="100"/>
        <a:sy n="33" d="100"/>
      </p:scale>
      <p:origin x="0" y="251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2194"/>
    </p:cViewPr>
  </p:sorterViewPr>
  <p:notesViewPr>
    <p:cSldViewPr>
      <p:cViewPr varScale="1">
        <p:scale>
          <a:sx n="71" d="100"/>
          <a:sy n="71" d="100"/>
        </p:scale>
        <p:origin x="3536" y="1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750475" y="342084"/>
            <a:ext cx="1735285" cy="226591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algn="l">
              <a:defRPr sz="1200"/>
            </a:lvl1pPr>
          </a:lstStyle>
          <a:p>
            <a:pPr algn="ctr"/>
            <a:r>
              <a:rPr lang="fr-FR" sz="1000" dirty="0">
                <a:latin typeface="Gill Sans MT" panose="020B0502020104020203" pitchFamily="34" charset="77"/>
              </a:rPr>
              <a:t>CBC-Orsys-2020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3"/>
          </p:nvPr>
        </p:nvSpPr>
        <p:spPr>
          <a:xfrm>
            <a:off x="3449752" y="9752240"/>
            <a:ext cx="459938" cy="2616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r">
              <a:defRPr sz="1200"/>
            </a:lvl1pPr>
          </a:lstStyle>
          <a:p>
            <a:pPr algn="ctr"/>
            <a:fld id="{BDEDB053-3488-43E7-A911-DF4A4458D72B}" type="slidenum">
              <a:rPr lang="fr-FR" sz="1100" smtClean="0">
                <a:latin typeface="Gill Sans MT" panose="020B0502020104020203" pitchFamily="34" charset="77"/>
              </a:rPr>
              <a:pPr algn="ctr"/>
              <a:t>‹#›</a:t>
            </a:fld>
            <a:endParaRPr lang="fr-FR" sz="11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941364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9"/>
            <a:ext cx="3076364" cy="51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t" anchorCtr="0" compatLnSpc="1">
            <a:prstTxWarp prst="textNoShape">
              <a:avLst/>
            </a:prstTxWarp>
          </a:bodyPr>
          <a:lstStyle>
            <a:lvl1pPr>
              <a:defRPr sz="1200" b="0" i="0">
                <a:latin typeface="Gill Sans MT" panose="020B0502020104020203" pitchFamily="34" charset="77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err="1"/>
              <a:t>fdf</a:t>
            </a:r>
            <a:endParaRPr lang="fr-FR" dirty="0"/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915" y="19"/>
            <a:ext cx="3076364" cy="51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t" anchorCtr="0" compatLnSpc="1">
            <a:prstTxWarp prst="textNoShape">
              <a:avLst/>
            </a:prstTxWarp>
          </a:bodyPr>
          <a:lstStyle>
            <a:lvl1pPr algn="r">
              <a:defRPr sz="1200" b="0" i="0">
                <a:latin typeface="Gill Sans MT" panose="020B0502020104020203" pitchFamily="34" charset="77"/>
                <a:cs typeface="Arial" pitchFamily="34" charset="0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768350"/>
            <a:ext cx="57277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1" y="4862540"/>
            <a:ext cx="5679440" cy="4604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styles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4"/>
            <a:r>
              <a:rPr lang="fr-FR" noProof="0" dirty="0" err="1"/>
              <a:t>Fifth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171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0941"/>
            <a:ext cx="3076364" cy="51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b" anchorCtr="0" compatLnSpc="1">
            <a:prstTxWarp prst="textNoShape">
              <a:avLst/>
            </a:prstTxWarp>
          </a:bodyPr>
          <a:lstStyle>
            <a:lvl1pPr>
              <a:defRPr sz="1200" b="0" i="0">
                <a:latin typeface="Gill Sans MT" panose="020B0502020104020203" pitchFamily="34" charset="77"/>
                <a:cs typeface="Arial" pitchFamily="34" charset="0"/>
              </a:defRPr>
            </a:lvl1pPr>
          </a:lstStyle>
          <a:p>
            <a:pPr>
              <a:defRPr/>
            </a:pPr>
            <a:r>
              <a:rPr lang="fr-FR" dirty="0" err="1"/>
              <a:t>fsdaf</a:t>
            </a:r>
            <a:endParaRPr lang="fr-FR" dirty="0"/>
          </a:p>
        </p:txBody>
      </p:sp>
      <p:sp>
        <p:nvSpPr>
          <p:cNvPr id="171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915" y="9720941"/>
            <a:ext cx="3076364" cy="51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40" tIns="47720" rIns="95440" bIns="47720" numCol="1" anchor="b" anchorCtr="0" compatLnSpc="1">
            <a:prstTxWarp prst="textNoShape">
              <a:avLst/>
            </a:prstTxWarp>
          </a:bodyPr>
          <a:lstStyle>
            <a:lvl1pPr algn="r">
              <a:defRPr sz="1200" b="0" i="0">
                <a:latin typeface="Gill Sans MT" panose="020B0502020104020203" pitchFamily="34" charset="77"/>
                <a:cs typeface="Arial" pitchFamily="34" charset="0"/>
              </a:defRPr>
            </a:lvl1pPr>
          </a:lstStyle>
          <a:p>
            <a:pPr>
              <a:defRPr/>
            </a:pPr>
            <a:fld id="{8612E637-D044-474B-ACE3-88C58B5B8B55}" type="slidenum">
              <a:rPr lang="fr-FR" smtClean="0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794816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1pPr>
    <a:lvl2pPr marL="466363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2pPr>
    <a:lvl3pPr marL="932727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3pPr>
    <a:lvl4pPr marL="1399089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4pPr>
    <a:lvl5pPr marL="1865452" algn="l" rtl="0" eaLnBrk="0" fontAlgn="base" hangingPunct="0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Arial" pitchFamily="34" charset="0"/>
      </a:defRPr>
    </a:lvl5pPr>
    <a:lvl6pPr marL="2331815" algn="l" defTabSz="9327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179" algn="l" defTabSz="9327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41" algn="l" defTabSz="9327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04" algn="l" defTabSz="9327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2">
            <a:extLst>
              <a:ext uri="{FF2B5EF4-FFF2-40B4-BE49-F238E27FC236}">
                <a16:creationId xmlns:a16="http://schemas.microsoft.com/office/drawing/2014/main" id="{6254CC53-A3B3-304E-9739-C0B0265D59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C0A975C-8FB4-DA42-9B4D-768AFD1C0859}" type="datetimeFigureOut">
              <a:rPr lang="fr-FR"/>
              <a:pPr>
                <a:defRPr/>
              </a:pPr>
              <a:t>12/06/2024</a:t>
            </a:fld>
            <a:endParaRPr lang="x-none" dirty="0"/>
          </a:p>
        </p:txBody>
      </p:sp>
      <p:sp>
        <p:nvSpPr>
          <p:cNvPr id="10242" name="Espace réservé du numéro de diapositive 6">
            <a:extLst>
              <a:ext uri="{FF2B5EF4-FFF2-40B4-BE49-F238E27FC236}">
                <a16:creationId xmlns:a16="http://schemas.microsoft.com/office/drawing/2014/main" id="{3FF7944D-0AAF-4C47-95F4-74900430A6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fld id="{6B6F2B6F-0E1A-5C44-BCE3-968376619C31}" type="slidenum">
              <a:rPr lang="fr-FR" altLang="fr-FR" sz="1100" smtClean="0">
                <a:latin typeface="Gill Sans MT" panose="020B0502020104020203" pitchFamily="34" charset="77"/>
                <a:cs typeface="Arial" panose="020B0604020202020204" pitchFamily="34" charset="0"/>
              </a:rPr>
              <a:pPr/>
              <a:t>1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10243" name="Espace réservé de l'image des diapositives 1">
            <a:extLst>
              <a:ext uri="{FF2B5EF4-FFF2-40B4-BE49-F238E27FC236}">
                <a16:creationId xmlns:a16="http://schemas.microsoft.com/office/drawing/2014/main" id="{E232C02B-E552-984C-8EB8-33A1D0879E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79525"/>
            <a:ext cx="5149850" cy="34528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Espace réservé des notes 2">
            <a:extLst>
              <a:ext uri="{FF2B5EF4-FFF2-40B4-BE49-F238E27FC236}">
                <a16:creationId xmlns:a16="http://schemas.microsoft.com/office/drawing/2014/main" id="{57490418-D682-A347-8AF4-220654BFCB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 dirty="0"/>
          </a:p>
        </p:txBody>
      </p:sp>
      <p:sp>
        <p:nvSpPr>
          <p:cNvPr id="10245" name="Espace réservé du numéro de diapositive 3">
            <a:extLst>
              <a:ext uri="{FF2B5EF4-FFF2-40B4-BE49-F238E27FC236}">
                <a16:creationId xmlns:a16="http://schemas.microsoft.com/office/drawing/2014/main" id="{D1F8A291-4C9A-E447-AFDD-0382504FCCD7}"/>
              </a:ext>
            </a:extLst>
          </p:cNvPr>
          <p:cNvSpPr txBox="1">
            <a:spLocks noGrp="1"/>
          </p:cNvSpPr>
          <p:nvPr/>
        </p:nvSpPr>
        <p:spPr bwMode="auto">
          <a:xfrm>
            <a:off x="4021615" y="9720263"/>
            <a:ext cx="307609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850" tIns="43425" rIns="86850" bIns="43425" anchor="b"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r" eaLnBrk="1" hangingPunct="1"/>
            <a:fld id="{63D2D1C5-BA3B-BD48-BB24-18296967571B}" type="slidenum">
              <a:rPr lang="fr-FR" altLang="fr-FR" sz="1100">
                <a:latin typeface="Gill Sans MT" panose="020B0502020104020203" pitchFamily="34" charset="77"/>
                <a:cs typeface="Arial" panose="020B0604020202020204" pitchFamily="34" charset="0"/>
              </a:rPr>
              <a:pPr algn="r" eaLnBrk="1" hangingPunct="1"/>
              <a:t>1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154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2">
            <a:extLst>
              <a:ext uri="{FF2B5EF4-FFF2-40B4-BE49-F238E27FC236}">
                <a16:creationId xmlns:a16="http://schemas.microsoft.com/office/drawing/2014/main" id="{C94E4280-C163-BE4D-8923-83306C15F6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4BE79701-11F6-1F4F-A8FC-6D7F99E83116}" type="datetimeFigureOut">
              <a:rPr lang="fr-FR"/>
              <a:pPr>
                <a:defRPr/>
              </a:pPr>
              <a:t>12/06/2024</a:t>
            </a:fld>
            <a:endParaRPr lang="x-none" dirty="0"/>
          </a:p>
        </p:txBody>
      </p:sp>
      <p:sp>
        <p:nvSpPr>
          <p:cNvPr id="12290" name="Espace réservé du numéro de diapositive 6">
            <a:extLst>
              <a:ext uri="{FF2B5EF4-FFF2-40B4-BE49-F238E27FC236}">
                <a16:creationId xmlns:a16="http://schemas.microsoft.com/office/drawing/2014/main" id="{F755D0E2-73F9-0944-B978-778B8CB201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fld id="{A46B3970-6C33-354D-BDBD-1FF646872BC0}" type="slidenum">
              <a:rPr lang="fr-FR" altLang="fr-FR" sz="1100" smtClean="0">
                <a:latin typeface="Gill Sans MT" panose="020B0502020104020203" pitchFamily="34" charset="77"/>
                <a:cs typeface="Arial" panose="020B0604020202020204" pitchFamily="34" charset="0"/>
              </a:rPr>
              <a:pPr/>
              <a:t>2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12291" name="Espace réservé de l'image des diapositives 1">
            <a:extLst>
              <a:ext uri="{FF2B5EF4-FFF2-40B4-BE49-F238E27FC236}">
                <a16:creationId xmlns:a16="http://schemas.microsoft.com/office/drawing/2014/main" id="{47E0508F-7AF7-AE44-B6AC-E27120C270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79525"/>
            <a:ext cx="5149850" cy="34528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2" name="Espace réservé des notes 2">
            <a:extLst>
              <a:ext uri="{FF2B5EF4-FFF2-40B4-BE49-F238E27FC236}">
                <a16:creationId xmlns:a16="http://schemas.microsoft.com/office/drawing/2014/main" id="{12BA9E12-3E71-9A49-B474-2C3C17E8E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 dirty="0"/>
          </a:p>
        </p:txBody>
      </p:sp>
      <p:sp>
        <p:nvSpPr>
          <p:cNvPr id="12293" name="Espace réservé du numéro de diapositive 3">
            <a:extLst>
              <a:ext uri="{FF2B5EF4-FFF2-40B4-BE49-F238E27FC236}">
                <a16:creationId xmlns:a16="http://schemas.microsoft.com/office/drawing/2014/main" id="{2E54266E-2349-D946-AF6F-9EE1B2BD001A}"/>
              </a:ext>
            </a:extLst>
          </p:cNvPr>
          <p:cNvSpPr txBox="1">
            <a:spLocks noGrp="1"/>
          </p:cNvSpPr>
          <p:nvPr/>
        </p:nvSpPr>
        <p:spPr bwMode="auto">
          <a:xfrm>
            <a:off x="4021615" y="9720263"/>
            <a:ext cx="307609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850" tIns="43425" rIns="86850" bIns="43425" anchor="b"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r" eaLnBrk="1" hangingPunct="1"/>
            <a:fld id="{D02FEF2A-BF4F-EA47-B276-3E1F4B90D793}" type="slidenum">
              <a:rPr lang="fr-FR" altLang="fr-FR" sz="1100">
                <a:latin typeface="Gill Sans MT" panose="020B0502020104020203" pitchFamily="34" charset="77"/>
                <a:cs typeface="Arial" panose="020B0604020202020204" pitchFamily="34" charset="0"/>
              </a:rPr>
              <a:pPr algn="r" eaLnBrk="1" hangingPunct="1"/>
              <a:t>2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870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2">
            <a:extLst>
              <a:ext uri="{FF2B5EF4-FFF2-40B4-BE49-F238E27FC236}">
                <a16:creationId xmlns:a16="http://schemas.microsoft.com/office/drawing/2014/main" id="{4BC50F87-0A64-4D4E-A98E-119E05E9C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74A1AE8-F8C0-6E4C-B23B-F2CF66F0DDC4}" type="datetimeFigureOut">
              <a:rPr lang="fr-FR"/>
              <a:pPr>
                <a:defRPr/>
              </a:pPr>
              <a:t>12/06/2024</a:t>
            </a:fld>
            <a:endParaRPr lang="x-none" dirty="0"/>
          </a:p>
        </p:txBody>
      </p:sp>
      <p:sp>
        <p:nvSpPr>
          <p:cNvPr id="14338" name="Espace réservé du numéro de diapositive 6">
            <a:extLst>
              <a:ext uri="{FF2B5EF4-FFF2-40B4-BE49-F238E27FC236}">
                <a16:creationId xmlns:a16="http://schemas.microsoft.com/office/drawing/2014/main" id="{F9E8D056-2C8F-7F41-8474-85A55E99B2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fld id="{34768BE2-A6F8-C24A-A82A-4F15ECB2DF0E}" type="slidenum">
              <a:rPr lang="fr-FR" altLang="fr-FR" sz="1100" smtClean="0">
                <a:latin typeface="Gill Sans MT" panose="020B0502020104020203" pitchFamily="34" charset="77"/>
                <a:cs typeface="Arial" panose="020B0604020202020204" pitchFamily="34" charset="0"/>
              </a:rPr>
              <a:pPr/>
              <a:t>4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14339" name="Espace réservé de l'image des diapositives 1">
            <a:extLst>
              <a:ext uri="{FF2B5EF4-FFF2-40B4-BE49-F238E27FC236}">
                <a16:creationId xmlns:a16="http://schemas.microsoft.com/office/drawing/2014/main" id="{58638ECC-A81F-D14A-8FFC-5EF54990D04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74725" y="1279525"/>
            <a:ext cx="5149850" cy="34528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0" name="Espace réservé des notes 2">
            <a:extLst>
              <a:ext uri="{FF2B5EF4-FFF2-40B4-BE49-F238E27FC236}">
                <a16:creationId xmlns:a16="http://schemas.microsoft.com/office/drawing/2014/main" id="{DDBA986B-79B0-4642-B013-76B66A59CF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altLang="fr-FR" dirty="0"/>
          </a:p>
        </p:txBody>
      </p:sp>
      <p:sp>
        <p:nvSpPr>
          <p:cNvPr id="14341" name="Espace réservé du numéro de diapositive 3">
            <a:extLst>
              <a:ext uri="{FF2B5EF4-FFF2-40B4-BE49-F238E27FC236}">
                <a16:creationId xmlns:a16="http://schemas.microsoft.com/office/drawing/2014/main" id="{7AF4E074-7A74-8149-9D3B-5A8FA8D08B8C}"/>
              </a:ext>
            </a:extLst>
          </p:cNvPr>
          <p:cNvSpPr txBox="1">
            <a:spLocks noGrp="1"/>
          </p:cNvSpPr>
          <p:nvPr/>
        </p:nvSpPr>
        <p:spPr bwMode="auto">
          <a:xfrm>
            <a:off x="4021615" y="9720263"/>
            <a:ext cx="307609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850" tIns="43425" rIns="86850" bIns="43425" anchor="b"/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r" eaLnBrk="1" hangingPunct="1"/>
            <a:fld id="{D839853C-68B1-054E-91BF-A2FC83B50909}" type="slidenum">
              <a:rPr lang="fr-FR" altLang="fr-FR" sz="1100">
                <a:latin typeface="Gill Sans MT" panose="020B0502020104020203" pitchFamily="34" charset="77"/>
                <a:cs typeface="Arial" panose="020B0604020202020204" pitchFamily="34" charset="0"/>
              </a:rPr>
              <a:pPr algn="r" eaLnBrk="1" hangingPunct="1"/>
              <a:t>4</a:t>
            </a:fld>
            <a:endParaRPr lang="fr-FR" altLang="fr-FR" sz="1100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537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79556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1990" b="0" i="0">
                <a:latin typeface="Gill Sans MT" panose="020B0502020104020203" pitchFamily="34" charset="77"/>
              </a:defRPr>
            </a:lvl3pPr>
            <a:lvl4pPr>
              <a:defRPr sz="1791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8D8FFF-08FB-2B40-A124-5ED09C5658FD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899ED7-D8FB-4846-8873-269D38FA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0247" y="6646351"/>
            <a:ext cx="598653" cy="373746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85E2C2D-C30D-914F-A5C6-34C251B71B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5565" y="42776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1900" b="0" i="0">
                <a:latin typeface="Gill Sans MT" panose="020B0502020104020203" pitchFamily="34" charset="77"/>
              </a:defRPr>
            </a:lvl3pPr>
            <a:lvl4pPr>
              <a:defRPr sz="1800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80247" y="6646351"/>
            <a:ext cx="598653" cy="373746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71B5B9-7989-674F-89CD-C6BFCB0E28E1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4842C5B-6179-F74B-BA6A-4A64FB4994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83010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2000" b="0" i="0">
                <a:latin typeface="Gill Sans MT" panose="020B0502020104020203" pitchFamily="34" charset="77"/>
              </a:defRPr>
            </a:lvl3pPr>
            <a:lvl4pPr>
              <a:defRPr sz="1791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77517" y="6646351"/>
            <a:ext cx="598653" cy="37374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3A0966-4B7E-3E45-A8B8-0EF4B26D0F20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35F388-42D0-4F4D-AF18-1F3D2BEBC1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83010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1990" b="0" i="0">
                <a:latin typeface="Gill Sans MT" panose="020B0502020104020203" pitchFamily="34" charset="77"/>
              </a:defRPr>
            </a:lvl3pPr>
            <a:lvl4pPr>
              <a:defRPr sz="1791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77517" y="6646351"/>
            <a:ext cx="598653" cy="37374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B5AADB-487A-354E-B05A-FCDA9A81D840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EE0D6C-E254-8C46-845E-3DBF8470B6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79556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i="0">
                <a:latin typeface="Gill Sans MT" panose="020B0502020104020203" pitchFamily="34" charset="77"/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6000" tIns="36000" rIns="36000" bIns="36000">
            <a:noAutofit/>
          </a:bodyPr>
          <a:lstStyle>
            <a:lvl1pPr marL="448506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  <a:defRPr sz="2200" b="0" i="0">
                <a:latin typeface="Gill Sans MT" panose="020B0502020104020203" pitchFamily="34" charset="77"/>
              </a:defRPr>
            </a:lvl1pPr>
            <a:lvl2pPr marL="918872" indent="-454823">
              <a:buClr>
                <a:srgbClr val="C00000"/>
              </a:buClr>
              <a:buFont typeface="Wingdings" panose="05000000000000000000" pitchFamily="2" charset="2"/>
              <a:buChar char="q"/>
              <a:defRPr sz="2000" b="0" i="0">
                <a:latin typeface="Gill Sans MT" panose="020B0502020104020203" pitchFamily="34" charset="77"/>
              </a:defRPr>
            </a:lvl2pPr>
            <a:lvl3pPr>
              <a:defRPr sz="1990" b="0" i="0">
                <a:latin typeface="Gill Sans MT" panose="020B0502020104020203" pitchFamily="34" charset="77"/>
              </a:defRPr>
            </a:lvl3pPr>
            <a:lvl4pPr>
              <a:defRPr sz="1791" b="0" i="0">
                <a:latin typeface="Gill Sans MT" panose="020B0502020104020203" pitchFamily="34" charset="77"/>
              </a:defRPr>
            </a:lvl4pPr>
            <a:lvl5pPr marL="2088221" indent="-232024">
              <a:buFont typeface="Wingdings" panose="05000000000000000000" pitchFamily="2" charset="2"/>
              <a:buChar char="v"/>
              <a:defRPr sz="1592" b="0" i="0">
                <a:latin typeface="Gill Sans MT" panose="020B0502020104020203" pitchFamily="34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77517" y="6646351"/>
            <a:ext cx="598653" cy="373746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91E873-9EA6-A84A-A455-9D297D27FABD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98FA09E-DB12-9646-801A-5E09CAA501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 txBox="1">
            <a:spLocks/>
          </p:cNvSpPr>
          <p:nvPr userDrawn="1"/>
        </p:nvSpPr>
        <p:spPr>
          <a:xfrm>
            <a:off x="830105" y="53578"/>
            <a:ext cx="9428322" cy="50669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3295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lang="fr-FR" sz="3000" b="1" i="0" dirty="0">
                <a:latin typeface="Gill Sans MT" panose="020B0502020104020203" pitchFamily="34" charset="77"/>
              </a:rPr>
              <a:t>Cliquez pour modifier le style du titre</a:t>
            </a:r>
          </a:p>
        </p:txBody>
      </p:sp>
      <p:sp>
        <p:nvSpPr>
          <p:cNvPr id="9" name="Espace réservé du contenu 2"/>
          <p:cNvSpPr txBox="1">
            <a:spLocks/>
          </p:cNvSpPr>
          <p:nvPr userDrawn="1"/>
        </p:nvSpPr>
        <p:spPr>
          <a:xfrm>
            <a:off x="224238" y="931090"/>
            <a:ext cx="10026946" cy="5643627"/>
          </a:xfrm>
          <a:prstGeom prst="rect">
            <a:avLst/>
          </a:prstGeom>
        </p:spPr>
        <p:txBody>
          <a:bodyPr lIns="35814" tIns="35814" rIns="35814" bIns="35814">
            <a:noAutofit/>
          </a:bodyPr>
          <a:lstStyle>
            <a:lvl1pPr marL="450850" indent="-450850" algn="l" defTabSz="932950" rtl="0" eaLnBrk="1" latinLnBrk="0" hangingPunct="1">
              <a:spcBef>
                <a:spcPct val="20000"/>
              </a:spcBef>
              <a:buClr>
                <a:srgbClr val="339933"/>
              </a:buClr>
              <a:buFont typeface="Webdings" panose="05030102010509060703" pitchFamily="18" charset="2"/>
              <a:buChar char="&lt;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23675" indent="-457200" algn="l" defTabSz="93295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q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66187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662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9137" indent="-233237" algn="l" defTabSz="93295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v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612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2087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8562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5036" indent="-233237" algn="l" defTabSz="932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chemeClr val="accent5">
                  <a:lumMod val="50000"/>
                </a:schemeClr>
              </a:buClr>
            </a:pPr>
            <a:r>
              <a:rPr lang="fr-FR" sz="2200" b="0" i="0" dirty="0">
                <a:latin typeface="Gill Sans MT" panose="020B0502020104020203" pitchFamily="34" charset="77"/>
              </a:rPr>
              <a:t>Cliquez pour modifier les styles du texte du masque</a:t>
            </a:r>
          </a:p>
          <a:p>
            <a:pPr lvl="1" fontAlgn="auto">
              <a:spcAft>
                <a:spcPts val="0"/>
              </a:spcAft>
            </a:pPr>
            <a:r>
              <a:rPr lang="fr-FR" sz="2000" b="0" i="0" dirty="0">
                <a:latin typeface="Gill Sans MT" panose="020B0502020104020203" pitchFamily="34" charset="77"/>
              </a:rPr>
              <a:t>Deuxième niveau</a:t>
            </a:r>
          </a:p>
          <a:p>
            <a:pPr lvl="2" fontAlgn="auto">
              <a:spcAft>
                <a:spcPts val="0"/>
              </a:spcAft>
            </a:pPr>
            <a:r>
              <a:rPr lang="fr-FR" sz="1990" b="0" i="0" dirty="0">
                <a:latin typeface="Gill Sans MT" panose="020B0502020104020203" pitchFamily="34" charset="77"/>
              </a:rPr>
              <a:t>Troisième niveau</a:t>
            </a:r>
          </a:p>
          <a:p>
            <a:pPr lvl="3" fontAlgn="auto">
              <a:spcAft>
                <a:spcPts val="0"/>
              </a:spcAft>
            </a:pPr>
            <a:r>
              <a:rPr lang="fr-FR" sz="1791" b="0" i="0" dirty="0">
                <a:latin typeface="Gill Sans MT" panose="020B0502020104020203" pitchFamily="34" charset="77"/>
              </a:rPr>
              <a:t>Quatrième niveau</a:t>
            </a:r>
          </a:p>
          <a:p>
            <a:pPr lvl="4" fontAlgn="auto">
              <a:spcAft>
                <a:spcPts val="0"/>
              </a:spcAft>
            </a:pPr>
            <a:r>
              <a:rPr lang="fr-FR" sz="1592" b="0" i="0" dirty="0">
                <a:latin typeface="Gill Sans MT" panose="020B0502020104020203" pitchFamily="34" charset="77"/>
              </a:rPr>
              <a:t>Cinquième niveau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BB58A-F1EA-1846-805D-D66D5727B988}"/>
              </a:ext>
            </a:extLst>
          </p:cNvPr>
          <p:cNvSpPr/>
          <p:nvPr userDrawn="1"/>
        </p:nvSpPr>
        <p:spPr>
          <a:xfrm>
            <a:off x="1315282" y="629642"/>
            <a:ext cx="8908604" cy="72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 sz="2973" b="0" i="0" dirty="0">
              <a:latin typeface="Gill Sans MT" panose="020B0502020104020203" pitchFamily="34" charset="77"/>
            </a:endParaRP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9092200A-CA59-B14E-996E-8F01D6E54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80247" y="6646351"/>
            <a:ext cx="598653" cy="373746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fld id="{9705A05D-FF3A-44F5-A745-C0E08A1F026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0F19E2-815D-A244-A276-BE2A201577C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6" y="439261"/>
            <a:ext cx="844006" cy="4064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8" r:id="rId4"/>
    <p:sldLayoutId id="2147483839" r:id="rId5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28099" rtl="0" eaLnBrk="1" latinLnBrk="0" hangingPunct="1">
        <a:spcBef>
          <a:spcPct val="0"/>
        </a:spcBef>
        <a:buNone/>
        <a:defRPr sz="4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8037" indent="-348037" algn="l" defTabSz="928099" rtl="0" eaLnBrk="1" latinLnBrk="0" hangingPunct="1">
        <a:spcBef>
          <a:spcPct val="20000"/>
        </a:spcBef>
        <a:buFont typeface="Arial" pitchFamily="34" charset="0"/>
        <a:buChar char="•"/>
        <a:defRPr sz="3183" kern="1200">
          <a:solidFill>
            <a:schemeClr val="tx1"/>
          </a:solidFill>
          <a:latin typeface="+mn-lt"/>
          <a:ea typeface="+mn-ea"/>
          <a:cs typeface="+mn-cs"/>
        </a:defRPr>
      </a:lvl1pPr>
      <a:lvl2pPr marL="754080" indent="-290031" algn="l" defTabSz="928099" rtl="0" eaLnBrk="1" latinLnBrk="0" hangingPunct="1">
        <a:spcBef>
          <a:spcPct val="20000"/>
        </a:spcBef>
        <a:buFont typeface="Arial" pitchFamily="34" charset="0"/>
        <a:buChar char="–"/>
        <a:defRPr sz="2785" kern="1200">
          <a:solidFill>
            <a:schemeClr val="tx1"/>
          </a:solidFill>
          <a:latin typeface="+mn-lt"/>
          <a:ea typeface="+mn-ea"/>
          <a:cs typeface="+mn-cs"/>
        </a:defRPr>
      </a:lvl2pPr>
      <a:lvl3pPr marL="1160123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2388" kern="1200">
          <a:solidFill>
            <a:schemeClr val="tx1"/>
          </a:solidFill>
          <a:latin typeface="+mn-lt"/>
          <a:ea typeface="+mn-ea"/>
          <a:cs typeface="+mn-cs"/>
        </a:defRPr>
      </a:lvl3pPr>
      <a:lvl4pPr marL="1624172" indent="-232024" algn="l" defTabSz="928099" rtl="0" eaLnBrk="1" latinLnBrk="0" hangingPunct="1">
        <a:spcBef>
          <a:spcPct val="20000"/>
        </a:spcBef>
        <a:buFont typeface="Arial" pitchFamily="34" charset="0"/>
        <a:buChar char="–"/>
        <a:defRPr sz="1990" kern="1200">
          <a:solidFill>
            <a:schemeClr val="tx1"/>
          </a:solidFill>
          <a:latin typeface="+mn-lt"/>
          <a:ea typeface="+mn-ea"/>
          <a:cs typeface="+mn-cs"/>
        </a:defRPr>
      </a:lvl4pPr>
      <a:lvl5pPr marL="2088221" indent="-232024" algn="l" defTabSz="928099" rtl="0" eaLnBrk="1" latinLnBrk="0" hangingPunct="1">
        <a:spcBef>
          <a:spcPct val="20000"/>
        </a:spcBef>
        <a:buFont typeface="Arial" pitchFamily="34" charset="0"/>
        <a:buChar char="»"/>
        <a:defRPr sz="1990" kern="1200">
          <a:solidFill>
            <a:schemeClr val="tx1"/>
          </a:solidFill>
          <a:latin typeface="+mn-lt"/>
          <a:ea typeface="+mn-ea"/>
          <a:cs typeface="+mn-cs"/>
        </a:defRPr>
      </a:lvl5pPr>
      <a:lvl6pPr marL="2552271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6pPr>
      <a:lvl7pPr marL="3016320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7pPr>
      <a:lvl8pPr marL="3480369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8pPr>
      <a:lvl9pPr marL="3944418" indent="-232024" algn="l" defTabSz="928099" rtl="0" eaLnBrk="1" latinLnBrk="0" hangingPunct="1">
        <a:spcBef>
          <a:spcPct val="20000"/>
        </a:spcBef>
        <a:buFont typeface="Arial" pitchFamily="34" charset="0"/>
        <a:buChar char="•"/>
        <a:defRPr sz="19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1pPr>
      <a:lvl2pPr marL="464049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2pPr>
      <a:lvl3pPr marL="928099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3pPr>
      <a:lvl4pPr marL="1392148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4pPr>
      <a:lvl5pPr marL="1856197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5pPr>
      <a:lvl6pPr marL="2320247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6pPr>
      <a:lvl7pPr marL="2784296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7pPr>
      <a:lvl8pPr marL="3248345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8pPr>
      <a:lvl9pPr marL="3712395" algn="l" defTabSz="928099" rtl="0" eaLnBrk="1" latinLnBrk="0" hangingPunct="1">
        <a:defRPr sz="17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XX@fc4it.com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hyperlink" Target="http://www.sonatype.com/nexus-repository-os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ficode.com/blog/artifactory-nexus-proget" TargetMode="External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driraaymen@gmail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nkins.io/doc/book/installing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object 11">
            <a:extLst>
              <a:ext uri="{FF2B5EF4-FFF2-40B4-BE49-F238E27FC236}">
                <a16:creationId xmlns:a16="http://schemas.microsoft.com/office/drawing/2014/main" id="{49A8FBC6-A80C-7148-813D-1241ACF5D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234" y="1898238"/>
            <a:ext cx="8550194" cy="4743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11208" rIns="0" bIns="0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>
              <a:lnSpc>
                <a:spcPts val="3124"/>
              </a:lnSpc>
              <a:spcBef>
                <a:spcPts val="93"/>
              </a:spcBef>
            </a:pPr>
            <a:r>
              <a:rPr lang="fr-FR" altLang="fr-FR" sz="2601" b="1" u="sng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Formation</a:t>
            </a:r>
            <a:r>
              <a:rPr lang="fr-FR" altLang="fr-FR" sz="2601" b="1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altLang="fr-FR" sz="2601" b="1" dirty="0" smtClean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algn="ctr">
              <a:lnSpc>
                <a:spcPts val="3124"/>
              </a:lnSpc>
              <a:spcBef>
                <a:spcPts val="93"/>
              </a:spcBef>
            </a:pPr>
            <a:endParaRPr lang="fr-FR" altLang="fr-FR" sz="2601" b="1" dirty="0" smtClean="0">
              <a:ea typeface="Calibri" panose="020F0502020204030204" pitchFamily="34" charset="0"/>
            </a:endParaRPr>
          </a:p>
          <a:p>
            <a:pPr algn="ctr">
              <a:lnSpc>
                <a:spcPts val="3124"/>
              </a:lnSpc>
              <a:spcBef>
                <a:spcPts val="93"/>
              </a:spcBef>
            </a:pPr>
            <a:r>
              <a:rPr lang="fr-FR" altLang="fr-FR" sz="2601" b="1" dirty="0">
                <a:ea typeface="Calibri" panose="020F0502020204030204" pitchFamily="34" charset="0"/>
              </a:rPr>
              <a:t>Intégration continue avec </a:t>
            </a:r>
            <a:r>
              <a:rPr lang="fr-FR" altLang="fr-FR" sz="2601" b="1" dirty="0" err="1">
                <a:ea typeface="Calibri" panose="020F0502020204030204" pitchFamily="34" charset="0"/>
              </a:rPr>
              <a:t>Maven</a:t>
            </a:r>
            <a:r>
              <a:rPr lang="fr-FR" altLang="fr-FR" sz="2601" b="1" dirty="0">
                <a:ea typeface="Calibri" panose="020F0502020204030204" pitchFamily="34" charset="0"/>
              </a:rPr>
              <a:t>, Nexus,  Jenkins et </a:t>
            </a:r>
            <a:r>
              <a:rPr lang="fr-FR" altLang="fr-FR" sz="2601" b="1" dirty="0" err="1">
                <a:ea typeface="Calibri" panose="020F0502020204030204" pitchFamily="34" charset="0"/>
              </a:rPr>
              <a:t>SonarQube</a:t>
            </a:r>
            <a:endParaRPr lang="fr-FR" altLang="fr-FR" sz="2601" b="1" dirty="0">
              <a:ea typeface="Calibri" panose="020F0502020204030204" pitchFamily="34" charset="0"/>
            </a:endParaRPr>
          </a:p>
          <a:p>
            <a:pPr algn="ctr">
              <a:lnSpc>
                <a:spcPts val="3124"/>
              </a:lnSpc>
              <a:spcBef>
                <a:spcPts val="93"/>
              </a:spcBef>
            </a:pPr>
            <a:endParaRPr lang="fr-FR" altLang="fr-FR" sz="2601" b="1" dirty="0">
              <a:ea typeface="Calibri" panose="020F0502020204030204" pitchFamily="34" charset="0"/>
            </a:endParaRPr>
          </a:p>
          <a:p>
            <a:pPr algn="ctr">
              <a:lnSpc>
                <a:spcPct val="90000"/>
              </a:lnSpc>
              <a:spcBef>
                <a:spcPct val="30000"/>
              </a:spcBef>
            </a:pPr>
            <a:endParaRPr lang="fr-FR" sz="3600" b="1" kern="0" spc="-80" dirty="0" smtClean="0">
              <a:solidFill>
                <a:srgbClr val="003366"/>
              </a:solidFill>
              <a:latin typeface="Gill Sans MT" panose="020B0502020104020203" pitchFamily="34" charset="0"/>
            </a:endParaRPr>
          </a:p>
          <a:p>
            <a:pPr algn="ctr">
              <a:lnSpc>
                <a:spcPct val="90000"/>
              </a:lnSpc>
              <a:spcBef>
                <a:spcPct val="30000"/>
              </a:spcBef>
            </a:pPr>
            <a:endParaRPr lang="fr-FR" altLang="fr-FR" sz="3344" b="1" dirty="0" smtClean="0">
              <a:solidFill>
                <a:srgbClr val="32547B"/>
              </a:solidFill>
              <a:latin typeface="Gill Sans MT" panose="020B05020201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ts val="3566"/>
              </a:lnSpc>
              <a:spcBef>
                <a:spcPts val="116"/>
              </a:spcBef>
            </a:pPr>
            <a:endParaRPr lang="fr-FR" altLang="fr-FR" sz="2601" u="sng" dirty="0" smtClean="0">
              <a:latin typeface="Gill Sans MT" panose="020B05020201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ts val="3566"/>
              </a:lnSpc>
              <a:spcBef>
                <a:spcPts val="116"/>
              </a:spcBef>
            </a:pPr>
            <a:endParaRPr lang="fr-FR" altLang="fr-FR" sz="2601" u="sng" dirty="0" smtClean="0">
              <a:latin typeface="Gill Sans MT" panose="020B05020201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ts val="3566"/>
              </a:lnSpc>
              <a:spcBef>
                <a:spcPts val="116"/>
              </a:spcBef>
            </a:pPr>
            <a:endParaRPr lang="fr-FR" altLang="fr-FR" sz="2601" u="sng" dirty="0">
              <a:latin typeface="Gill Sans MT" panose="020B05020201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E66BCC-1D7C-D14B-BD06-09E0F45366B4}"/>
              </a:ext>
            </a:extLst>
          </p:cNvPr>
          <p:cNvSpPr/>
          <p:nvPr/>
        </p:nvSpPr>
        <p:spPr>
          <a:xfrm>
            <a:off x="2444415" y="5272515"/>
            <a:ext cx="5533832" cy="1259977"/>
          </a:xfrm>
          <a:prstGeom prst="rect">
            <a:avLst/>
          </a:prstGeom>
        </p:spPr>
        <p:txBody>
          <a:bodyPr wrap="square" lIns="92790" tIns="46395" rIns="92790" bIns="46395">
            <a:spAutoFit/>
          </a:bodyPr>
          <a:lstStyle/>
          <a:p>
            <a:pPr algn="ctr"/>
            <a:r>
              <a:rPr lang="fr-FR" sz="2000" b="1" dirty="0">
                <a:latin typeface="Gill Sans MT" panose="020B0502020104020203" pitchFamily="34" charset="0"/>
              </a:rPr>
              <a:t>Formateur</a:t>
            </a:r>
          </a:p>
          <a:p>
            <a:pPr algn="ctr"/>
            <a:endParaRPr lang="fr-FR" sz="1393" b="1" dirty="0">
              <a:latin typeface="Gill Sans MT" panose="020B0502020104020203" pitchFamily="34" charset="0"/>
            </a:endParaRPr>
          </a:p>
          <a:p>
            <a:pPr algn="ctr"/>
            <a:r>
              <a:rPr lang="fr-FR" sz="1393" b="1" dirty="0" err="1" smtClean="0">
                <a:latin typeface="Gill Sans MT" panose="020B0502020104020203" pitchFamily="34" charset="0"/>
              </a:rPr>
              <a:t>Aymen</a:t>
            </a:r>
            <a:r>
              <a:rPr lang="fr-FR" sz="1393" b="1" dirty="0" smtClean="0">
                <a:latin typeface="Gill Sans MT" panose="020B0502020104020203" pitchFamily="34" charset="0"/>
              </a:rPr>
              <a:t> </a:t>
            </a:r>
            <a:r>
              <a:rPr lang="fr-FR" sz="1393" b="1" dirty="0" err="1" smtClean="0">
                <a:latin typeface="Gill Sans MT" panose="020B0502020104020203" pitchFamily="34" charset="0"/>
              </a:rPr>
              <a:t>Drira</a:t>
            </a:r>
            <a:endParaRPr lang="fr-FR" sz="1393" b="1" dirty="0" smtClean="0">
              <a:latin typeface="Gill Sans MT" panose="020B0502020104020203" pitchFamily="34" charset="0"/>
            </a:endParaRPr>
          </a:p>
          <a:p>
            <a:pPr algn="ctr"/>
            <a:r>
              <a:rPr lang="fr-FR" sz="1393" b="1" dirty="0" smtClean="0">
                <a:latin typeface="Gill Sans MT" panose="020B0502020104020203" pitchFamily="34" charset="0"/>
              </a:rPr>
              <a:t>Consultant </a:t>
            </a:r>
            <a:r>
              <a:rPr lang="fr-FR" sz="1393" b="1" dirty="0" err="1" smtClean="0">
                <a:latin typeface="Gill Sans MT" panose="020B0502020104020203" pitchFamily="34" charset="0"/>
              </a:rPr>
              <a:t>DevOps</a:t>
            </a:r>
            <a:endParaRPr lang="fr-FR" sz="1393" b="1" dirty="0">
              <a:latin typeface="Gill Sans MT" panose="020B0502020104020203" pitchFamily="34" charset="0"/>
            </a:endParaRPr>
          </a:p>
          <a:p>
            <a:pPr algn="ctr"/>
            <a:r>
              <a:rPr lang="fr-FR" dirty="0" smtClean="0">
                <a:latin typeface="Gill Sans MT" panose="020B0502020104020203" pitchFamily="34" charset="0"/>
                <a:hlinkClick r:id="rId3"/>
              </a:rPr>
              <a:t>driraaymen@gmail.com</a:t>
            </a:r>
            <a:endParaRPr lang="fr-FR" dirty="0">
              <a:latin typeface="Gill Sans MT" panose="020B0502020104020203" pitchFamily="34" charset="0"/>
            </a:endParaRPr>
          </a:p>
        </p:txBody>
      </p:sp>
      <p:pic>
        <p:nvPicPr>
          <p:cNvPr id="1030" name="Picture 6" descr="Jenkins logo - Icônes Médias sociaux et logo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459" y="3854003"/>
            <a:ext cx="1872208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ache Maven Pricing, Alternatives &amp; More 2024 | Capterr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12" y="3637979"/>
            <a:ext cx="1496516" cy="14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onarQube&quot; Icon - Download for free – Icondu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996" y="4032566"/>
            <a:ext cx="1944216" cy="4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exus Repository Pro with 24 x 7 Suppo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431" y="3774393"/>
            <a:ext cx="1255480" cy="136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48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6" y="814397"/>
            <a:ext cx="3634329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67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ti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11" dirty="0">
                <a:latin typeface="Calibri"/>
                <a:cs typeface="Calibri"/>
              </a:rPr>
              <a:t>uo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58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39" dirty="0">
                <a:latin typeface="Calibri"/>
                <a:cs typeface="Calibri"/>
              </a:rPr>
              <a:t>nt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86" dirty="0">
                <a:latin typeface="Calibri"/>
                <a:cs typeface="Calibri"/>
              </a:rPr>
              <a:t>a</a:t>
            </a:r>
            <a:r>
              <a:rPr sz="2924" spc="-79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65" dirty="0">
                <a:latin typeface="Calibri"/>
                <a:cs typeface="Calibri"/>
              </a:rPr>
              <a:t>I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36" y="1500419"/>
            <a:ext cx="8705061" cy="1292382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64644" indent="-253445">
              <a:spcBef>
                <a:spcPts val="93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b="1" dirty="0">
                <a:solidFill>
                  <a:srgbClr val="504949"/>
                </a:solidFill>
                <a:latin typeface="Calibri"/>
                <a:cs typeface="Calibri"/>
              </a:rPr>
              <a:t>Intégration</a:t>
            </a:r>
            <a:r>
              <a:rPr sz="1439" b="1" spc="-42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504949"/>
                </a:solidFill>
                <a:latin typeface="Calibri"/>
                <a:cs typeface="Calibri"/>
              </a:rPr>
              <a:t>continue</a:t>
            </a:r>
            <a:r>
              <a:rPr sz="1624" b="1" spc="19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504949"/>
                </a:solidFill>
                <a:latin typeface="Calibri"/>
                <a:cs typeface="Calibri"/>
              </a:rPr>
              <a:t>( </a:t>
            </a:r>
            <a:r>
              <a:rPr sz="1624" b="1" spc="-9" dirty="0">
                <a:solidFill>
                  <a:srgbClr val="504949"/>
                </a:solidFill>
                <a:latin typeface="Calibri"/>
                <a:cs typeface="Calibri"/>
              </a:rPr>
              <a:t>CI</a:t>
            </a:r>
            <a:r>
              <a:rPr sz="1624" b="1" spc="14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504949"/>
                </a:solidFill>
                <a:latin typeface="Calibri"/>
                <a:cs typeface="Calibri"/>
              </a:rPr>
              <a:t>=</a:t>
            </a:r>
            <a:r>
              <a:rPr sz="1624" b="1" spc="14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504949"/>
                </a:solidFill>
                <a:latin typeface="Calibri"/>
                <a:cs typeface="Calibri"/>
              </a:rPr>
              <a:t>Continuous</a:t>
            </a:r>
            <a:r>
              <a:rPr sz="1624" b="1" spc="23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504949"/>
                </a:solidFill>
                <a:latin typeface="Calibri"/>
                <a:cs typeface="Calibri"/>
              </a:rPr>
              <a:t>Integration)</a:t>
            </a:r>
            <a:endParaRPr sz="1624">
              <a:latin typeface="Calibri"/>
              <a:cs typeface="Calibri"/>
            </a:endParaRPr>
          </a:p>
          <a:p>
            <a:pPr marL="635381" lvl="1" indent="-254034">
              <a:spcBef>
                <a:spcPts val="348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CI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-9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une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pratique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qui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permet</a:t>
            </a:r>
            <a:r>
              <a:rPr sz="1299" spc="28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d’intégrer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code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avec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d'autres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développeurs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78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Le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plus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souvent,</a:t>
            </a:r>
            <a:r>
              <a:rPr sz="1299" spc="32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l’intégration </a:t>
            </a:r>
            <a:r>
              <a:rPr sz="1299" spc="-5" dirty="0">
                <a:latin typeface="Calibri"/>
                <a:cs typeface="Calibri"/>
              </a:rPr>
              <a:t>du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code</a:t>
            </a:r>
            <a:r>
              <a:rPr sz="1299" spc="3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 de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vérifier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si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l'étape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construction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(build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stage)</a:t>
            </a:r>
            <a:r>
              <a:rPr sz="1299" spc="-5" dirty="0">
                <a:latin typeface="Calibri"/>
                <a:cs typeface="Calibri"/>
              </a:rPr>
              <a:t> est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toujours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fonctionnelle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92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Une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pratique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courante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consiste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à</a:t>
            </a:r>
            <a:r>
              <a:rPr sz="1299" spc="-5" dirty="0">
                <a:latin typeface="Calibri"/>
                <a:cs typeface="Calibri"/>
              </a:rPr>
              <a:t> vérifier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également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si </a:t>
            </a:r>
            <a:r>
              <a:rPr sz="1299" dirty="0">
                <a:latin typeface="Calibri"/>
                <a:cs typeface="Calibri"/>
              </a:rPr>
              <a:t>les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tests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unitaires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(Unit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19" dirty="0">
                <a:latin typeface="Calibri"/>
                <a:cs typeface="Calibri"/>
              </a:rPr>
              <a:t>Testing </a:t>
            </a:r>
            <a:r>
              <a:rPr sz="1299" spc="-9" dirty="0">
                <a:latin typeface="Calibri"/>
                <a:cs typeface="Calibri"/>
              </a:rPr>
              <a:t>stage)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sont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toujours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fonctionnelles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78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L'objectif</a:t>
            </a:r>
            <a:r>
              <a:rPr sz="1299" spc="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du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CI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construire</a:t>
            </a:r>
            <a:r>
              <a:rPr sz="1299" dirty="0">
                <a:latin typeface="Calibri"/>
                <a:cs typeface="Calibri"/>
              </a:rPr>
              <a:t> un </a:t>
            </a:r>
            <a:r>
              <a:rPr sz="1299" b="1" spc="-5" dirty="0">
                <a:latin typeface="Calibri"/>
                <a:cs typeface="Calibri"/>
              </a:rPr>
              <a:t>package </a:t>
            </a:r>
            <a:r>
              <a:rPr sz="1299" spc="-5" dirty="0">
                <a:latin typeface="Calibri"/>
                <a:cs typeface="Calibri"/>
              </a:rPr>
              <a:t>qui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sera</a:t>
            </a:r>
            <a:r>
              <a:rPr sz="1299" spc="-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déployé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par </a:t>
            </a:r>
            <a:r>
              <a:rPr sz="1299" dirty="0">
                <a:latin typeface="Calibri"/>
                <a:cs typeface="Calibri"/>
              </a:rPr>
              <a:t>la </a:t>
            </a:r>
            <a:r>
              <a:rPr sz="1299" spc="-5" dirty="0">
                <a:latin typeface="Calibri"/>
                <a:cs typeface="Calibri"/>
              </a:rPr>
              <a:t>suite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5539" y="3212543"/>
            <a:ext cx="4105153" cy="17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4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100</a:t>
            </a:fld>
            <a:endParaRPr lang="fr-F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38" y="1286148"/>
            <a:ext cx="10026650" cy="493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4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4184" y="822754"/>
            <a:ext cx="442582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Complexité</a:t>
            </a:r>
            <a:r>
              <a:rPr sz="2924" spc="-65" dirty="0"/>
              <a:t> cyclomatique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541419"/>
            <a:ext cx="7400097" cy="737980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Complexité</a:t>
            </a:r>
            <a:r>
              <a:rPr sz="1764" b="1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cyclomatique</a:t>
            </a:r>
            <a:r>
              <a:rPr sz="176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=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nombre</a:t>
            </a:r>
            <a:r>
              <a:rPr sz="1764" b="1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 chemins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 code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6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Calcul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approximé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 outils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addition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certains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mots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clés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et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opérateurs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4369" y="2349642"/>
            <a:ext cx="7628907" cy="7454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7505" y="3188496"/>
            <a:ext cx="4969469" cy="19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3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436718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Complexité</a:t>
            </a:r>
            <a:r>
              <a:rPr sz="2924" spc="-65" dirty="0"/>
              <a:t> cyclomatique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541418"/>
            <a:ext cx="6068021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Complexité</a:t>
            </a:r>
            <a:r>
              <a:rPr sz="1764" b="1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cyclomatique</a:t>
            </a:r>
            <a:r>
              <a:rPr sz="176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=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nombre</a:t>
            </a:r>
            <a:r>
              <a:rPr sz="176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 chemins</a:t>
            </a:r>
            <a:r>
              <a:rPr sz="1764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pSp>
        <p:nvGrpSpPr>
          <p:cNvPr id="7" name="object 7"/>
          <p:cNvGrpSpPr/>
          <p:nvPr/>
        </p:nvGrpSpPr>
        <p:grpSpPr>
          <a:xfrm>
            <a:off x="1914602" y="1837558"/>
            <a:ext cx="7150775" cy="4351646"/>
            <a:chOff x="1766316" y="1979676"/>
            <a:chExt cx="7703820" cy="46882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316" y="1979676"/>
              <a:ext cx="7703819" cy="7787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6316" y="2677667"/>
              <a:ext cx="6312407" cy="3989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654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494324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Qualité</a:t>
            </a:r>
            <a:r>
              <a:rPr sz="2924" spc="-42" dirty="0"/>
              <a:t> </a:t>
            </a:r>
            <a:r>
              <a:rPr sz="2924" spc="-32" dirty="0"/>
              <a:t>du</a:t>
            </a:r>
            <a:r>
              <a:rPr sz="2924" spc="-84" dirty="0"/>
              <a:t> </a:t>
            </a:r>
            <a:r>
              <a:rPr sz="2924" spc="-51" dirty="0"/>
              <a:t>code</a:t>
            </a:r>
            <a:r>
              <a:rPr sz="2924" spc="-93" dirty="0"/>
              <a:t> </a:t>
            </a:r>
            <a:r>
              <a:rPr sz="2924" dirty="0"/>
              <a:t>–</a:t>
            </a:r>
            <a:r>
              <a:rPr sz="2924" spc="-79" dirty="0"/>
              <a:t> </a:t>
            </a:r>
            <a:r>
              <a:rPr sz="2924" spc="-42" dirty="0"/>
              <a:t>Les</a:t>
            </a:r>
            <a:r>
              <a:rPr sz="2924" spc="-102" dirty="0"/>
              <a:t> </a:t>
            </a:r>
            <a:r>
              <a:rPr sz="2924" spc="-56" dirty="0"/>
              <a:t>outils</a:t>
            </a:r>
            <a:endParaRPr sz="2924" dirty="0"/>
          </a:p>
        </p:txBody>
      </p:sp>
      <p:sp>
        <p:nvSpPr>
          <p:cNvPr id="4" name="object 4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05394" y="1780267"/>
          <a:ext cx="9331607" cy="3844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1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2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7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967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Critères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07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Métriques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07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Outis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07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281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Respect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d’un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standard 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0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817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Documentation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documentation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231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Tests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couverture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817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15" dirty="0">
                          <a:latin typeface="Calibri"/>
                          <a:cs typeface="Calibri"/>
                        </a:rPr>
                        <a:t>Non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duplication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 code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duplication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4594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Règles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responsabilité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unique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78105" algn="just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Taille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479425" marR="432434" algn="just">
                        <a:lnSpc>
                          <a:spcPct val="101600"/>
                        </a:lnSpc>
                        <a:spcBef>
                          <a:spcPts val="295"/>
                        </a:spcBef>
                      </a:pPr>
                      <a:r>
                        <a:rPr sz="1400" b="1" spc="10" dirty="0">
                          <a:latin typeface="Calibri"/>
                          <a:cs typeface="Calibri"/>
                        </a:rPr>
                        <a:t>Nombre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lignes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code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par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fichier </a:t>
                      </a:r>
                      <a:r>
                        <a:rPr sz="1400" b="1" spc="-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Nombre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lignes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code par classe </a:t>
                      </a:r>
                      <a:r>
                        <a:rPr sz="1400" b="1" spc="-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Nombre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méthodes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par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classe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78740" algn="just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Complexité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cyclomatique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JDepend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449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Absence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 bogue,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sécurité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055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2408" y="2127549"/>
            <a:ext cx="1046800" cy="2942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21737" y="2133208"/>
            <a:ext cx="721442" cy="2800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34032" y="5096783"/>
            <a:ext cx="721442" cy="28008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1529" y="2525051"/>
            <a:ext cx="868560" cy="30979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0897" y="5047273"/>
            <a:ext cx="1038312" cy="3791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82552" y="2904162"/>
            <a:ext cx="896852" cy="32252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52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30328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4" dirty="0"/>
              <a:t>Présentation</a:t>
            </a:r>
            <a:r>
              <a:rPr sz="2924" spc="-46" dirty="0"/>
              <a:t> </a:t>
            </a:r>
            <a:r>
              <a:rPr sz="2924" spc="-42" dirty="0"/>
              <a:t>de</a:t>
            </a:r>
            <a:r>
              <a:rPr sz="2924" spc="-111" dirty="0"/>
              <a:t> </a:t>
            </a:r>
            <a:r>
              <a:rPr sz="2924" spc="-56" dirty="0"/>
              <a:t>SonarQube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541419"/>
            <a:ext cx="5885302" cy="1640022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Mesure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qualité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76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source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6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~ 20</a:t>
            </a:r>
            <a:r>
              <a:rPr sz="176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langages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C,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C++, 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PHP,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Java,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 Python,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JavaScript,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9" dirty="0">
                <a:solidFill>
                  <a:srgbClr val="3F3F3F"/>
                </a:solidFill>
                <a:latin typeface="Calibri"/>
                <a:cs typeface="Calibri"/>
              </a:rPr>
              <a:t>XML,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9" dirty="0">
                <a:solidFill>
                  <a:srgbClr val="3F3F3F"/>
                </a:solidFill>
                <a:latin typeface="Calibri"/>
                <a:cs typeface="Calibri"/>
              </a:rPr>
              <a:t>…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8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Open</a:t>
            </a:r>
            <a:r>
              <a:rPr sz="176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Source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,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licence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9" dirty="0">
                <a:solidFill>
                  <a:srgbClr val="3F3F3F"/>
                </a:solidFill>
                <a:latin typeface="Calibri"/>
                <a:cs typeface="Calibri"/>
              </a:rPr>
              <a:t>GNU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GPLv3</a:t>
            </a:r>
            <a:endParaRPr sz="1764">
              <a:latin typeface="Calibri"/>
              <a:cs typeface="Calibri"/>
            </a:endParaRPr>
          </a:p>
          <a:p>
            <a:pPr marL="367790" indent="-356591">
              <a:spcBef>
                <a:spcPts val="1378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Développé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depuis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9" dirty="0">
                <a:solidFill>
                  <a:srgbClr val="3F3F3F"/>
                </a:solidFill>
                <a:latin typeface="Calibri"/>
                <a:cs typeface="Calibri"/>
              </a:rPr>
              <a:t>2007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7383" y="4205124"/>
            <a:ext cx="1004951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Clients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3346" y="4502653"/>
            <a:ext cx="7174822" cy="17031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66188" y="3213957"/>
            <a:ext cx="6590595" cy="103831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695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Architectre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105</a:t>
            </a:fld>
            <a:endParaRPr lang="fr-FR" dirty="0"/>
          </a:p>
        </p:txBody>
      </p:sp>
      <p:pic>
        <p:nvPicPr>
          <p:cNvPr id="5" name="object 6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5278" y="931863"/>
            <a:ext cx="9803770" cy="564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6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22754"/>
            <a:ext cx="4007139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Installation-</a:t>
            </a:r>
            <a:r>
              <a:rPr sz="2924" spc="-60" dirty="0"/>
              <a:t> </a:t>
            </a:r>
            <a:r>
              <a:rPr sz="2924" spc="-70" dirty="0"/>
              <a:t>Prérequis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295945" y="1530160"/>
            <a:ext cx="3000708" cy="3865888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Côté</a:t>
            </a:r>
            <a:r>
              <a:rPr sz="1439" b="1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serveur</a:t>
            </a:r>
            <a:endParaRPr sz="1439">
              <a:latin typeface="Calibri"/>
              <a:cs typeface="Calibri"/>
            </a:endParaRPr>
          </a:p>
          <a:p>
            <a:pPr marL="516321" lvl="1" indent="-357181">
              <a:spcBef>
                <a:spcPts val="1216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Oracle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JRE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8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OpenJDK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8</a:t>
            </a:r>
            <a:endParaRPr sz="1439">
              <a:latin typeface="Calibri"/>
              <a:cs typeface="Calibri"/>
            </a:endParaRPr>
          </a:p>
          <a:p>
            <a:pPr marL="516321" lvl="1" indent="-357181">
              <a:spcBef>
                <a:spcPts val="122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SGBD</a:t>
            </a:r>
            <a:r>
              <a:rPr sz="1439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439">
              <a:latin typeface="Calibri"/>
              <a:cs typeface="Calibri"/>
            </a:endParaRPr>
          </a:p>
          <a:p>
            <a:pPr marL="666619" lvl="2" indent="-357181">
              <a:spcBef>
                <a:spcPts val="1165"/>
              </a:spcBef>
              <a:buClr>
                <a:srgbClr val="493D2F"/>
              </a:buClr>
              <a:buFont typeface="Arial MT"/>
              <a:buChar char="•"/>
              <a:tabLst>
                <a:tab pos="666619" algn="l"/>
                <a:tab pos="667209" algn="l"/>
              </a:tabLst>
            </a:pP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MySQL</a:t>
            </a:r>
            <a:r>
              <a:rPr sz="1299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≥</a:t>
            </a:r>
            <a:r>
              <a:rPr sz="1299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5.6</a:t>
            </a:r>
            <a:endParaRPr sz="1299">
              <a:latin typeface="Calibri"/>
              <a:cs typeface="Calibri"/>
            </a:endParaRPr>
          </a:p>
          <a:p>
            <a:pPr marL="666619" lvl="2" indent="-357181">
              <a:spcBef>
                <a:spcPts val="1114"/>
              </a:spcBef>
              <a:buClr>
                <a:srgbClr val="493D2F"/>
              </a:buClr>
              <a:buFont typeface="Arial MT"/>
              <a:buChar char="•"/>
              <a:tabLst>
                <a:tab pos="666619" algn="l"/>
                <a:tab pos="667209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Oracle</a:t>
            </a:r>
            <a:r>
              <a:rPr sz="1299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≥</a:t>
            </a:r>
            <a:r>
              <a:rPr sz="1299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11G</a:t>
            </a:r>
            <a:endParaRPr sz="1299">
              <a:latin typeface="Calibri"/>
              <a:cs typeface="Calibri"/>
            </a:endParaRPr>
          </a:p>
          <a:p>
            <a:pPr marL="666619" lvl="2" indent="-357181">
              <a:spcBef>
                <a:spcPts val="1114"/>
              </a:spcBef>
              <a:buClr>
                <a:srgbClr val="493D2F"/>
              </a:buClr>
              <a:buFont typeface="Arial MT"/>
              <a:buChar char="•"/>
              <a:tabLst>
                <a:tab pos="666619" algn="l"/>
                <a:tab pos="667209" algn="l"/>
              </a:tabLst>
            </a:pP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PostgreSQL</a:t>
            </a:r>
            <a:r>
              <a:rPr sz="129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≥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8</a:t>
            </a:r>
            <a:endParaRPr sz="1299">
              <a:latin typeface="Calibri"/>
              <a:cs typeface="Calibri"/>
            </a:endParaRPr>
          </a:p>
          <a:p>
            <a:pPr marL="666619" lvl="2" indent="-357181">
              <a:spcBef>
                <a:spcPts val="1114"/>
              </a:spcBef>
              <a:buClr>
                <a:srgbClr val="493D2F"/>
              </a:buClr>
              <a:buFont typeface="Arial MT"/>
              <a:buChar char="•"/>
              <a:tabLst>
                <a:tab pos="666619" algn="l"/>
                <a:tab pos="667209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Microsoft</a:t>
            </a:r>
            <a:r>
              <a:rPr sz="129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SQL</a:t>
            </a:r>
            <a:r>
              <a:rPr sz="129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Server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≥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11.0</a:t>
            </a:r>
            <a:endParaRPr sz="1299">
              <a:latin typeface="Calibri"/>
              <a:cs typeface="Calibri"/>
            </a:endParaRPr>
          </a:p>
          <a:p>
            <a:pPr marL="516321" lvl="1" indent="-357181">
              <a:spcBef>
                <a:spcPts val="1183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RAM</a:t>
            </a:r>
            <a:r>
              <a:rPr sz="1439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2GO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1225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Côté</a:t>
            </a:r>
            <a:r>
              <a:rPr sz="1439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client</a:t>
            </a:r>
            <a:endParaRPr sz="1439">
              <a:latin typeface="Calibri"/>
              <a:cs typeface="Calibri"/>
            </a:endParaRPr>
          </a:p>
          <a:p>
            <a:pPr marL="516321" lvl="1" indent="-357181">
              <a:spcBef>
                <a:spcPts val="1216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Navigateur</a:t>
            </a:r>
            <a:r>
              <a:rPr sz="1439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web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récent</a:t>
            </a:r>
            <a:endParaRPr sz="1439">
              <a:latin typeface="Calibri"/>
              <a:cs typeface="Calibri"/>
            </a:endParaRPr>
          </a:p>
          <a:p>
            <a:pPr marL="516321" lvl="1" indent="-357181">
              <a:spcBef>
                <a:spcPts val="122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JavaScript</a:t>
            </a:r>
            <a:r>
              <a:rPr sz="1439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activé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7" name="object 7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495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QualityGates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107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03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Fonctionnalités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108</a:t>
            </a:fld>
            <a:endParaRPr lang="fr-FR" dirty="0"/>
          </a:p>
        </p:txBody>
      </p:sp>
      <p:sp>
        <p:nvSpPr>
          <p:cNvPr id="5" name="object 3"/>
          <p:cNvSpPr txBox="1"/>
          <p:nvPr/>
        </p:nvSpPr>
        <p:spPr>
          <a:xfrm>
            <a:off x="1147437" y="1556976"/>
            <a:ext cx="3997408" cy="2093663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367790" indent="-356591">
              <a:spcBef>
                <a:spcPts val="102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Mesure</a:t>
            </a:r>
            <a:r>
              <a:rPr sz="227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227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qualité</a:t>
            </a:r>
            <a:endParaRPr sz="2274" dirty="0">
              <a:latin typeface="Calibri"/>
              <a:cs typeface="Calibri"/>
            </a:endParaRPr>
          </a:p>
          <a:p>
            <a:pPr marL="516321" lvl="1" indent="-357181">
              <a:spcBef>
                <a:spcPts val="1327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19" dirty="0">
                <a:solidFill>
                  <a:srgbClr val="3F3F3F"/>
                </a:solidFill>
                <a:latin typeface="Calibri"/>
                <a:cs typeface="Calibri"/>
              </a:rPr>
              <a:t>Taille</a:t>
            </a:r>
            <a:r>
              <a:rPr sz="1299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29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endParaRPr sz="1299" dirty="0">
              <a:latin typeface="Calibri"/>
              <a:cs typeface="Calibri"/>
            </a:endParaRPr>
          </a:p>
          <a:p>
            <a:pPr marL="516321" lvl="1" indent="-35718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Densité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 des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commentaires</a:t>
            </a:r>
            <a:endParaRPr sz="1299" dirty="0">
              <a:latin typeface="Calibri"/>
              <a:cs typeface="Calibri"/>
            </a:endParaRPr>
          </a:p>
          <a:p>
            <a:pPr marL="516321" lvl="1" indent="-35718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28" dirty="0">
                <a:solidFill>
                  <a:srgbClr val="3F3F3F"/>
                </a:solidFill>
                <a:latin typeface="Calibri"/>
                <a:cs typeface="Calibri"/>
              </a:rPr>
              <a:t>Taux</a:t>
            </a:r>
            <a:r>
              <a:rPr sz="1299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 couverture</a:t>
            </a:r>
            <a:endParaRPr sz="1299" dirty="0">
              <a:latin typeface="Calibri"/>
              <a:cs typeface="Calibri"/>
            </a:endParaRPr>
          </a:p>
          <a:p>
            <a:pPr marL="516321" lvl="1" indent="-35718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Respect</a:t>
            </a:r>
            <a:r>
              <a:rPr sz="129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conventions</a:t>
            </a:r>
            <a:r>
              <a:rPr sz="129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de nommage</a:t>
            </a:r>
            <a:r>
              <a:rPr sz="129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29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codage</a:t>
            </a:r>
            <a:endParaRPr sz="1299" dirty="0">
              <a:latin typeface="Calibri"/>
              <a:cs typeface="Calibri"/>
            </a:endParaRPr>
          </a:p>
          <a:p>
            <a:pPr marL="516321" lvl="1" indent="-357181">
              <a:spcBef>
                <a:spcPts val="112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Détection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 des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bogues</a:t>
            </a:r>
            <a:endParaRPr sz="1299" dirty="0">
              <a:latin typeface="Calibri"/>
              <a:cs typeface="Calibri"/>
            </a:endParaRPr>
          </a:p>
        </p:txBody>
      </p:sp>
      <p:pic>
        <p:nvPicPr>
          <p:cNvPr id="6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271" y="3883062"/>
            <a:ext cx="9295299" cy="2093599"/>
          </a:xfrm>
          <a:prstGeom prst="rect">
            <a:avLst/>
          </a:prstGeom>
        </p:spPr>
      </p:pic>
      <p:sp>
        <p:nvSpPr>
          <p:cNvPr id="7" name="object 8"/>
          <p:cNvSpPr txBox="1"/>
          <p:nvPr/>
        </p:nvSpPr>
        <p:spPr>
          <a:xfrm>
            <a:off x="5809892" y="2064058"/>
            <a:ext cx="3293058" cy="1400256"/>
          </a:xfrm>
          <a:prstGeom prst="rect">
            <a:avLst/>
          </a:prstGeom>
        </p:spPr>
        <p:txBody>
          <a:bodyPr vert="horz" wrap="square" lIns="0" tIns="91949" rIns="0" bIns="0" rtlCol="0">
            <a:spAutoFit/>
          </a:bodyPr>
          <a:lstStyle/>
          <a:p>
            <a:pPr marL="367790" indent="-356591">
              <a:spcBef>
                <a:spcPts val="724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5" dirty="0">
                <a:latin typeface="Calibri"/>
                <a:cs typeface="Calibri"/>
              </a:rPr>
              <a:t>Détection de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code </a:t>
            </a:r>
            <a:r>
              <a:rPr sz="1299" dirty="0">
                <a:latin typeface="Calibri"/>
                <a:cs typeface="Calibri"/>
              </a:rPr>
              <a:t>mort</a:t>
            </a:r>
          </a:p>
          <a:p>
            <a:pPr marL="367790" indent="-356591">
              <a:spcBef>
                <a:spcPts val="636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5" dirty="0">
                <a:latin typeface="Calibri"/>
                <a:cs typeface="Calibri"/>
              </a:rPr>
              <a:t>Détection de</a:t>
            </a:r>
            <a:r>
              <a:rPr sz="1299" spc="-1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code dupliqué</a:t>
            </a:r>
            <a:endParaRPr sz="1299" dirty="0">
              <a:latin typeface="Calibri"/>
              <a:cs typeface="Calibri"/>
            </a:endParaRPr>
          </a:p>
          <a:p>
            <a:pPr marL="367790" indent="-356591">
              <a:spcBef>
                <a:spcPts val="622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5" dirty="0">
                <a:latin typeface="Calibri"/>
                <a:cs typeface="Calibri"/>
              </a:rPr>
              <a:t>Complexité</a:t>
            </a:r>
            <a:endParaRPr sz="1299" dirty="0">
              <a:latin typeface="Calibri"/>
              <a:cs typeface="Calibri"/>
            </a:endParaRPr>
          </a:p>
          <a:p>
            <a:pPr marL="367790" indent="-356591">
              <a:spcBef>
                <a:spcPts val="627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9" dirty="0">
                <a:latin typeface="Calibri"/>
                <a:cs typeface="Calibri"/>
              </a:rPr>
              <a:t>Score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maintenabilité,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fiabilité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et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sécurité</a:t>
            </a:r>
            <a:endParaRPr sz="1299" dirty="0">
              <a:latin typeface="Calibri"/>
              <a:cs typeface="Calibri"/>
            </a:endParaRPr>
          </a:p>
          <a:p>
            <a:pPr marL="367790" indent="-356591">
              <a:spcBef>
                <a:spcPts val="636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spc="-14" dirty="0">
                <a:latin typeface="Calibri"/>
                <a:cs typeface="Calibri"/>
              </a:rPr>
              <a:t>Dette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technique</a:t>
            </a:r>
            <a:endParaRPr sz="1299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037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271099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Fonctionnalités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07363"/>
            <a:ext cx="4946365" cy="1266518"/>
          </a:xfrm>
          <a:prstGeom prst="rect">
            <a:avLst/>
          </a:prstGeom>
        </p:spPr>
        <p:txBody>
          <a:bodyPr vert="horz" wrap="square" lIns="0" tIns="73677" rIns="0" bIns="0" rtlCol="0">
            <a:spAutoFit/>
          </a:bodyPr>
          <a:lstStyle/>
          <a:p>
            <a:pPr marL="367790" indent="-356591">
              <a:spcBef>
                <a:spcPts val="580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Informations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au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niveau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projet,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fichier,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classe,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méthode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Historique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analyses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8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Résultat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accessible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via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web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Annotation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source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339" y="2686315"/>
            <a:ext cx="8241426" cy="358741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84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6378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67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ti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11" dirty="0">
                <a:latin typeface="Calibri"/>
                <a:cs typeface="Calibri"/>
              </a:rPr>
              <a:t>uo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58" dirty="0">
                <a:latin typeface="Calibri"/>
                <a:cs typeface="Calibri"/>
              </a:rPr>
              <a:t> </a:t>
            </a: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86" dirty="0">
                <a:latin typeface="Calibri"/>
                <a:cs typeface="Calibri"/>
              </a:rPr>
              <a:t>v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97" dirty="0">
                <a:latin typeface="Calibri"/>
                <a:cs typeface="Calibri"/>
              </a:rPr>
              <a:t>y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70" dirty="0">
                <a:latin typeface="Calibri"/>
                <a:cs typeface="Calibri"/>
              </a:rPr>
              <a:t>D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36" y="1503198"/>
            <a:ext cx="8754571" cy="1809043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64644" indent="-253445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b="1" spc="5" dirty="0">
                <a:solidFill>
                  <a:srgbClr val="504949"/>
                </a:solidFill>
                <a:latin typeface="Calibri"/>
                <a:cs typeface="Calibri"/>
              </a:rPr>
              <a:t>Livraison</a:t>
            </a:r>
            <a:r>
              <a:rPr sz="1439" b="1" spc="-23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continue</a:t>
            </a:r>
            <a:r>
              <a:rPr sz="1439" b="1" spc="-42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19" dirty="0">
                <a:solidFill>
                  <a:srgbClr val="504949"/>
                </a:solidFill>
                <a:latin typeface="Calibri"/>
                <a:cs typeface="Calibri"/>
              </a:rPr>
              <a:t>(CD</a:t>
            </a:r>
            <a:r>
              <a:rPr sz="1439" b="1" spc="-14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504949"/>
                </a:solidFill>
                <a:latin typeface="Calibri"/>
                <a:cs typeface="Calibri"/>
              </a:rPr>
              <a:t>=</a:t>
            </a:r>
            <a:r>
              <a:rPr sz="1439" b="1" spc="-5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Continuous</a:t>
            </a:r>
            <a:r>
              <a:rPr sz="1439" b="1" spc="-37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504949"/>
                </a:solidFill>
                <a:latin typeface="Calibri"/>
                <a:cs typeface="Calibri"/>
              </a:rPr>
              <a:t>Delivery)</a:t>
            </a:r>
            <a:endParaRPr sz="1439">
              <a:latin typeface="Calibri"/>
              <a:cs typeface="Calibri"/>
            </a:endParaRPr>
          </a:p>
          <a:p>
            <a:pPr marL="635381" lvl="1" indent="-254034">
              <a:spcBef>
                <a:spcPts val="343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14" dirty="0">
                <a:latin typeface="Calibri"/>
                <a:cs typeface="Calibri"/>
              </a:rPr>
              <a:t>C’est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une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extension de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l'intégration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continue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lnSpc>
                <a:spcPts val="1480"/>
              </a:lnSpc>
              <a:spcBef>
                <a:spcPts val="487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23" dirty="0">
                <a:latin typeface="Calibri"/>
                <a:cs typeface="Calibri"/>
              </a:rPr>
              <a:t>L’objectif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du</a:t>
            </a:r>
            <a:r>
              <a:rPr sz="1299" spc="14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CD</a:t>
            </a:r>
            <a:r>
              <a:rPr sz="1299" spc="17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prendre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package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qui</a:t>
            </a:r>
            <a:r>
              <a:rPr sz="1299" spc="167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été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créé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par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CI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tester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son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déploiement</a:t>
            </a:r>
            <a:r>
              <a:rPr sz="1299" spc="15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dans</a:t>
            </a:r>
            <a:r>
              <a:rPr sz="1299" spc="15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un</a:t>
            </a:r>
            <a:endParaRPr sz="1299">
              <a:latin typeface="Calibri"/>
              <a:cs typeface="Calibri"/>
            </a:endParaRPr>
          </a:p>
          <a:p>
            <a:pPr marL="635381">
              <a:lnSpc>
                <a:spcPts val="1480"/>
              </a:lnSpc>
            </a:pPr>
            <a:r>
              <a:rPr sz="1299" b="1" spc="-5" dirty="0">
                <a:latin typeface="Calibri"/>
                <a:cs typeface="Calibri"/>
              </a:rPr>
              <a:t>environnement</a:t>
            </a:r>
            <a:r>
              <a:rPr sz="1299" b="1" spc="-28" dirty="0">
                <a:latin typeface="Calibri"/>
                <a:cs typeface="Calibri"/>
              </a:rPr>
              <a:t> </a:t>
            </a:r>
            <a:r>
              <a:rPr sz="1299" b="1" spc="-5" dirty="0">
                <a:latin typeface="Calibri"/>
                <a:cs typeface="Calibri"/>
              </a:rPr>
              <a:t>de test</a:t>
            </a:r>
            <a:r>
              <a:rPr sz="1299" b="1" spc="-23" dirty="0">
                <a:latin typeface="Calibri"/>
                <a:cs typeface="Calibri"/>
              </a:rPr>
              <a:t> </a:t>
            </a:r>
            <a:r>
              <a:rPr sz="1299" b="1" spc="-5" dirty="0">
                <a:latin typeface="Calibri"/>
                <a:cs typeface="Calibri"/>
              </a:rPr>
              <a:t>(REVIEW</a:t>
            </a:r>
            <a:r>
              <a:rPr sz="1299" b="1" spc="-23" dirty="0">
                <a:latin typeface="Calibri"/>
                <a:cs typeface="Calibri"/>
              </a:rPr>
              <a:t> </a:t>
            </a:r>
            <a:r>
              <a:rPr sz="1299" b="1" spc="-9" dirty="0">
                <a:latin typeface="Calibri"/>
                <a:cs typeface="Calibri"/>
              </a:rPr>
              <a:t>et </a:t>
            </a:r>
            <a:r>
              <a:rPr sz="1299" b="1" spc="-14" dirty="0">
                <a:latin typeface="Calibri"/>
                <a:cs typeface="Calibri"/>
              </a:rPr>
              <a:t>STAGING)</a:t>
            </a:r>
            <a:endParaRPr sz="1299">
              <a:latin typeface="Calibri"/>
              <a:cs typeface="Calibri"/>
            </a:endParaRPr>
          </a:p>
          <a:p>
            <a:pPr marL="635381" marR="5894" lvl="1" indent="-253445">
              <a:lnSpc>
                <a:spcPts val="1411"/>
              </a:lnSpc>
              <a:spcBef>
                <a:spcPts val="650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dirty="0">
                <a:latin typeface="Calibri"/>
                <a:cs typeface="Calibri"/>
              </a:rPr>
              <a:t>En</a:t>
            </a:r>
            <a:r>
              <a:rPr sz="1299" spc="93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ajoutant</a:t>
            </a:r>
            <a:r>
              <a:rPr sz="1299" spc="116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cette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étape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de</a:t>
            </a:r>
            <a:r>
              <a:rPr sz="1299" spc="9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pré-production</a:t>
            </a:r>
            <a:r>
              <a:rPr sz="1299" spc="97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97" dirty="0">
                <a:latin typeface="Calibri"/>
                <a:cs typeface="Calibri"/>
              </a:rPr>
              <a:t> </a:t>
            </a:r>
            <a:r>
              <a:rPr sz="1299" spc="5" dirty="0">
                <a:latin typeface="Calibri"/>
                <a:cs typeface="Calibri"/>
              </a:rPr>
              <a:t>en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exécutant</a:t>
            </a:r>
            <a:r>
              <a:rPr sz="1299" spc="97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certains</a:t>
            </a:r>
            <a:r>
              <a:rPr sz="1299" spc="102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tests,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cela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nous</a:t>
            </a:r>
            <a:r>
              <a:rPr sz="1299" spc="10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permet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d'exécuter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différents</a:t>
            </a:r>
            <a:r>
              <a:rPr sz="1299" spc="10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types </a:t>
            </a:r>
            <a:r>
              <a:rPr sz="1299" spc="-27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tests</a:t>
            </a:r>
            <a:r>
              <a:rPr sz="1299" spc="-5" dirty="0">
                <a:latin typeface="Calibri"/>
                <a:cs typeface="Calibri"/>
              </a:rPr>
              <a:t> qui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nécessitent</a:t>
            </a:r>
            <a:r>
              <a:rPr sz="1299" dirty="0">
                <a:latin typeface="Calibri"/>
                <a:cs typeface="Calibri"/>
              </a:rPr>
              <a:t> la</a:t>
            </a:r>
            <a:r>
              <a:rPr sz="1299" spc="-5" dirty="0">
                <a:latin typeface="Calibri"/>
                <a:cs typeface="Calibri"/>
              </a:rPr>
              <a:t> réponse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l'ensemble</a:t>
            </a:r>
            <a:r>
              <a:rPr sz="1299" dirty="0">
                <a:latin typeface="Calibri"/>
                <a:cs typeface="Calibri"/>
              </a:rPr>
              <a:t> du</a:t>
            </a:r>
            <a:r>
              <a:rPr sz="1299" spc="-14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système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(généralement</a:t>
            </a:r>
            <a:r>
              <a:rPr sz="1299" spc="-5" dirty="0">
                <a:latin typeface="Calibri"/>
                <a:cs typeface="Calibri"/>
              </a:rPr>
              <a:t> appelé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tests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d'acceptation)</a:t>
            </a:r>
            <a:endParaRPr sz="1299">
              <a:latin typeface="Calibri"/>
              <a:cs typeface="Calibri"/>
            </a:endParaRPr>
          </a:p>
          <a:p>
            <a:pPr marL="635381" marR="4715" lvl="1" indent="-253445">
              <a:lnSpc>
                <a:spcPts val="1402"/>
              </a:lnSpc>
              <a:spcBef>
                <a:spcPts val="640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5970" algn="l"/>
              </a:tabLst>
            </a:pPr>
            <a:r>
              <a:rPr sz="1299" spc="-32" dirty="0">
                <a:latin typeface="Calibri"/>
                <a:cs typeface="Calibri"/>
              </a:rPr>
              <a:t>L’étape</a:t>
            </a:r>
            <a:r>
              <a:rPr sz="1299" spc="116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déploiement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en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production</a:t>
            </a:r>
            <a:r>
              <a:rPr sz="1299" spc="125" dirty="0">
                <a:latin typeface="Calibri"/>
                <a:cs typeface="Calibri"/>
              </a:rPr>
              <a:t> </a:t>
            </a:r>
            <a:r>
              <a:rPr sz="1299" spc="-23" dirty="0">
                <a:latin typeface="Calibri"/>
                <a:cs typeface="Calibri"/>
              </a:rPr>
              <a:t>(STAGE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DEPLOY)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lancer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b="1" spc="-5" dirty="0">
                <a:latin typeface="Calibri"/>
                <a:cs typeface="Calibri"/>
              </a:rPr>
              <a:t>manuellement</a:t>
            </a:r>
            <a:r>
              <a:rPr sz="1299" b="1" spc="10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si</a:t>
            </a:r>
            <a:r>
              <a:rPr sz="1299" spc="116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111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seulement</a:t>
            </a:r>
            <a:r>
              <a:rPr sz="1299" spc="106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si</a:t>
            </a:r>
            <a:r>
              <a:rPr sz="1299" spc="116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package</a:t>
            </a:r>
            <a:r>
              <a:rPr sz="1299" spc="102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121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passé </a:t>
            </a:r>
            <a:r>
              <a:rPr sz="1299" spc="-278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par</a:t>
            </a:r>
            <a:r>
              <a:rPr sz="1299" spc="-9" dirty="0">
                <a:latin typeface="Calibri"/>
                <a:cs typeface="Calibri"/>
              </a:rPr>
              <a:t> toutes</a:t>
            </a:r>
            <a:r>
              <a:rPr sz="1299" dirty="0">
                <a:latin typeface="Calibri"/>
                <a:cs typeface="Calibri"/>
              </a:rPr>
              <a:t> les </a:t>
            </a:r>
            <a:r>
              <a:rPr sz="1299" spc="-9" dirty="0">
                <a:latin typeface="Calibri"/>
                <a:cs typeface="Calibri"/>
              </a:rPr>
              <a:t>étapes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précédentes</a:t>
            </a:r>
            <a:r>
              <a:rPr sz="1299" spc="28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avec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succès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4036" y="3443123"/>
            <a:ext cx="5528234" cy="237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22754"/>
            <a:ext cx="268624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69321"/>
            <a:ext cx="2769658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Interface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web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sonarQube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291" y="1820583"/>
            <a:ext cx="9234472" cy="343463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70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15926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56" dirty="0"/>
              <a:t> </a:t>
            </a:r>
            <a:r>
              <a:rPr sz="2924" dirty="0"/>
              <a:t>-</a:t>
            </a:r>
            <a:r>
              <a:rPr sz="2924" spc="-74" dirty="0"/>
              <a:t> Administration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69321"/>
            <a:ext cx="2548038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Interface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d’administration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484" y="1858777"/>
            <a:ext cx="9265594" cy="41178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8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30328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56" dirty="0"/>
              <a:t> </a:t>
            </a:r>
            <a:r>
              <a:rPr sz="2924" dirty="0"/>
              <a:t>-</a:t>
            </a:r>
            <a:r>
              <a:rPr sz="2924" spc="-74" dirty="0"/>
              <a:t> Administration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388552"/>
            <a:ext cx="2548038" cy="607429"/>
          </a:xfrm>
          <a:prstGeom prst="rect">
            <a:avLst/>
          </a:prstGeom>
        </p:spPr>
        <p:txBody>
          <a:bodyPr vert="horz" wrap="square" lIns="0" tIns="92538" rIns="0" bIns="0" rtlCol="0">
            <a:spAutoFit/>
          </a:bodyPr>
          <a:lstStyle/>
          <a:p>
            <a:pPr marL="367790" indent="-356591">
              <a:spcBef>
                <a:spcPts val="72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Interface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d’administration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51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Centre</a:t>
            </a:r>
            <a:r>
              <a:rPr sz="1299" b="1" spc="-5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299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mises</a:t>
            </a:r>
            <a:r>
              <a:rPr sz="1299" b="1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299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spc="-5" dirty="0">
                <a:solidFill>
                  <a:srgbClr val="3F3F3F"/>
                </a:solidFill>
                <a:latin typeface="Calibri"/>
                <a:cs typeface="Calibri"/>
              </a:rPr>
              <a:t>jour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5945" y="3603927"/>
            <a:ext cx="1563716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367790" indent="-356591">
              <a:spcBef>
                <a:spcPts val="97"/>
              </a:spcBef>
              <a:buClr>
                <a:srgbClr val="493D2F"/>
              </a:buClr>
              <a:buFont typeface="Wingdings"/>
              <a:buChar char=""/>
              <a:tabLst>
                <a:tab pos="367790" algn="l"/>
                <a:tab pos="368379" algn="l"/>
              </a:tabLst>
            </a:pPr>
            <a:r>
              <a:rPr sz="1299" b="1" spc="-5" dirty="0">
                <a:solidFill>
                  <a:srgbClr val="3F3F3F"/>
                </a:solidFill>
                <a:latin typeface="Calibri"/>
                <a:cs typeface="Calibri"/>
              </a:rPr>
              <a:t>Listes</a:t>
            </a:r>
            <a:r>
              <a:rPr sz="1299" b="1" spc="-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299" b="1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b="1" spc="-5" dirty="0">
                <a:solidFill>
                  <a:srgbClr val="3F3F3F"/>
                </a:solidFill>
                <a:latin typeface="Calibri"/>
                <a:cs typeface="Calibri"/>
              </a:rPr>
              <a:t>plugins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3388" y="1771072"/>
            <a:ext cx="6071438" cy="19691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8321" y="3963693"/>
            <a:ext cx="7903338" cy="199316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74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494324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spc="-65" dirty="0"/>
              <a:t>-Profil</a:t>
            </a:r>
            <a:r>
              <a:rPr sz="2924" spc="-93" dirty="0"/>
              <a:t> </a:t>
            </a:r>
            <a:r>
              <a:rPr sz="2924" spc="-70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69321"/>
            <a:ext cx="5306497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Création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d’un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nouveau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profil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copiant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celui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SonarWay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2413" y="1838973"/>
            <a:ext cx="6631619" cy="427631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18920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83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50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487123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spc="-65" dirty="0"/>
              <a:t>-Profil</a:t>
            </a:r>
            <a:r>
              <a:rPr sz="2924" spc="-93" dirty="0"/>
              <a:t> </a:t>
            </a:r>
            <a:r>
              <a:rPr sz="2924" spc="-70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6" y="1469321"/>
            <a:ext cx="3864201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Ajout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suppression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règles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profil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464" y="1841802"/>
            <a:ext cx="9319347" cy="373028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277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163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08726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spc="-65" dirty="0"/>
              <a:t>-Profil</a:t>
            </a:r>
            <a:r>
              <a:rPr sz="2924" spc="-93" dirty="0"/>
              <a:t> </a:t>
            </a:r>
            <a:r>
              <a:rPr sz="2924" spc="-70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06" y="1469321"/>
            <a:ext cx="2513263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Configuration</a:t>
            </a:r>
            <a:r>
              <a:rPr sz="1624" spc="-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d’une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règle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8079" y="1745609"/>
            <a:ext cx="8198989" cy="424944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277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28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580734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dirty="0"/>
              <a:t>-</a:t>
            </a:r>
            <a:r>
              <a:rPr sz="2924" spc="-74" dirty="0"/>
              <a:t> </a:t>
            </a:r>
            <a:r>
              <a:rPr sz="2924" spc="-60" dirty="0"/>
              <a:t>Barrière</a:t>
            </a:r>
            <a:r>
              <a:rPr sz="2924" spc="-97" dirty="0"/>
              <a:t> </a:t>
            </a:r>
            <a:r>
              <a:rPr sz="2924" spc="-65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38" y="1366896"/>
            <a:ext cx="2990099" cy="1715125"/>
          </a:xfrm>
          <a:prstGeom prst="rect">
            <a:avLst/>
          </a:prstGeom>
        </p:spPr>
        <p:txBody>
          <a:bodyPr vert="horz" wrap="square" lIns="0" tIns="107863" rIns="0" bIns="0" rtlCol="0">
            <a:spAutoFit/>
          </a:bodyPr>
          <a:lstStyle/>
          <a:p>
            <a:pPr marL="367790" indent="-356591">
              <a:spcBef>
                <a:spcPts val="849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2274" spc="-9" dirty="0">
                <a:solidFill>
                  <a:srgbClr val="3F3F3F"/>
                </a:solidFill>
                <a:latin typeface="Calibri"/>
                <a:cs typeface="Calibri"/>
              </a:rPr>
              <a:t>Profil</a:t>
            </a:r>
            <a:r>
              <a:rPr sz="227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227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14" dirty="0">
                <a:solidFill>
                  <a:srgbClr val="3F3F3F"/>
                </a:solidFill>
                <a:latin typeface="Calibri"/>
                <a:cs typeface="Calibri"/>
              </a:rPr>
              <a:t>défaut</a:t>
            </a:r>
            <a:endParaRPr sz="2274">
              <a:latin typeface="Calibri"/>
              <a:cs typeface="Calibri"/>
            </a:endParaRPr>
          </a:p>
          <a:p>
            <a:pPr marL="516321" lvl="1" indent="-357181">
              <a:spcBef>
                <a:spcPts val="53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Taux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couverture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&gt;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80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maintenabilité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fiabilité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sécurité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2111" y="3382295"/>
            <a:ext cx="5884712" cy="22095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6436" y="1616881"/>
            <a:ext cx="3318638" cy="3875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49869" y="6067142"/>
            <a:ext cx="21277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28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6095372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/>
              <a:t>Configuration</a:t>
            </a:r>
            <a:r>
              <a:rPr sz="2924" spc="-60" dirty="0"/>
              <a:t> </a:t>
            </a:r>
            <a:r>
              <a:rPr sz="2924" dirty="0"/>
              <a:t>-</a:t>
            </a:r>
            <a:r>
              <a:rPr sz="2924" spc="-74" dirty="0"/>
              <a:t> </a:t>
            </a:r>
            <a:r>
              <a:rPr sz="2924" spc="-60" dirty="0"/>
              <a:t>Barrière</a:t>
            </a:r>
            <a:r>
              <a:rPr sz="2924" spc="-97" dirty="0"/>
              <a:t> </a:t>
            </a:r>
            <a:r>
              <a:rPr sz="2924" spc="-65" dirty="0"/>
              <a:t>qualité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438" y="1366896"/>
            <a:ext cx="2990099" cy="1715125"/>
          </a:xfrm>
          <a:prstGeom prst="rect">
            <a:avLst/>
          </a:prstGeom>
        </p:spPr>
        <p:txBody>
          <a:bodyPr vert="horz" wrap="square" lIns="0" tIns="107863" rIns="0" bIns="0" rtlCol="0">
            <a:spAutoFit/>
          </a:bodyPr>
          <a:lstStyle/>
          <a:p>
            <a:pPr marL="367790" indent="-356591">
              <a:spcBef>
                <a:spcPts val="849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2274" spc="-9" dirty="0">
                <a:solidFill>
                  <a:srgbClr val="3F3F3F"/>
                </a:solidFill>
                <a:latin typeface="Calibri"/>
                <a:cs typeface="Calibri"/>
              </a:rPr>
              <a:t>Profil</a:t>
            </a:r>
            <a:r>
              <a:rPr sz="227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227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14" dirty="0">
                <a:solidFill>
                  <a:srgbClr val="3F3F3F"/>
                </a:solidFill>
                <a:latin typeface="Calibri"/>
                <a:cs typeface="Calibri"/>
              </a:rPr>
              <a:t>défaut</a:t>
            </a:r>
            <a:endParaRPr sz="2274">
              <a:latin typeface="Calibri"/>
              <a:cs typeface="Calibri"/>
            </a:endParaRPr>
          </a:p>
          <a:p>
            <a:pPr marL="516321" lvl="1" indent="-357181">
              <a:spcBef>
                <a:spcPts val="53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Taux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couverture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&gt;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80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maintenabilité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fiabilité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Score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sécurité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6220" y="3192738"/>
            <a:ext cx="8405519" cy="278392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66436" y="1616881"/>
            <a:ext cx="3318638" cy="38759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49869" y="6067142"/>
            <a:ext cx="21277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114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674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000" b="1" spc="37" dirty="0" smtClean="0">
              <a:latin typeface="Trebuchet MS"/>
              <a:cs typeface="Trebuchet MS"/>
            </a:endParaRPr>
          </a:p>
          <a:p>
            <a:endParaRPr lang="fr-FR" sz="2000" b="1" spc="37" dirty="0">
              <a:latin typeface="Trebuchet MS"/>
              <a:cs typeface="Trebuchet MS"/>
            </a:endParaRPr>
          </a:p>
          <a:p>
            <a:endParaRPr lang="fr-FR" sz="2000" b="1" spc="37" dirty="0" smtClean="0">
              <a:latin typeface="Trebuchet MS"/>
              <a:cs typeface="Trebuchet MS"/>
            </a:endParaRPr>
          </a:p>
          <a:p>
            <a:endParaRPr lang="fr-FR" sz="2000" b="1" spc="37" dirty="0">
              <a:latin typeface="Trebuchet MS"/>
              <a:cs typeface="Trebuchet MS"/>
            </a:endParaRPr>
          </a:p>
          <a:p>
            <a:endParaRPr lang="fr-FR" sz="2000" b="1" spc="37" dirty="0" smtClean="0">
              <a:latin typeface="Trebuchet MS"/>
              <a:cs typeface="Trebuchet MS"/>
            </a:endParaRPr>
          </a:p>
          <a:p>
            <a:endParaRPr lang="fr-FR" sz="2000" b="1" spc="37" dirty="0">
              <a:latin typeface="Trebuchet MS"/>
              <a:cs typeface="Trebuchet MS"/>
            </a:endParaRPr>
          </a:p>
          <a:p>
            <a:pPr algn="ctr"/>
            <a:r>
              <a:rPr lang="fr-FR" sz="3200" b="1" spc="37" dirty="0" smtClean="0">
                <a:latin typeface="Trebuchet MS"/>
                <a:cs typeface="Trebuchet MS"/>
              </a:rPr>
              <a:t>Gestion</a:t>
            </a:r>
            <a:r>
              <a:rPr lang="fr-FR" sz="3200" b="1" spc="-60" dirty="0" smtClean="0">
                <a:latin typeface="Trebuchet MS"/>
                <a:cs typeface="Trebuchet MS"/>
              </a:rPr>
              <a:t> </a:t>
            </a:r>
            <a:r>
              <a:rPr lang="fr-FR" sz="3200" b="1" spc="-14" dirty="0">
                <a:latin typeface="Trebuchet MS"/>
                <a:cs typeface="Trebuchet MS"/>
              </a:rPr>
              <a:t>des</a:t>
            </a:r>
            <a:r>
              <a:rPr lang="fr-FR" sz="3200" b="1" spc="-70" dirty="0">
                <a:latin typeface="Trebuchet MS"/>
                <a:cs typeface="Trebuchet MS"/>
              </a:rPr>
              <a:t> </a:t>
            </a:r>
            <a:r>
              <a:rPr lang="fr-FR" sz="3200" b="1" spc="-28" dirty="0">
                <a:latin typeface="Trebuchet MS"/>
                <a:cs typeface="Trebuchet MS"/>
              </a:rPr>
              <a:t>releases</a:t>
            </a:r>
            <a:r>
              <a:rPr lang="fr-FR" sz="3200" b="1" spc="-42" dirty="0">
                <a:latin typeface="Trebuchet MS"/>
                <a:cs typeface="Trebuchet MS"/>
              </a:rPr>
              <a:t> </a:t>
            </a:r>
            <a:r>
              <a:rPr lang="fr-FR" sz="3200" b="1" spc="-60" dirty="0">
                <a:latin typeface="Trebuchet MS"/>
                <a:cs typeface="Trebuchet MS"/>
              </a:rPr>
              <a:t>avec</a:t>
            </a:r>
            <a:r>
              <a:rPr lang="fr-FR" sz="3200" b="1" spc="-74" dirty="0">
                <a:latin typeface="Trebuchet MS"/>
                <a:cs typeface="Trebuchet MS"/>
              </a:rPr>
              <a:t> </a:t>
            </a:r>
            <a:r>
              <a:rPr lang="fr-FR" sz="3200" b="1" spc="19" dirty="0" err="1">
                <a:latin typeface="Trebuchet MS"/>
                <a:cs typeface="Trebuchet MS"/>
              </a:rPr>
              <a:t>Maven</a:t>
            </a:r>
            <a:r>
              <a:rPr lang="fr-FR" sz="3200" b="1" spc="-84" dirty="0">
                <a:latin typeface="Trebuchet MS"/>
                <a:cs typeface="Trebuchet MS"/>
              </a:rPr>
              <a:t> </a:t>
            </a:r>
            <a:r>
              <a:rPr lang="fr-FR" sz="3200" b="1" spc="-14" dirty="0">
                <a:latin typeface="Trebuchet MS"/>
                <a:cs typeface="Trebuchet MS"/>
              </a:rPr>
              <a:t>et</a:t>
            </a:r>
            <a:r>
              <a:rPr lang="fr-FR" sz="3200" b="1" spc="-37" dirty="0">
                <a:latin typeface="Trebuchet MS"/>
                <a:cs typeface="Trebuchet MS"/>
              </a:rPr>
              <a:t> </a:t>
            </a:r>
            <a:r>
              <a:rPr lang="fr-FR" sz="3200" b="1" spc="60" dirty="0">
                <a:latin typeface="Trebuchet MS"/>
                <a:cs typeface="Trebuchet MS"/>
              </a:rPr>
              <a:t>Nexus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47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5087268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70" dirty="0"/>
              <a:t>N</a:t>
            </a:r>
            <a:r>
              <a:rPr sz="2599" spc="-74" dirty="0"/>
              <a:t>e</a:t>
            </a:r>
            <a:r>
              <a:rPr sz="2599" spc="-111" dirty="0"/>
              <a:t>x</a:t>
            </a:r>
            <a:r>
              <a:rPr sz="2599" spc="-65" dirty="0"/>
              <a:t>u</a:t>
            </a:r>
            <a:r>
              <a:rPr sz="2599" spc="-9" dirty="0"/>
              <a:t>s</a:t>
            </a:r>
            <a:r>
              <a:rPr sz="2599" spc="-88" dirty="0"/>
              <a:t> </a:t>
            </a:r>
            <a:r>
              <a:rPr sz="2599" spc="-116" dirty="0"/>
              <a:t>R</a:t>
            </a:r>
            <a:r>
              <a:rPr sz="2599" spc="-46" dirty="0"/>
              <a:t>e</a:t>
            </a:r>
            <a:r>
              <a:rPr sz="2599" spc="-65" dirty="0"/>
              <a:t>p</a:t>
            </a:r>
            <a:r>
              <a:rPr sz="2599" spc="-46" dirty="0"/>
              <a:t>o</a:t>
            </a:r>
            <a:r>
              <a:rPr sz="2599" spc="-56" dirty="0"/>
              <a:t>s</a:t>
            </a:r>
            <a:r>
              <a:rPr sz="2599" spc="-79" dirty="0"/>
              <a:t>i</a:t>
            </a:r>
            <a:r>
              <a:rPr sz="2599" spc="-70" dirty="0"/>
              <a:t>t</a:t>
            </a:r>
            <a:r>
              <a:rPr sz="2599" spc="-74" dirty="0"/>
              <a:t>o</a:t>
            </a:r>
            <a:r>
              <a:rPr sz="2599" spc="-23" dirty="0"/>
              <a:t>r</a:t>
            </a:r>
            <a:r>
              <a:rPr sz="2599" spc="-28" dirty="0"/>
              <a:t>y</a:t>
            </a:r>
            <a:r>
              <a:rPr sz="2599" spc="-70" dirty="0"/>
              <a:t> </a:t>
            </a:r>
            <a:r>
              <a:rPr sz="2599" spc="-65" dirty="0"/>
              <a:t>M</a:t>
            </a:r>
            <a:r>
              <a:rPr sz="2599" spc="-74" dirty="0"/>
              <a:t>a</a:t>
            </a:r>
            <a:r>
              <a:rPr sz="2599" spc="-65" dirty="0"/>
              <a:t>n</a:t>
            </a:r>
            <a:r>
              <a:rPr sz="2599" spc="-51" dirty="0"/>
              <a:t>a</a:t>
            </a:r>
            <a:r>
              <a:rPr sz="2599" spc="-84" dirty="0"/>
              <a:t>g</a:t>
            </a:r>
            <a:r>
              <a:rPr sz="2599" spc="-46" dirty="0"/>
              <a:t>e</a:t>
            </a:r>
            <a:r>
              <a:rPr sz="2599" spc="-9" dirty="0"/>
              <a:t>r</a:t>
            </a:r>
            <a:r>
              <a:rPr sz="2599" spc="-79" dirty="0"/>
              <a:t> </a:t>
            </a:r>
            <a:r>
              <a:rPr sz="2599" spc="-60" dirty="0"/>
              <a:t>O</a:t>
            </a:r>
            <a:r>
              <a:rPr sz="2599" spc="-79" dirty="0"/>
              <a:t>S</a:t>
            </a:r>
            <a:r>
              <a:rPr sz="2599" spc="-19" dirty="0"/>
              <a:t>S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363740" y="1456515"/>
            <a:ext cx="2064129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  <a:tab pos="1148754" algn="l"/>
              </a:tabLst>
            </a:pP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Nexus	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Repository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1773" y="1456515"/>
            <a:ext cx="2346459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  <a:tabLst>
                <a:tab pos="1021442" algn="l"/>
                <a:tab pos="1605544" algn="l"/>
                <a:tab pos="2115971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M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g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er	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SS	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t	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u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740" y="1704089"/>
            <a:ext cx="4642817" cy="3445197"/>
          </a:xfrm>
          <a:prstGeom prst="rect">
            <a:avLst/>
          </a:prstGeom>
        </p:spPr>
        <p:txBody>
          <a:bodyPr vert="horz" wrap="square" lIns="0" tIns="11199" rIns="0" bIns="0" rtlCol="0">
            <a:spAutoFit/>
          </a:bodyPr>
          <a:lstStyle/>
          <a:p>
            <a:pPr marL="367790" marR="4715" algn="just">
              <a:lnSpc>
                <a:spcPct val="100200"/>
              </a:lnSpc>
              <a:spcBef>
                <a:spcPts val="88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gestionnaire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dépôts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d'objets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conçu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optimiser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téléchargement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et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stockage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objets binaires utilisés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et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produits dans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cadre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du </a:t>
            </a:r>
            <a:r>
              <a:rPr sz="1624" spc="-35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développement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logiciels.</a:t>
            </a:r>
            <a:endParaRPr sz="1624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78">
              <a:latin typeface="Calibri"/>
              <a:cs typeface="Calibri"/>
            </a:endParaRPr>
          </a:p>
          <a:p>
            <a:pPr marL="367790" marR="5894" indent="-356591">
              <a:lnSpc>
                <a:spcPct val="100499"/>
              </a:lnSpc>
              <a:spcBef>
                <a:spcPts val="9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centralise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gestion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tous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artéfacts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générés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utilisés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logiciels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l'organisation.</a:t>
            </a:r>
            <a:endParaRPr sz="1624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93D2F"/>
              </a:buClr>
              <a:buFont typeface="Times New Roman"/>
              <a:buChar char="■"/>
            </a:pPr>
            <a:endParaRPr sz="1578">
              <a:latin typeface="Calibri"/>
              <a:cs typeface="Calibri"/>
            </a:endParaRPr>
          </a:p>
          <a:p>
            <a:pPr marL="367790" indent="-356591">
              <a:spcBef>
                <a:spcPts val="100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dernière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version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3.37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Open</a:t>
            </a:r>
            <a:r>
              <a:rPr sz="1624" b="1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Source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licence</a:t>
            </a:r>
            <a:r>
              <a:rPr sz="1624" spc="-32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624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https://github.com/sonatype/nexus-public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50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u="heavy" spc="-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http://www.sonatype.com/nexus-repository-oss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8561" y="1444301"/>
            <a:ext cx="5071320" cy="392267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942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96263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67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ti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11" dirty="0">
                <a:latin typeface="Calibri"/>
                <a:cs typeface="Calibri"/>
              </a:rPr>
              <a:t>uo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58" dirty="0">
                <a:latin typeface="Calibri"/>
                <a:cs typeface="Calibri"/>
              </a:rPr>
              <a:t> </a:t>
            </a: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11" dirty="0">
                <a:latin typeface="Calibri"/>
                <a:cs typeface="Calibri"/>
              </a:rPr>
              <a:t>p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62" dirty="0">
                <a:latin typeface="Calibri"/>
                <a:cs typeface="Calibri"/>
              </a:rPr>
              <a:t>y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70" dirty="0">
                <a:latin typeface="Calibri"/>
                <a:cs typeface="Calibri"/>
              </a:rPr>
              <a:t>D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36" y="1503197"/>
            <a:ext cx="8751035" cy="1188232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64644" indent="-253445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b="1" spc="5" dirty="0">
                <a:solidFill>
                  <a:srgbClr val="504949"/>
                </a:solidFill>
                <a:latin typeface="Calibri"/>
                <a:cs typeface="Calibri"/>
              </a:rPr>
              <a:t>Déploiement</a:t>
            </a:r>
            <a:r>
              <a:rPr sz="1439" b="1" spc="-37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continu</a:t>
            </a:r>
            <a:r>
              <a:rPr sz="1439" b="1" spc="-5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504949"/>
                </a:solidFill>
                <a:latin typeface="Calibri"/>
                <a:cs typeface="Calibri"/>
              </a:rPr>
              <a:t>(CD</a:t>
            </a:r>
            <a:r>
              <a:rPr sz="1439" b="1" spc="-37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504949"/>
                </a:solidFill>
                <a:latin typeface="Calibri"/>
                <a:cs typeface="Calibri"/>
              </a:rPr>
              <a:t>=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 Continuous</a:t>
            </a:r>
            <a:r>
              <a:rPr sz="1439" b="1" spc="-37" dirty="0">
                <a:solidFill>
                  <a:srgbClr val="504949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504949"/>
                </a:solidFill>
                <a:latin typeface="Calibri"/>
                <a:cs typeface="Calibri"/>
              </a:rPr>
              <a:t>Deployment)</a:t>
            </a:r>
            <a:endParaRPr sz="1439">
              <a:latin typeface="Calibri"/>
              <a:cs typeface="Calibri"/>
            </a:endParaRPr>
          </a:p>
          <a:p>
            <a:pPr marL="635381" marR="4715" lvl="1" indent="-253445">
              <a:lnSpc>
                <a:spcPts val="1402"/>
              </a:lnSpc>
              <a:spcBef>
                <a:spcPts val="520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635381" algn="l"/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Le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déploiement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continu</a:t>
            </a:r>
            <a:r>
              <a:rPr sz="1299" spc="6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est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la</a:t>
            </a:r>
            <a:r>
              <a:rPr sz="1299" spc="6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pratique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d'automatisation</a:t>
            </a:r>
            <a:r>
              <a:rPr sz="1299" spc="60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complète</a:t>
            </a:r>
            <a:r>
              <a:rPr sz="1299" spc="8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l'ensemble</a:t>
            </a:r>
            <a:r>
              <a:rPr sz="1299" spc="56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des</a:t>
            </a:r>
            <a:r>
              <a:rPr sz="1299" spc="7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processus</a:t>
            </a:r>
            <a:r>
              <a:rPr sz="1299" spc="84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du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7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CI/CD</a:t>
            </a:r>
            <a:r>
              <a:rPr sz="1299" spc="162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dans </a:t>
            </a:r>
            <a:r>
              <a:rPr sz="1299" spc="-28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un</a:t>
            </a:r>
            <a:r>
              <a:rPr sz="1299" spc="-9" dirty="0">
                <a:latin typeface="Calibri"/>
                <a:cs typeface="Calibri"/>
              </a:rPr>
              <a:t> environnement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b="1" dirty="0">
                <a:latin typeface="Calibri"/>
                <a:cs typeface="Calibri"/>
              </a:rPr>
              <a:t>production</a:t>
            </a:r>
            <a:r>
              <a:rPr sz="1299" dirty="0">
                <a:latin typeface="Calibri"/>
                <a:cs typeface="Calibri"/>
              </a:rPr>
              <a:t>.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72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635381" algn="l"/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Le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package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doit</a:t>
            </a:r>
            <a:r>
              <a:rPr sz="1299" spc="-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d'abord</a:t>
            </a:r>
            <a:r>
              <a:rPr sz="1299" dirty="0">
                <a:latin typeface="Calibri"/>
                <a:cs typeface="Calibri"/>
              </a:rPr>
              <a:t> passer</a:t>
            </a:r>
            <a:r>
              <a:rPr sz="1299" spc="-5" dirty="0">
                <a:latin typeface="Calibri"/>
                <a:cs typeface="Calibri"/>
              </a:rPr>
              <a:t> par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toutes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les </a:t>
            </a:r>
            <a:r>
              <a:rPr sz="1299" spc="-9" dirty="0">
                <a:latin typeface="Calibri"/>
                <a:cs typeface="Calibri"/>
              </a:rPr>
              <a:t>étapes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précédentes</a:t>
            </a:r>
            <a:r>
              <a:rPr sz="1299" spc="32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avec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succès</a:t>
            </a:r>
            <a:endParaRPr sz="1299">
              <a:latin typeface="Calibri"/>
              <a:cs typeface="Calibri"/>
            </a:endParaRPr>
          </a:p>
          <a:p>
            <a:pPr marL="635381" lvl="1" indent="-254034">
              <a:spcBef>
                <a:spcPts val="478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635381" algn="l"/>
                <a:tab pos="635970" algn="l"/>
              </a:tabLst>
            </a:pPr>
            <a:r>
              <a:rPr sz="1299" spc="-5" dirty="0">
                <a:latin typeface="Calibri"/>
                <a:cs typeface="Calibri"/>
              </a:rPr>
              <a:t>Aucune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intervention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manuelle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n'est</a:t>
            </a:r>
            <a:r>
              <a:rPr sz="1299" spc="-9" dirty="0">
                <a:latin typeface="Calibri"/>
                <a:cs typeface="Calibri"/>
              </a:rPr>
              <a:t> requise: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b="1" spc="-23" dirty="0">
                <a:latin typeface="Calibri"/>
                <a:cs typeface="Calibri"/>
              </a:rPr>
              <a:t>c’est</a:t>
            </a:r>
            <a:r>
              <a:rPr sz="1299" b="1" dirty="0">
                <a:latin typeface="Calibri"/>
                <a:cs typeface="Calibri"/>
              </a:rPr>
              <a:t> </a:t>
            </a:r>
            <a:r>
              <a:rPr sz="1299" b="1" spc="-5" dirty="0">
                <a:latin typeface="Calibri"/>
                <a:cs typeface="Calibri"/>
              </a:rPr>
              <a:t>automatiquement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2850" y="3165861"/>
            <a:ext cx="6369918" cy="214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2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2927028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70" dirty="0"/>
              <a:t>N</a:t>
            </a:r>
            <a:r>
              <a:rPr sz="2599" spc="-74" dirty="0"/>
              <a:t>e</a:t>
            </a:r>
            <a:r>
              <a:rPr sz="2599" spc="-111" dirty="0"/>
              <a:t>x</a:t>
            </a:r>
            <a:r>
              <a:rPr sz="2599" spc="-65" dirty="0"/>
              <a:t>u</a:t>
            </a:r>
            <a:r>
              <a:rPr sz="2599" spc="-9" dirty="0"/>
              <a:t>s</a:t>
            </a:r>
            <a:r>
              <a:rPr sz="2599" spc="-88" dirty="0"/>
              <a:t> </a:t>
            </a:r>
            <a:r>
              <a:rPr sz="2599" spc="-46" dirty="0"/>
              <a:t>e</a:t>
            </a:r>
            <a:r>
              <a:rPr sz="2599" spc="-19" dirty="0"/>
              <a:t>t</a:t>
            </a:r>
            <a:r>
              <a:rPr sz="2599" spc="-93" dirty="0"/>
              <a:t> </a:t>
            </a:r>
            <a:r>
              <a:rPr sz="2599" spc="-65" dirty="0"/>
              <a:t>D</a:t>
            </a:r>
            <a:r>
              <a:rPr sz="2599" spc="-74" dirty="0"/>
              <a:t>e</a:t>
            </a:r>
            <a:r>
              <a:rPr sz="2599" spc="-84" dirty="0"/>
              <a:t>v</a:t>
            </a:r>
            <a:r>
              <a:rPr sz="2599" spc="-74" dirty="0"/>
              <a:t>o</a:t>
            </a:r>
            <a:r>
              <a:rPr sz="2599" spc="-65" dirty="0"/>
              <a:t>p</a:t>
            </a:r>
            <a:r>
              <a:rPr sz="2599" spc="-9" dirty="0"/>
              <a:t>s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976273" y="1394556"/>
            <a:ext cx="8408585" cy="1457339"/>
          </a:xfrm>
          <a:prstGeom prst="rect">
            <a:avLst/>
          </a:prstGeom>
        </p:spPr>
        <p:txBody>
          <a:bodyPr vert="horz" wrap="square" lIns="0" tIns="73677" rIns="0" bIns="0" rtlCol="0">
            <a:spAutoFit/>
          </a:bodyPr>
          <a:lstStyle/>
          <a:p>
            <a:pPr marL="367790" indent="-356591">
              <a:spcBef>
                <a:spcPts val="580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cycle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vie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DevOps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réalisé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un serveur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livraison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continue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(Jenkins)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624">
              <a:latin typeface="Calibri"/>
              <a:cs typeface="Calibri"/>
            </a:endParaRPr>
          </a:p>
          <a:p>
            <a:pPr marL="367790" marR="4715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«Stages»</a:t>
            </a:r>
            <a:r>
              <a:rPr sz="1624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(Étapes)</a:t>
            </a:r>
            <a:r>
              <a:rPr sz="1624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«Steps»</a:t>
            </a:r>
            <a:r>
              <a:rPr sz="1624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(Étapes)</a:t>
            </a:r>
            <a:r>
              <a:rPr sz="1624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deviennent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exécutables,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automatiques </a:t>
            </a:r>
            <a:r>
              <a:rPr sz="1624" spc="-35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manuelles,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qui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fournit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solution 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bout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bout.</a:t>
            </a:r>
            <a:endParaRPr sz="1624">
              <a:latin typeface="Calibri"/>
              <a:cs typeface="Calibri"/>
            </a:endParaRPr>
          </a:p>
          <a:p>
            <a:pPr marL="367790" marR="887058" indent="-356591">
              <a:lnSpc>
                <a:spcPct val="100600"/>
              </a:lnSpc>
              <a:spcBef>
                <a:spcPts val="478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Nexus,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gestionnaire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repository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populaire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au monde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avec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120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000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installations,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composant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essentiel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plupart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chaînes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d'outils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DevOps.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111" y="3082401"/>
            <a:ext cx="8621952" cy="255051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470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7" y="875230"/>
            <a:ext cx="6643481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42" dirty="0"/>
              <a:t>Du</a:t>
            </a:r>
            <a:r>
              <a:rPr sz="2599" spc="-97" dirty="0"/>
              <a:t> </a:t>
            </a:r>
            <a:r>
              <a:rPr sz="2599" spc="-56" dirty="0"/>
              <a:t>développement</a:t>
            </a:r>
            <a:r>
              <a:rPr sz="2599" spc="-46" dirty="0"/>
              <a:t> au</a:t>
            </a:r>
            <a:r>
              <a:rPr sz="2599" spc="-74" dirty="0"/>
              <a:t> </a:t>
            </a:r>
            <a:r>
              <a:rPr sz="2599" spc="-51" dirty="0"/>
              <a:t>pipeline</a:t>
            </a:r>
            <a:r>
              <a:rPr sz="2599" spc="-84" dirty="0"/>
              <a:t> </a:t>
            </a:r>
            <a:r>
              <a:rPr sz="2599" spc="-65" dirty="0"/>
              <a:t>d'intégration</a:t>
            </a:r>
            <a:endParaRPr sz="2599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553" y="2120477"/>
            <a:ext cx="8561126" cy="36383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76273" y="1456515"/>
            <a:ext cx="7974776" cy="511784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marR="4715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permet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aux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développeurs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stocker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gérer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fichiers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binaires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créer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artefacts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utilisés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leur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chaîne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d'approvisionnement</a:t>
            </a:r>
            <a:r>
              <a:rPr sz="162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logicielle.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548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2855020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60" dirty="0"/>
              <a:t>O</a:t>
            </a:r>
            <a:r>
              <a:rPr sz="2599" spc="-79" dirty="0"/>
              <a:t>S</a:t>
            </a:r>
            <a:r>
              <a:rPr sz="2599" spc="-19" dirty="0"/>
              <a:t>S</a:t>
            </a:r>
            <a:r>
              <a:rPr sz="2599" spc="-51" dirty="0"/>
              <a:t> </a:t>
            </a:r>
            <a:r>
              <a:rPr sz="2599" spc="-84" dirty="0"/>
              <a:t>v</a:t>
            </a:r>
            <a:r>
              <a:rPr sz="2599" spc="-9" dirty="0"/>
              <a:t>s</a:t>
            </a:r>
            <a:r>
              <a:rPr sz="2599" spc="-88" dirty="0"/>
              <a:t> </a:t>
            </a:r>
            <a:r>
              <a:rPr sz="2599" spc="-97" dirty="0"/>
              <a:t>P</a:t>
            </a:r>
            <a:r>
              <a:rPr sz="2599" spc="-102" dirty="0"/>
              <a:t>r</a:t>
            </a:r>
            <a:r>
              <a:rPr sz="2599" spc="-14" dirty="0"/>
              <a:t>o</a:t>
            </a:r>
            <a:endParaRPr sz="2599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9877" y="1550395"/>
            <a:ext cx="6968291" cy="471342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6966" y="1312252"/>
            <a:ext cx="6035014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https://fr.sonatype.com/products/repository-oss-vs-pro-features?hsLang=en-us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119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658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123</a:t>
            </a:fld>
            <a:endParaRPr lang="fr-FR" dirty="0"/>
          </a:p>
        </p:txBody>
      </p:sp>
      <p:pic>
        <p:nvPicPr>
          <p:cNvPr id="5" name="object 6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3838" y="1884332"/>
            <a:ext cx="10026650" cy="373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4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2263" y="875230"/>
            <a:ext cx="5301837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56" dirty="0"/>
              <a:t>Prise</a:t>
            </a:r>
            <a:r>
              <a:rPr sz="2599" spc="-84" dirty="0"/>
              <a:t> </a:t>
            </a:r>
            <a:r>
              <a:rPr sz="2599" spc="-28" dirty="0"/>
              <a:t>en</a:t>
            </a:r>
            <a:r>
              <a:rPr sz="2599" spc="-97" dirty="0"/>
              <a:t> </a:t>
            </a:r>
            <a:r>
              <a:rPr sz="2599" spc="-51" dirty="0"/>
              <a:t>charge</a:t>
            </a:r>
            <a:r>
              <a:rPr sz="2599" spc="-79" dirty="0"/>
              <a:t> </a:t>
            </a:r>
            <a:r>
              <a:rPr sz="2599" spc="-37" dirty="0"/>
              <a:t>de</a:t>
            </a:r>
            <a:r>
              <a:rPr sz="2599" spc="-56" dirty="0"/>
              <a:t> tous</a:t>
            </a:r>
            <a:r>
              <a:rPr sz="2599" spc="-93" dirty="0"/>
              <a:t> </a:t>
            </a:r>
            <a:r>
              <a:rPr sz="2599" spc="-46" dirty="0"/>
              <a:t>les</a:t>
            </a:r>
            <a:r>
              <a:rPr sz="2599" spc="-60" dirty="0"/>
              <a:t> </a:t>
            </a:r>
            <a:r>
              <a:rPr sz="2599" spc="-56" dirty="0"/>
              <a:t>outils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1148853" y="1368316"/>
            <a:ext cx="8597787" cy="2714886"/>
          </a:xfrm>
          <a:prstGeom prst="rect">
            <a:avLst/>
          </a:prstGeom>
        </p:spPr>
        <p:txBody>
          <a:bodyPr vert="horz" wrap="square" lIns="0" tIns="107863" rIns="0" bIns="0" rtlCol="0">
            <a:spAutoFit/>
          </a:bodyPr>
          <a:lstStyle/>
          <a:p>
            <a:pPr marL="367790" indent="-356591">
              <a:spcBef>
                <a:spcPts val="849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Prise</a:t>
            </a:r>
            <a:r>
              <a:rPr sz="227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charge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9" dirty="0">
                <a:solidFill>
                  <a:srgbClr val="3F3F3F"/>
                </a:solidFill>
                <a:latin typeface="Calibri"/>
                <a:cs typeface="Calibri"/>
              </a:rPr>
              <a:t>universelle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2274" spc="-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tous</a:t>
            </a:r>
            <a:r>
              <a:rPr sz="227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227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outils</a:t>
            </a:r>
            <a:r>
              <a:rPr sz="227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spc="-5" dirty="0">
                <a:solidFill>
                  <a:srgbClr val="3F3F3F"/>
                </a:solidFill>
                <a:latin typeface="Calibri"/>
                <a:cs typeface="Calibri"/>
              </a:rPr>
              <a:t>construction</a:t>
            </a:r>
            <a:r>
              <a:rPr sz="227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274" dirty="0">
                <a:solidFill>
                  <a:srgbClr val="3F3F3F"/>
                </a:solidFill>
                <a:latin typeface="Calibri"/>
                <a:cs typeface="Calibri"/>
              </a:rPr>
              <a:t>logicielle</a:t>
            </a:r>
            <a:endParaRPr sz="2274">
              <a:latin typeface="Calibri"/>
              <a:cs typeface="Calibri"/>
            </a:endParaRPr>
          </a:p>
          <a:p>
            <a:pPr marL="516321" marR="4715" lvl="1" indent="-356591">
              <a:spcBef>
                <a:spcPts val="53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Stockez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et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distribuez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composants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Maven/Java,</a:t>
            </a:r>
            <a:r>
              <a:rPr sz="1624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npm,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NuGet,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Helm,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Docker,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P2,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OBR,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6" dirty="0">
                <a:solidFill>
                  <a:srgbClr val="3F3F3F"/>
                </a:solidFill>
                <a:latin typeface="Calibri"/>
                <a:cs typeface="Calibri"/>
              </a:rPr>
              <a:t>APT,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GO,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Conan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bien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d'autres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encore.</a:t>
            </a:r>
            <a:endParaRPr sz="1624">
              <a:latin typeface="Calibri"/>
              <a:cs typeface="Calibri"/>
            </a:endParaRPr>
          </a:p>
          <a:p>
            <a:pPr marL="516321" marR="650705" lvl="1" indent="-35659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Gère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les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composants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depuis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développement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jusqu'à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livraison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binaires,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conteneurs,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assemblages,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produits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finis.</a:t>
            </a:r>
            <a:endParaRPr sz="1624">
              <a:latin typeface="Calibri"/>
              <a:cs typeface="Calibri"/>
            </a:endParaRPr>
          </a:p>
          <a:p>
            <a:pPr marL="516321" lvl="1" indent="-35718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Prise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charge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avancée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l'écosystème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Virtual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Machine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(JVM), notamment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Gradle,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Ant,</a:t>
            </a:r>
            <a:endParaRPr sz="1624">
              <a:latin typeface="Calibri"/>
              <a:cs typeface="Calibri"/>
            </a:endParaRPr>
          </a:p>
          <a:p>
            <a:pPr marL="516321"/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624" b="1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Ivy.</a:t>
            </a:r>
            <a:endParaRPr sz="1624">
              <a:latin typeface="Calibri"/>
              <a:cs typeface="Calibri"/>
            </a:endParaRPr>
          </a:p>
          <a:p>
            <a:pPr marL="516321" marR="363664" lvl="1" indent="-35659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Compatible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avec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outils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populaires tels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qu'Eclipse,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IntelliJ,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Hudson,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Puppet,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Chef,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bien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d'autres.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1067" y="4045740"/>
            <a:ext cx="3897207" cy="175692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35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6167388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37" dirty="0"/>
              <a:t>C</a:t>
            </a:r>
            <a:r>
              <a:rPr sz="2599" spc="-74" dirty="0"/>
              <a:t>om</a:t>
            </a:r>
            <a:r>
              <a:rPr sz="2599" spc="-42" dirty="0"/>
              <a:t>p</a:t>
            </a:r>
            <a:r>
              <a:rPr sz="2599" spc="-74" dirty="0"/>
              <a:t>a</a:t>
            </a:r>
            <a:r>
              <a:rPr sz="2599" spc="-102" dirty="0"/>
              <a:t>ra</a:t>
            </a:r>
            <a:r>
              <a:rPr sz="2599" spc="-42" dirty="0"/>
              <a:t>t</a:t>
            </a:r>
            <a:r>
              <a:rPr sz="2599" spc="-79" dirty="0"/>
              <a:t>i</a:t>
            </a:r>
            <a:r>
              <a:rPr sz="2599" spc="-19" dirty="0"/>
              <a:t>f</a:t>
            </a:r>
            <a:r>
              <a:rPr sz="2599" spc="-37" dirty="0"/>
              <a:t> </a:t>
            </a:r>
            <a:r>
              <a:rPr sz="2599" spc="-74" dirty="0"/>
              <a:t>A</a:t>
            </a:r>
            <a:r>
              <a:rPr sz="2599" spc="-51" dirty="0"/>
              <a:t>r</a:t>
            </a:r>
            <a:r>
              <a:rPr sz="2599" spc="-70" dirty="0"/>
              <a:t>t</a:t>
            </a:r>
            <a:r>
              <a:rPr sz="2599" spc="-56" dirty="0"/>
              <a:t>i</a:t>
            </a:r>
            <a:r>
              <a:rPr sz="2599" spc="-121" dirty="0"/>
              <a:t>f</a:t>
            </a:r>
            <a:r>
              <a:rPr sz="2599" spc="-74" dirty="0"/>
              <a:t>a</a:t>
            </a:r>
            <a:r>
              <a:rPr sz="2599" spc="-32" dirty="0"/>
              <a:t>c</a:t>
            </a:r>
            <a:r>
              <a:rPr sz="2599" spc="-97" dirty="0"/>
              <a:t>t</a:t>
            </a:r>
            <a:r>
              <a:rPr sz="2599" spc="-46" dirty="0"/>
              <a:t>o</a:t>
            </a:r>
            <a:r>
              <a:rPr sz="2599" spc="-51" dirty="0"/>
              <a:t>r</a:t>
            </a:r>
            <a:r>
              <a:rPr sz="2599" spc="-269" dirty="0"/>
              <a:t>y</a:t>
            </a:r>
            <a:r>
              <a:rPr sz="2599" spc="-14" dirty="0"/>
              <a:t>,</a:t>
            </a:r>
            <a:r>
              <a:rPr sz="2599" spc="-56" dirty="0"/>
              <a:t> </a:t>
            </a:r>
            <a:r>
              <a:rPr sz="2599" spc="-70" dirty="0"/>
              <a:t>N</a:t>
            </a:r>
            <a:r>
              <a:rPr sz="2599" spc="-102" dirty="0"/>
              <a:t>e</a:t>
            </a:r>
            <a:r>
              <a:rPr sz="2599" spc="-88" dirty="0"/>
              <a:t>x</a:t>
            </a:r>
            <a:r>
              <a:rPr sz="2599" spc="-65" dirty="0"/>
              <a:t>u</a:t>
            </a:r>
            <a:r>
              <a:rPr sz="2599" spc="-9" dirty="0"/>
              <a:t>s</a:t>
            </a:r>
            <a:r>
              <a:rPr sz="2599" spc="-88" dirty="0"/>
              <a:t> </a:t>
            </a:r>
            <a:r>
              <a:rPr sz="2599" spc="-74" dirty="0"/>
              <a:t>e</a:t>
            </a:r>
            <a:r>
              <a:rPr sz="2599" spc="-19" dirty="0"/>
              <a:t>t</a:t>
            </a:r>
            <a:r>
              <a:rPr sz="2599" spc="-65" dirty="0"/>
              <a:t> </a:t>
            </a:r>
            <a:r>
              <a:rPr sz="2599" spc="-97" dirty="0"/>
              <a:t>P</a:t>
            </a:r>
            <a:r>
              <a:rPr sz="2599" spc="-102" dirty="0"/>
              <a:t>r</a:t>
            </a:r>
            <a:r>
              <a:rPr sz="2599" spc="-74" dirty="0"/>
              <a:t>o</a:t>
            </a:r>
            <a:r>
              <a:rPr sz="2599" spc="-51" dirty="0"/>
              <a:t>G</a:t>
            </a:r>
            <a:r>
              <a:rPr sz="2599" spc="-46" dirty="0"/>
              <a:t>e</a:t>
            </a:r>
            <a:r>
              <a:rPr sz="2599" spc="-19" dirty="0"/>
              <a:t>t</a:t>
            </a:r>
            <a:endParaRPr sz="2599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65786" y="1398327"/>
          <a:ext cx="4593304" cy="4779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4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2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8140">
                <a:tc gridSpan="2">
                  <a:txBody>
                    <a:bodyPr/>
                    <a:lstStyle/>
                    <a:p>
                      <a:pPr marL="17005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Artifactory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4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Nexus</a:t>
                      </a:r>
                      <a:r>
                        <a:rPr sz="11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10" dirty="0">
                          <a:latin typeface="Calibri"/>
                          <a:cs typeface="Calibri"/>
                        </a:rPr>
                        <a:t>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ProGet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GitLFS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Apt</a:t>
                      </a:r>
                      <a:r>
                        <a:rPr sz="11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5" dirty="0">
                          <a:latin typeface="Calibri"/>
                          <a:cs typeface="Calibri"/>
                        </a:rPr>
                        <a:t>(Debian)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Conan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CPAN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b="1" spc="-15" dirty="0">
                          <a:latin typeface="Calibri"/>
                          <a:cs typeface="Calibri"/>
                        </a:rPr>
                        <a:t>ELPA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Helm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Eclipse</a:t>
                      </a:r>
                      <a:r>
                        <a:rPr sz="11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10" dirty="0">
                          <a:latin typeface="Calibri"/>
                          <a:cs typeface="Calibri"/>
                        </a:rPr>
                        <a:t>P2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10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(C)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Chef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482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CocoaPods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Go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Gradle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{X}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Ivy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{X}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Opkg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482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PHP</a:t>
                      </a:r>
                      <a:r>
                        <a:rPr sz="11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10" dirty="0">
                          <a:latin typeface="Calibri"/>
                          <a:cs typeface="Calibri"/>
                        </a:rPr>
                        <a:t>Composer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Puppet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79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SBT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{X}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Vagrant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Romp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VSIX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2482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Upack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3897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Conda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10" dirty="0">
                          <a:latin typeface="Calibri"/>
                          <a:cs typeface="Calibri"/>
                        </a:rPr>
                        <a:t>APK</a:t>
                      </a:r>
                      <a:r>
                        <a:rPr sz="11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5" dirty="0">
                          <a:latin typeface="Calibri"/>
                          <a:cs typeface="Calibri"/>
                        </a:rPr>
                        <a:t>(Alpine</a:t>
                      </a:r>
                      <a:r>
                        <a:rPr sz="1100" b="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spc="5" dirty="0">
                          <a:latin typeface="Calibri"/>
                          <a:cs typeface="Calibri"/>
                        </a:rPr>
                        <a:t>Linux)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Android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83896">
                <a:tc>
                  <a:txBody>
                    <a:bodyPr/>
                    <a:lstStyle/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1100" b="1" spc="5" dirty="0">
                          <a:latin typeface="Calibri"/>
                          <a:cs typeface="Calibri"/>
                        </a:rPr>
                        <a:t>MSBuild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6739" y="1619709"/>
            <a:ext cx="3958034" cy="141459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354453" y="3086150"/>
            <a:ext cx="4640459" cy="21010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>
              <a:spcBef>
                <a:spcPts val="121"/>
              </a:spcBef>
            </a:pPr>
            <a:r>
              <a:rPr sz="1439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1439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www.eficode.com/blog/artifactory-nexus-proget</a:t>
            </a:r>
            <a:endParaRPr sz="1439">
              <a:latin typeface="Calibri"/>
              <a:cs typeface="Calibri"/>
            </a:endParaRPr>
          </a:p>
          <a:p>
            <a:pPr marL="243425" indent="-232226">
              <a:spcBef>
                <a:spcPts val="1165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X=</a:t>
            </a:r>
            <a:r>
              <a:rPr sz="1299" spc="-42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commercial</a:t>
            </a:r>
            <a:endParaRPr sz="1299">
              <a:latin typeface="Arial MT"/>
              <a:cs typeface="Arial MT"/>
            </a:endParaRPr>
          </a:p>
          <a:p>
            <a:pPr marL="243425" indent="-232226">
              <a:spcBef>
                <a:spcPts val="780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C=</a:t>
            </a:r>
            <a:r>
              <a:rPr sz="1299" spc="-60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community</a:t>
            </a:r>
            <a:endParaRPr sz="1299">
              <a:latin typeface="Arial MT"/>
              <a:cs typeface="Arial MT"/>
            </a:endParaRPr>
          </a:p>
          <a:p>
            <a:pPr marL="243425" indent="-232226">
              <a:spcBef>
                <a:spcPts val="794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U=</a:t>
            </a:r>
            <a:r>
              <a:rPr sz="1299" spc="-46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Non</a:t>
            </a:r>
            <a:r>
              <a:rPr sz="1299" spc="-42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officiel</a:t>
            </a:r>
            <a:endParaRPr sz="1299">
              <a:latin typeface="Arial MT"/>
              <a:cs typeface="Arial MT"/>
            </a:endParaRPr>
          </a:p>
          <a:p>
            <a:pPr marL="243425" indent="-232226">
              <a:spcBef>
                <a:spcPts val="780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“()”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pris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en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charge</a:t>
            </a:r>
            <a:r>
              <a:rPr sz="1299" spc="-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dans</a:t>
            </a:r>
            <a:r>
              <a:rPr sz="1299" spc="-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la</a:t>
            </a:r>
            <a:r>
              <a:rPr sz="1299" spc="-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dernière</a:t>
            </a:r>
            <a:r>
              <a:rPr sz="1299" spc="-1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révision</a:t>
            </a:r>
            <a:endParaRPr sz="1299">
              <a:latin typeface="Arial MT"/>
              <a:cs typeface="Arial MT"/>
            </a:endParaRPr>
          </a:p>
          <a:p>
            <a:pPr marL="243425" marR="350697" indent="-232226">
              <a:lnSpc>
                <a:spcPts val="2348"/>
              </a:lnSpc>
              <a:spcBef>
                <a:spcPts val="84"/>
              </a:spcBef>
              <a:buFont typeface="Wingdings"/>
              <a:buChar char=""/>
              <a:tabLst>
                <a:tab pos="244014" algn="l"/>
              </a:tabLst>
            </a:pP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“{}”</a:t>
            </a:r>
            <a:r>
              <a:rPr sz="1299" spc="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pris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en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charge de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manière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non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officielle</a:t>
            </a:r>
            <a:r>
              <a:rPr sz="1299" spc="-1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via</a:t>
            </a:r>
            <a:r>
              <a:rPr sz="1299" spc="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d'autres </a:t>
            </a:r>
            <a:r>
              <a:rPr sz="1299" spc="-348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types</a:t>
            </a:r>
            <a:r>
              <a:rPr sz="1299" spc="9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0F181F"/>
                </a:solidFill>
                <a:latin typeface="Arial MT"/>
                <a:cs typeface="Arial MT"/>
              </a:rPr>
              <a:t>de</a:t>
            </a:r>
            <a:r>
              <a:rPr sz="1299" spc="5" dirty="0">
                <a:solidFill>
                  <a:srgbClr val="0F181F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0F181F"/>
                </a:solidFill>
                <a:latin typeface="Arial MT"/>
                <a:cs typeface="Arial MT"/>
              </a:rPr>
              <a:t>repository</a:t>
            </a:r>
            <a:endParaRPr sz="1299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328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4943251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65" dirty="0"/>
              <a:t>D</a:t>
            </a:r>
            <a:r>
              <a:rPr sz="2599" spc="-9" dirty="0"/>
              <a:t>e</a:t>
            </a:r>
            <a:r>
              <a:rPr sz="2599" spc="-79" dirty="0"/>
              <a:t> </a:t>
            </a:r>
            <a:r>
              <a:rPr sz="2599" spc="-70" dirty="0"/>
              <a:t>N</a:t>
            </a:r>
            <a:r>
              <a:rPr sz="2599" spc="-74" dirty="0"/>
              <a:t>e</a:t>
            </a:r>
            <a:r>
              <a:rPr sz="2599" spc="-111" dirty="0"/>
              <a:t>x</a:t>
            </a:r>
            <a:r>
              <a:rPr sz="2599" spc="-42" dirty="0"/>
              <a:t>u</a:t>
            </a:r>
            <a:r>
              <a:rPr sz="2599" spc="-9" dirty="0"/>
              <a:t>s</a:t>
            </a:r>
            <a:r>
              <a:rPr sz="2599" spc="-111" dirty="0"/>
              <a:t> </a:t>
            </a:r>
            <a:r>
              <a:rPr sz="2599" dirty="0"/>
              <a:t>2</a:t>
            </a:r>
            <a:r>
              <a:rPr sz="2599" spc="-60" dirty="0"/>
              <a:t> </a:t>
            </a:r>
            <a:r>
              <a:rPr sz="2599" spc="-19" dirty="0"/>
              <a:t>à</a:t>
            </a:r>
            <a:r>
              <a:rPr sz="2599" spc="-97" dirty="0"/>
              <a:t> </a:t>
            </a:r>
            <a:r>
              <a:rPr sz="2599" spc="-70" dirty="0"/>
              <a:t>N</a:t>
            </a:r>
            <a:r>
              <a:rPr sz="2599" spc="-74" dirty="0"/>
              <a:t>e</a:t>
            </a:r>
            <a:r>
              <a:rPr sz="2599" spc="-111" dirty="0"/>
              <a:t>x</a:t>
            </a:r>
            <a:r>
              <a:rPr sz="2599" spc="-42" dirty="0"/>
              <a:t>u</a:t>
            </a:r>
            <a:r>
              <a:rPr sz="2599" spc="-9" dirty="0"/>
              <a:t>s</a:t>
            </a:r>
            <a:r>
              <a:rPr sz="2599" spc="-111" dirty="0"/>
              <a:t> </a:t>
            </a:r>
            <a:r>
              <a:rPr sz="2599" dirty="0"/>
              <a:t>3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52513" y="1463397"/>
          <a:ext cx="9010374" cy="498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1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5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8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47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Fonctionnalités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0680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2.x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OSS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5485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2.x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Pro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215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3.x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OSS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04850">
                        <a:lnSpc>
                          <a:spcPts val="1660"/>
                        </a:lnSpc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3.x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Pro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Docker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433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Maven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3401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017">
                <a:tc>
                  <a:txBody>
                    <a:bodyPr/>
                    <a:lstStyle/>
                    <a:p>
                      <a:pPr marL="19685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npm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4020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433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PyPI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Ruby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Gems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476">
                <a:tc>
                  <a:txBody>
                    <a:bodyPr/>
                    <a:lstStyle/>
                    <a:p>
                      <a:pPr marL="19685" marR="1216660">
                        <a:lnSpc>
                          <a:spcPts val="1689"/>
                        </a:lnSpc>
                        <a:spcBef>
                          <a:spcPts val="2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Clusters</a:t>
                      </a:r>
                      <a:r>
                        <a:rPr sz="13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haute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disponibilité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433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Plug-in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S3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Blobstore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018">
                <a:tc>
                  <a:txBody>
                    <a:bodyPr/>
                    <a:lstStyle/>
                    <a:p>
                      <a:pPr marL="19685">
                        <a:lnSpc>
                          <a:spcPts val="165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Recherche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composants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4020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4475">
                <a:tc>
                  <a:txBody>
                    <a:bodyPr/>
                    <a:lstStyle/>
                    <a:p>
                      <a:pPr marL="19685" marR="485775">
                        <a:lnSpc>
                          <a:spcPts val="1689"/>
                        </a:lnSpc>
                        <a:spcBef>
                          <a:spcPts val="25"/>
                        </a:spcBef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Téléchargement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artefact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tiers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dans IU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3384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3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Limité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3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3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3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5891">
                <a:tc>
                  <a:txBody>
                    <a:bodyPr/>
                    <a:lstStyle/>
                    <a:p>
                      <a:pPr marL="19685" marR="678180">
                        <a:lnSpc>
                          <a:spcPts val="1689"/>
                        </a:lnSpc>
                        <a:spcBef>
                          <a:spcPts val="25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Sauvegarde et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reprise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améliorée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017">
                <a:tc>
                  <a:txBody>
                    <a:bodyPr/>
                    <a:lstStyle/>
                    <a:p>
                      <a:pPr marL="19685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API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d'approvisionnement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4476">
                <a:tc>
                  <a:txBody>
                    <a:bodyPr/>
                    <a:lstStyle/>
                    <a:p>
                      <a:pPr marL="19685" marR="867410">
                        <a:lnSpc>
                          <a:spcPts val="1689"/>
                        </a:lnSpc>
                        <a:spcBef>
                          <a:spcPts val="25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Support pour jeton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d'authentification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947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96664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433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LDAP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d'entreprise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Proxy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intelligent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432">
                <a:tc>
                  <a:txBody>
                    <a:bodyPr/>
                    <a:lstStyle/>
                    <a:p>
                      <a:pPr marL="19685">
                        <a:lnSpc>
                          <a:spcPts val="166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Staging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builds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6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5018">
                <a:tc>
                  <a:txBody>
                    <a:bodyPr/>
                    <a:lstStyle/>
                    <a:p>
                      <a:pPr marL="19685">
                        <a:lnSpc>
                          <a:spcPts val="1650"/>
                        </a:lnSpc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Support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pour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entreprises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65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X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5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2422971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56" dirty="0"/>
              <a:t>I</a:t>
            </a:r>
            <a:r>
              <a:rPr sz="2599" spc="-65" dirty="0"/>
              <a:t>n</a:t>
            </a:r>
            <a:r>
              <a:rPr sz="2599" spc="-79" dirty="0"/>
              <a:t>s</a:t>
            </a:r>
            <a:r>
              <a:rPr sz="2599" spc="-97" dirty="0"/>
              <a:t>t</a:t>
            </a:r>
            <a:r>
              <a:rPr sz="2599" spc="-74" dirty="0"/>
              <a:t>a</a:t>
            </a:r>
            <a:r>
              <a:rPr sz="2599" spc="-56" dirty="0"/>
              <a:t>l</a:t>
            </a:r>
            <a:r>
              <a:rPr sz="2599" spc="-79" dirty="0"/>
              <a:t>l</a:t>
            </a:r>
            <a:r>
              <a:rPr sz="2599" spc="-74" dirty="0"/>
              <a:t>a</a:t>
            </a:r>
            <a:r>
              <a:rPr sz="2599" spc="-70" dirty="0"/>
              <a:t>t</a:t>
            </a:r>
            <a:r>
              <a:rPr sz="2599" spc="-79" dirty="0"/>
              <a:t>i</a:t>
            </a:r>
            <a:r>
              <a:rPr sz="2599" spc="-46" dirty="0"/>
              <a:t>o</a:t>
            </a:r>
            <a:r>
              <a:rPr sz="2599" spc="-14" dirty="0"/>
              <a:t>n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1147384" y="1404101"/>
            <a:ext cx="8580105" cy="3786888"/>
          </a:xfrm>
          <a:prstGeom prst="rect">
            <a:avLst/>
          </a:prstGeom>
        </p:spPr>
        <p:txBody>
          <a:bodyPr vert="horz" wrap="square" lIns="0" tIns="73677" rIns="0" bIns="0" rtlCol="0">
            <a:spAutoFit/>
          </a:bodyPr>
          <a:lstStyle/>
          <a:p>
            <a:pPr marL="367790" indent="-356591">
              <a:spcBef>
                <a:spcPts val="580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1949" spc="-1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94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3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1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une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webapps</a:t>
            </a:r>
            <a:r>
              <a:rPr sz="194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23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94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totalement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autonome.</a:t>
            </a:r>
            <a:endParaRPr sz="1949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94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14" dirty="0">
                <a:solidFill>
                  <a:srgbClr val="3F3F3F"/>
                </a:solidFill>
                <a:latin typeface="Calibri"/>
                <a:cs typeface="Calibri"/>
              </a:rPr>
              <a:t>existe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deux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méthodes</a:t>
            </a:r>
            <a:r>
              <a:rPr sz="194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"d'installation"</a:t>
            </a:r>
            <a:r>
              <a:rPr sz="194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14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94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949">
              <a:latin typeface="Calibri"/>
              <a:cs typeface="Calibri"/>
            </a:endParaRPr>
          </a:p>
          <a:p>
            <a:pPr marL="516321" lvl="1" indent="-356591">
              <a:spcBef>
                <a:spcPts val="51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624" b="1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l'archive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b="1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distribution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classique</a:t>
            </a:r>
            <a:endParaRPr sz="1624">
              <a:latin typeface="Calibri"/>
              <a:cs typeface="Calibri"/>
            </a:endParaRPr>
          </a:p>
          <a:p>
            <a:pPr marL="664851" lvl="2" indent="-356591">
              <a:spcBef>
                <a:spcPts val="492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suffit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décompresser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contenu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l'archive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(/opt/nexus)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d'exécuter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bin/nexus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start.</a:t>
            </a:r>
            <a:endParaRPr sz="1624">
              <a:latin typeface="Calibri"/>
              <a:cs typeface="Calibri"/>
            </a:endParaRPr>
          </a:p>
          <a:p>
            <a:pPr marL="664851" lvl="2" indent="-356591">
              <a:spcBef>
                <a:spcPts val="501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L'application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démarrée lorsque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message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console: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"Started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Sonatype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Nexus".</a:t>
            </a:r>
            <a:endParaRPr sz="1624">
              <a:latin typeface="Calibri"/>
              <a:cs typeface="Calibri"/>
            </a:endParaRPr>
          </a:p>
          <a:p>
            <a:pPr lvl="2">
              <a:spcBef>
                <a:spcPts val="32"/>
              </a:spcBef>
              <a:buClr>
                <a:srgbClr val="493D2F"/>
              </a:buClr>
              <a:buFont typeface="Arial MT"/>
              <a:buChar char="•"/>
            </a:pPr>
            <a:endParaRPr sz="2692">
              <a:latin typeface="Calibri"/>
              <a:cs typeface="Calibri"/>
            </a:endParaRPr>
          </a:p>
          <a:p>
            <a:pPr marL="516321" lvl="1" indent="-356591"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624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l'image</a:t>
            </a:r>
            <a:r>
              <a:rPr sz="1624" b="1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endParaRPr sz="1624">
              <a:latin typeface="Calibri"/>
              <a:cs typeface="Calibri"/>
            </a:endParaRPr>
          </a:p>
          <a:p>
            <a:pPr marL="664851" lvl="2" indent="-356591">
              <a:spcBef>
                <a:spcPts val="487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mkdir</a:t>
            </a:r>
            <a:r>
              <a:rPr sz="1624" b="1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/some/dir/nexus-data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&amp;&amp;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chown</a:t>
            </a:r>
            <a:r>
              <a:rPr sz="1624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-R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200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/some/dir/nexus-data</a:t>
            </a:r>
            <a:endParaRPr sz="1624">
              <a:latin typeface="Calibri"/>
              <a:cs typeface="Calibri"/>
            </a:endParaRPr>
          </a:p>
          <a:p>
            <a:pPr marL="664851" marR="1144039" lvl="2" indent="-356591">
              <a:lnSpc>
                <a:spcPct val="100499"/>
              </a:lnSpc>
              <a:spcBef>
                <a:spcPts val="483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run</a:t>
            </a:r>
            <a:r>
              <a:rPr sz="1624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-d</a:t>
            </a:r>
            <a:r>
              <a:rPr sz="1624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-p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8081:8081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--name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b="1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-v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/some/dir/nexus-data:/nexus-data </a:t>
            </a:r>
            <a:r>
              <a:rPr sz="1624" b="1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sonatype/nexus3</a:t>
            </a:r>
            <a:endParaRPr sz="1624">
              <a:latin typeface="Calibri"/>
              <a:cs typeface="Calibri"/>
            </a:endParaRPr>
          </a:p>
          <a:p>
            <a:pPr marL="664851" marR="267591" lvl="2" indent="-356591">
              <a:spcBef>
                <a:spcPts val="487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nom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d'utilisateur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défaut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admin,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devez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exécuter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commande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suivante pour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récupérer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mot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passe: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exec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-i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cat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/nexus-data/admin.password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124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0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3287068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56" dirty="0"/>
              <a:t>Us</a:t>
            </a:r>
            <a:r>
              <a:rPr sz="2599" spc="-46" dirty="0"/>
              <a:t>e</a:t>
            </a:r>
            <a:r>
              <a:rPr sz="2599" spc="-9" dirty="0"/>
              <a:t>r</a:t>
            </a:r>
            <a:r>
              <a:rPr sz="2599" spc="-79" dirty="0"/>
              <a:t> </a:t>
            </a:r>
            <a:r>
              <a:rPr sz="2599" spc="-56" dirty="0"/>
              <a:t>I</a:t>
            </a:r>
            <a:r>
              <a:rPr sz="2599" spc="-93" dirty="0"/>
              <a:t>n</a:t>
            </a:r>
            <a:r>
              <a:rPr sz="2599" spc="-97" dirty="0"/>
              <a:t>t</a:t>
            </a:r>
            <a:r>
              <a:rPr sz="2599" spc="-46" dirty="0"/>
              <a:t>e</a:t>
            </a:r>
            <a:r>
              <a:rPr sz="2599" spc="-51" dirty="0"/>
              <a:t>r</a:t>
            </a:r>
            <a:r>
              <a:rPr sz="2599" spc="-121" dirty="0"/>
              <a:t>f</a:t>
            </a:r>
            <a:r>
              <a:rPr sz="2599" spc="-51" dirty="0"/>
              <a:t>a</a:t>
            </a:r>
            <a:r>
              <a:rPr sz="2599" spc="-32" dirty="0"/>
              <a:t>c</a:t>
            </a:r>
            <a:r>
              <a:rPr sz="2599" spc="-9" dirty="0"/>
              <a:t>e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345386" y="1463674"/>
            <a:ext cx="4554994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se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connectant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on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arrive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l'interface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base.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5387" y="4563046"/>
            <a:ext cx="9426504" cy="1388654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367790" marR="4715" indent="-356591">
              <a:lnSpc>
                <a:spcPct val="100499"/>
              </a:lnSpc>
              <a:spcBef>
                <a:spcPts val="84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tant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qu'utilisateur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anonyme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on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peut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accéder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l'interface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recherche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rapide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avancé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naviguer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repositories.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tant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qu'admin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on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manager via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bouton</a:t>
            </a:r>
            <a:r>
              <a:rPr sz="162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d’engrenage.</a:t>
            </a:r>
            <a:endParaRPr sz="1624">
              <a:latin typeface="Calibri"/>
              <a:cs typeface="Calibri"/>
            </a:endParaRPr>
          </a:p>
          <a:p>
            <a:pPr marL="367790" marR="664262" indent="-356591">
              <a:spcBef>
                <a:spcPts val="48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tant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qu'utilisateur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identifié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possédant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droits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suffisants,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on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uploader depuis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l'interface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un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component.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5070" y="1795119"/>
            <a:ext cx="9213253" cy="27867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125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02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4871244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70" dirty="0"/>
              <a:t>Administration </a:t>
            </a:r>
            <a:r>
              <a:rPr sz="2599" spc="-46" dirty="0"/>
              <a:t>Menu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388286"/>
            <a:ext cx="8376757" cy="1960721"/>
          </a:xfrm>
          <a:prstGeom prst="rect">
            <a:avLst/>
          </a:prstGeom>
        </p:spPr>
        <p:txBody>
          <a:bodyPr vert="horz" wrap="square" lIns="0" tIns="89591" rIns="0" bIns="0" rtlCol="0">
            <a:spAutoFit/>
          </a:bodyPr>
          <a:lstStyle/>
          <a:p>
            <a:pPr marL="367790" indent="-356591">
              <a:spcBef>
                <a:spcPts val="705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L'interface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d'administration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 découpée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dirty="0">
                <a:solidFill>
                  <a:srgbClr val="3F3F3F"/>
                </a:solidFill>
                <a:latin typeface="Calibri"/>
                <a:cs typeface="Calibri"/>
              </a:rPr>
              <a:t>en 5</a:t>
            </a:r>
            <a:r>
              <a:rPr sz="194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sous</a:t>
            </a:r>
            <a:r>
              <a:rPr sz="194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949" spc="-5" dirty="0">
                <a:solidFill>
                  <a:srgbClr val="3F3F3F"/>
                </a:solidFill>
                <a:latin typeface="Calibri"/>
                <a:cs typeface="Calibri"/>
              </a:rPr>
              <a:t>menu.</a:t>
            </a:r>
            <a:endParaRPr sz="1949">
              <a:latin typeface="Calibri"/>
              <a:cs typeface="Calibri"/>
            </a:endParaRPr>
          </a:p>
          <a:p>
            <a:pPr marL="516321" lvl="1" indent="-356591">
              <a:spcBef>
                <a:spcPts val="515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Repository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gère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repositories,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blob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stores,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cleanup policies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et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Selector.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IQ</a:t>
            </a:r>
            <a:r>
              <a:rPr sz="1624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Server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,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gère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connexion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au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IQ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Server.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487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Security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gère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tous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qui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relatif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la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sécurité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(Authentication,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Authorization,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Privileges...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).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49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Support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fonctionnalité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monitoring</a:t>
            </a: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serveur.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50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b="1" spc="-14" dirty="0">
                <a:solidFill>
                  <a:srgbClr val="3F3F3F"/>
                </a:solidFill>
                <a:latin typeface="Calibri"/>
                <a:cs typeface="Calibri"/>
              </a:rPr>
              <a:t>System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configuration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générale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l'outil.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7513" y="2956502"/>
            <a:ext cx="2911234" cy="273158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073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Architecture du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38" y="1330475"/>
            <a:ext cx="10026650" cy="48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7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2263" y="875230"/>
            <a:ext cx="4221717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37" dirty="0"/>
              <a:t>C</a:t>
            </a:r>
            <a:r>
              <a:rPr sz="2599" spc="-102" dirty="0"/>
              <a:t>r</a:t>
            </a:r>
            <a:r>
              <a:rPr sz="2599" spc="-46" dirty="0"/>
              <a:t>é</a:t>
            </a:r>
            <a:r>
              <a:rPr sz="2599" spc="-74" dirty="0"/>
              <a:t>e</a:t>
            </a:r>
            <a:r>
              <a:rPr sz="2599" spc="-5" dirty="0"/>
              <a:t>z</a:t>
            </a:r>
            <a:r>
              <a:rPr sz="2599" spc="-79" dirty="0"/>
              <a:t> </a:t>
            </a:r>
            <a:r>
              <a:rPr sz="2599" spc="-42" dirty="0"/>
              <a:t>u</a:t>
            </a:r>
            <a:r>
              <a:rPr sz="2599" spc="-14" dirty="0"/>
              <a:t>n</a:t>
            </a:r>
            <a:r>
              <a:rPr sz="2599" spc="-93" dirty="0"/>
              <a:t> </a:t>
            </a:r>
            <a:r>
              <a:rPr sz="2599" spc="-65" dirty="0"/>
              <a:t>B</a:t>
            </a:r>
            <a:r>
              <a:rPr sz="2599" spc="-79" dirty="0"/>
              <a:t>l</a:t>
            </a:r>
            <a:r>
              <a:rPr sz="2599" spc="-46" dirty="0"/>
              <a:t>o</a:t>
            </a:r>
            <a:r>
              <a:rPr sz="2599" spc="-14" dirty="0"/>
              <a:t>b</a:t>
            </a:r>
            <a:r>
              <a:rPr sz="2599" spc="-70" dirty="0"/>
              <a:t> </a:t>
            </a:r>
            <a:r>
              <a:rPr sz="2599" spc="-79" dirty="0"/>
              <a:t>S</a:t>
            </a:r>
            <a:r>
              <a:rPr sz="2599" spc="-70" dirty="0"/>
              <a:t>t</a:t>
            </a:r>
            <a:r>
              <a:rPr sz="2599" spc="-74" dirty="0"/>
              <a:t>or</a:t>
            </a:r>
            <a:r>
              <a:rPr sz="2599" spc="-9" dirty="0"/>
              <a:t>e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1148819" y="1408775"/>
            <a:ext cx="8535309" cy="1202398"/>
          </a:xfrm>
          <a:prstGeom prst="rect">
            <a:avLst/>
          </a:prstGeom>
        </p:spPr>
        <p:txBody>
          <a:bodyPr vert="horz" wrap="square" lIns="0" tIns="73677" rIns="0" bIns="0" rtlCol="0">
            <a:spAutoFit/>
          </a:bodyPr>
          <a:lstStyle/>
          <a:p>
            <a:pPr marL="367790" indent="-356591">
              <a:spcBef>
                <a:spcPts val="580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chacun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dépôts,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blobstore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associé.</a:t>
            </a:r>
            <a:endParaRPr sz="1624">
              <a:latin typeface="Calibri"/>
              <a:cs typeface="Calibri"/>
            </a:endParaRPr>
          </a:p>
          <a:p>
            <a:pPr marL="367790" marR="631844" indent="-356591"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type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permet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spécifier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File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pour un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stockage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physique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machine,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S3</a:t>
            </a:r>
            <a:r>
              <a:rPr sz="1624" b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stockage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AWS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S3.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48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type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File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possible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 spécifier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quotas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fonction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l'espace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occupé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restant.</a:t>
            </a:r>
            <a:endParaRPr sz="1624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5088" y="2699046"/>
            <a:ext cx="9925148" cy="3600142"/>
            <a:chOff x="0" y="2907792"/>
            <a:chExt cx="10692765" cy="3878579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07792"/>
              <a:ext cx="9015983" cy="35478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5196" y="3182111"/>
              <a:ext cx="6457188" cy="360425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93379" y="4959096"/>
              <a:ext cx="2165985" cy="1367155"/>
            </a:xfrm>
            <a:custGeom>
              <a:avLst/>
              <a:gdLst/>
              <a:ahLst/>
              <a:cxnLst/>
              <a:rect l="l" t="t" r="r" b="b"/>
              <a:pathLst>
                <a:path w="2165985" h="1367154">
                  <a:moveTo>
                    <a:pt x="2159520" y="1021092"/>
                  </a:moveTo>
                  <a:lnTo>
                    <a:pt x="1813560" y="676656"/>
                  </a:lnTo>
                  <a:lnTo>
                    <a:pt x="1813560" y="848880"/>
                  </a:lnTo>
                  <a:lnTo>
                    <a:pt x="1083576" y="848880"/>
                  </a:lnTo>
                  <a:lnTo>
                    <a:pt x="1083576" y="1193292"/>
                  </a:lnTo>
                  <a:lnTo>
                    <a:pt x="1813560" y="1193292"/>
                  </a:lnTo>
                  <a:lnTo>
                    <a:pt x="1813560" y="1367028"/>
                  </a:lnTo>
                  <a:lnTo>
                    <a:pt x="2159520" y="1021092"/>
                  </a:lnTo>
                  <a:close/>
                </a:path>
                <a:path w="2165985" h="1367154">
                  <a:moveTo>
                    <a:pt x="2165616" y="3048"/>
                  </a:moveTo>
                  <a:lnTo>
                    <a:pt x="2162556" y="0"/>
                  </a:lnTo>
                  <a:lnTo>
                    <a:pt x="2151900" y="0"/>
                  </a:lnTo>
                  <a:lnTo>
                    <a:pt x="2151900" y="13716"/>
                  </a:lnTo>
                  <a:lnTo>
                    <a:pt x="2151900" y="394716"/>
                  </a:lnTo>
                  <a:lnTo>
                    <a:pt x="13716" y="394716"/>
                  </a:lnTo>
                  <a:lnTo>
                    <a:pt x="13716" y="13716"/>
                  </a:lnTo>
                  <a:lnTo>
                    <a:pt x="2151900" y="13716"/>
                  </a:lnTo>
                  <a:lnTo>
                    <a:pt x="2151900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405384"/>
                  </a:lnTo>
                  <a:lnTo>
                    <a:pt x="3048" y="409956"/>
                  </a:lnTo>
                  <a:lnTo>
                    <a:pt x="2162556" y="409956"/>
                  </a:lnTo>
                  <a:lnTo>
                    <a:pt x="2165616" y="405384"/>
                  </a:lnTo>
                  <a:lnTo>
                    <a:pt x="2165616" y="402336"/>
                  </a:lnTo>
                  <a:lnTo>
                    <a:pt x="2165616" y="394716"/>
                  </a:lnTo>
                  <a:lnTo>
                    <a:pt x="2165616" y="13716"/>
                  </a:lnTo>
                  <a:lnTo>
                    <a:pt x="2165616" y="7620"/>
                  </a:lnTo>
                  <a:lnTo>
                    <a:pt x="2165616" y="304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3069335" y="5618988"/>
              <a:ext cx="1092835" cy="723900"/>
            </a:xfrm>
            <a:custGeom>
              <a:avLst/>
              <a:gdLst/>
              <a:ahLst/>
              <a:cxnLst/>
              <a:rect l="l" t="t" r="r" b="b"/>
              <a:pathLst>
                <a:path w="1092835" h="723900">
                  <a:moveTo>
                    <a:pt x="731520" y="188976"/>
                  </a:moveTo>
                  <a:lnTo>
                    <a:pt x="731520" y="0"/>
                  </a:lnTo>
                  <a:lnTo>
                    <a:pt x="748284" y="16764"/>
                  </a:lnTo>
                  <a:lnTo>
                    <a:pt x="745236" y="16764"/>
                  </a:lnTo>
                  <a:lnTo>
                    <a:pt x="733044" y="21336"/>
                  </a:lnTo>
                  <a:lnTo>
                    <a:pt x="745236" y="33528"/>
                  </a:lnTo>
                  <a:lnTo>
                    <a:pt x="745236" y="181356"/>
                  </a:lnTo>
                  <a:lnTo>
                    <a:pt x="737616" y="181356"/>
                  </a:lnTo>
                  <a:lnTo>
                    <a:pt x="731520" y="188976"/>
                  </a:lnTo>
                  <a:close/>
                </a:path>
                <a:path w="1092835" h="723900">
                  <a:moveTo>
                    <a:pt x="745236" y="33528"/>
                  </a:moveTo>
                  <a:lnTo>
                    <a:pt x="733044" y="21336"/>
                  </a:lnTo>
                  <a:lnTo>
                    <a:pt x="745236" y="16764"/>
                  </a:lnTo>
                  <a:lnTo>
                    <a:pt x="745236" y="33528"/>
                  </a:lnTo>
                  <a:close/>
                </a:path>
                <a:path w="1092835" h="723900">
                  <a:moveTo>
                    <a:pt x="1072896" y="361188"/>
                  </a:moveTo>
                  <a:lnTo>
                    <a:pt x="745236" y="33528"/>
                  </a:lnTo>
                  <a:lnTo>
                    <a:pt x="745236" y="16764"/>
                  </a:lnTo>
                  <a:lnTo>
                    <a:pt x="748284" y="16764"/>
                  </a:lnTo>
                  <a:lnTo>
                    <a:pt x="1088136" y="356616"/>
                  </a:lnTo>
                  <a:lnTo>
                    <a:pt x="1077468" y="356616"/>
                  </a:lnTo>
                  <a:lnTo>
                    <a:pt x="1072896" y="361188"/>
                  </a:lnTo>
                  <a:close/>
                </a:path>
                <a:path w="1092835" h="723900">
                  <a:moveTo>
                    <a:pt x="731520" y="541020"/>
                  </a:moveTo>
                  <a:lnTo>
                    <a:pt x="0" y="541020"/>
                  </a:lnTo>
                  <a:lnTo>
                    <a:pt x="0" y="181356"/>
                  </a:lnTo>
                  <a:lnTo>
                    <a:pt x="731520" y="181356"/>
                  </a:lnTo>
                  <a:lnTo>
                    <a:pt x="731520" y="188976"/>
                  </a:lnTo>
                  <a:lnTo>
                    <a:pt x="13716" y="188976"/>
                  </a:lnTo>
                  <a:lnTo>
                    <a:pt x="7620" y="196596"/>
                  </a:lnTo>
                  <a:lnTo>
                    <a:pt x="13716" y="196596"/>
                  </a:lnTo>
                  <a:lnTo>
                    <a:pt x="13716" y="527304"/>
                  </a:lnTo>
                  <a:lnTo>
                    <a:pt x="7620" y="527304"/>
                  </a:lnTo>
                  <a:lnTo>
                    <a:pt x="13716" y="533400"/>
                  </a:lnTo>
                  <a:lnTo>
                    <a:pt x="731520" y="533400"/>
                  </a:lnTo>
                  <a:lnTo>
                    <a:pt x="731520" y="541020"/>
                  </a:lnTo>
                  <a:close/>
                </a:path>
                <a:path w="1092835" h="723900">
                  <a:moveTo>
                    <a:pt x="745236" y="196596"/>
                  </a:moveTo>
                  <a:lnTo>
                    <a:pt x="13716" y="196596"/>
                  </a:lnTo>
                  <a:lnTo>
                    <a:pt x="13716" y="188976"/>
                  </a:lnTo>
                  <a:lnTo>
                    <a:pt x="731520" y="188976"/>
                  </a:lnTo>
                  <a:lnTo>
                    <a:pt x="737616" y="181356"/>
                  </a:lnTo>
                  <a:lnTo>
                    <a:pt x="745236" y="181356"/>
                  </a:lnTo>
                  <a:lnTo>
                    <a:pt x="745236" y="196596"/>
                  </a:lnTo>
                  <a:close/>
                </a:path>
                <a:path w="1092835" h="723900">
                  <a:moveTo>
                    <a:pt x="13716" y="196596"/>
                  </a:moveTo>
                  <a:lnTo>
                    <a:pt x="7620" y="196596"/>
                  </a:lnTo>
                  <a:lnTo>
                    <a:pt x="13716" y="188976"/>
                  </a:lnTo>
                  <a:lnTo>
                    <a:pt x="13716" y="196596"/>
                  </a:lnTo>
                  <a:close/>
                </a:path>
                <a:path w="1092835" h="723900">
                  <a:moveTo>
                    <a:pt x="1077468" y="365760"/>
                  </a:moveTo>
                  <a:lnTo>
                    <a:pt x="1072896" y="361188"/>
                  </a:lnTo>
                  <a:lnTo>
                    <a:pt x="1077468" y="356616"/>
                  </a:lnTo>
                  <a:lnTo>
                    <a:pt x="1077468" y="365760"/>
                  </a:lnTo>
                  <a:close/>
                </a:path>
                <a:path w="1092835" h="723900">
                  <a:moveTo>
                    <a:pt x="1088155" y="365760"/>
                  </a:moveTo>
                  <a:lnTo>
                    <a:pt x="1077468" y="365760"/>
                  </a:lnTo>
                  <a:lnTo>
                    <a:pt x="1077468" y="356616"/>
                  </a:lnTo>
                  <a:lnTo>
                    <a:pt x="1088136" y="356616"/>
                  </a:lnTo>
                  <a:lnTo>
                    <a:pt x="1092708" y="361188"/>
                  </a:lnTo>
                  <a:lnTo>
                    <a:pt x="1088155" y="365760"/>
                  </a:lnTo>
                  <a:close/>
                </a:path>
                <a:path w="1092835" h="723900">
                  <a:moveTo>
                    <a:pt x="748213" y="707136"/>
                  </a:moveTo>
                  <a:lnTo>
                    <a:pt x="745236" y="707136"/>
                  </a:lnTo>
                  <a:lnTo>
                    <a:pt x="745236" y="688848"/>
                  </a:lnTo>
                  <a:lnTo>
                    <a:pt x="1072896" y="361188"/>
                  </a:lnTo>
                  <a:lnTo>
                    <a:pt x="1077468" y="365760"/>
                  </a:lnTo>
                  <a:lnTo>
                    <a:pt x="1088155" y="365760"/>
                  </a:lnTo>
                  <a:lnTo>
                    <a:pt x="748213" y="707136"/>
                  </a:lnTo>
                  <a:close/>
                </a:path>
                <a:path w="1092835" h="723900">
                  <a:moveTo>
                    <a:pt x="13716" y="533400"/>
                  </a:moveTo>
                  <a:lnTo>
                    <a:pt x="7620" y="527304"/>
                  </a:lnTo>
                  <a:lnTo>
                    <a:pt x="13716" y="527304"/>
                  </a:lnTo>
                  <a:lnTo>
                    <a:pt x="13716" y="533400"/>
                  </a:lnTo>
                  <a:close/>
                </a:path>
                <a:path w="1092835" h="723900">
                  <a:moveTo>
                    <a:pt x="745236" y="541020"/>
                  </a:moveTo>
                  <a:lnTo>
                    <a:pt x="737616" y="541020"/>
                  </a:lnTo>
                  <a:lnTo>
                    <a:pt x="731520" y="533400"/>
                  </a:lnTo>
                  <a:lnTo>
                    <a:pt x="13716" y="533400"/>
                  </a:lnTo>
                  <a:lnTo>
                    <a:pt x="13716" y="527304"/>
                  </a:lnTo>
                  <a:lnTo>
                    <a:pt x="745236" y="527304"/>
                  </a:lnTo>
                  <a:lnTo>
                    <a:pt x="745236" y="541020"/>
                  </a:lnTo>
                  <a:close/>
                </a:path>
                <a:path w="1092835" h="723900">
                  <a:moveTo>
                    <a:pt x="731520" y="723900"/>
                  </a:moveTo>
                  <a:lnTo>
                    <a:pt x="731520" y="533400"/>
                  </a:lnTo>
                  <a:lnTo>
                    <a:pt x="737616" y="541020"/>
                  </a:lnTo>
                  <a:lnTo>
                    <a:pt x="745236" y="541020"/>
                  </a:lnTo>
                  <a:lnTo>
                    <a:pt x="745236" y="688848"/>
                  </a:lnTo>
                  <a:lnTo>
                    <a:pt x="733044" y="701040"/>
                  </a:lnTo>
                  <a:lnTo>
                    <a:pt x="745236" y="707136"/>
                  </a:lnTo>
                  <a:lnTo>
                    <a:pt x="748213" y="707136"/>
                  </a:lnTo>
                  <a:lnTo>
                    <a:pt x="731520" y="723900"/>
                  </a:lnTo>
                  <a:close/>
                </a:path>
                <a:path w="1092835" h="723900">
                  <a:moveTo>
                    <a:pt x="745236" y="707136"/>
                  </a:moveTo>
                  <a:lnTo>
                    <a:pt x="733044" y="701040"/>
                  </a:lnTo>
                  <a:lnTo>
                    <a:pt x="745236" y="688848"/>
                  </a:lnTo>
                  <a:lnTo>
                    <a:pt x="745236" y="707136"/>
                  </a:lnTo>
                  <a:close/>
                </a:path>
              </a:pathLst>
            </a:custGeom>
            <a:solidFill>
              <a:srgbClr val="728C8A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105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131</a:t>
            </a:fld>
            <a:endParaRPr lang="fr-FR" dirty="0"/>
          </a:p>
        </p:txBody>
      </p:sp>
      <p:grpSp>
        <p:nvGrpSpPr>
          <p:cNvPr id="5" name="object 6"/>
          <p:cNvGrpSpPr/>
          <p:nvPr/>
        </p:nvGrpSpPr>
        <p:grpSpPr>
          <a:xfrm>
            <a:off x="375523" y="1444301"/>
            <a:ext cx="9773669" cy="4855006"/>
            <a:chOff x="108204" y="1556004"/>
            <a:chExt cx="10529570" cy="5230495"/>
          </a:xfrm>
        </p:grpSpPr>
        <p:pic>
          <p:nvPicPr>
            <p:cNvPr id="6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04" y="1556004"/>
              <a:ext cx="10529315" cy="3287267"/>
            </a:xfrm>
            <a:prstGeom prst="rect">
              <a:avLst/>
            </a:prstGeom>
          </p:spPr>
        </p:pic>
        <p:pic>
          <p:nvPicPr>
            <p:cNvPr id="7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216" y="3200400"/>
              <a:ext cx="7755635" cy="3585971"/>
            </a:xfrm>
            <a:prstGeom prst="rect">
              <a:avLst/>
            </a:prstGeom>
          </p:spPr>
        </p:pic>
        <p:pic>
          <p:nvPicPr>
            <p:cNvPr id="8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6904" y="2775203"/>
              <a:ext cx="5679948" cy="3796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030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8" y="875230"/>
            <a:ext cx="3172066" cy="41248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599" spc="-37" dirty="0"/>
              <a:t>C</a:t>
            </a:r>
            <a:r>
              <a:rPr sz="2599" spc="-102" dirty="0"/>
              <a:t>r</a:t>
            </a:r>
            <a:r>
              <a:rPr sz="2599" spc="-46" dirty="0"/>
              <a:t>ée</a:t>
            </a:r>
            <a:r>
              <a:rPr sz="2599" spc="-9" dirty="0"/>
              <a:t>r</a:t>
            </a:r>
            <a:r>
              <a:rPr sz="2599" spc="-79" dirty="0"/>
              <a:t> </a:t>
            </a:r>
            <a:r>
              <a:rPr sz="2599" spc="-65" dirty="0"/>
              <a:t>u</a:t>
            </a:r>
            <a:r>
              <a:rPr sz="2599" spc="-14" dirty="0"/>
              <a:t>n</a:t>
            </a:r>
            <a:r>
              <a:rPr sz="2599" spc="-70" dirty="0"/>
              <a:t> </a:t>
            </a:r>
            <a:r>
              <a:rPr sz="2599" spc="-65" dirty="0"/>
              <a:t>u</a:t>
            </a:r>
            <a:r>
              <a:rPr sz="2599" spc="-70" dirty="0"/>
              <a:t>t</a:t>
            </a:r>
            <a:r>
              <a:rPr sz="2599" spc="-56" dirty="0"/>
              <a:t>i</a:t>
            </a:r>
            <a:r>
              <a:rPr sz="2599" spc="-79" dirty="0"/>
              <a:t>l</a:t>
            </a:r>
            <a:r>
              <a:rPr sz="2599" spc="-56" dirty="0"/>
              <a:t>is</a:t>
            </a:r>
            <a:r>
              <a:rPr sz="2599" spc="-102" dirty="0"/>
              <a:t>a</a:t>
            </a:r>
            <a:r>
              <a:rPr sz="2599" spc="-70" dirty="0"/>
              <a:t>t</a:t>
            </a:r>
            <a:r>
              <a:rPr sz="2599" spc="-46" dirty="0"/>
              <a:t>e</a:t>
            </a:r>
            <a:r>
              <a:rPr sz="2599" spc="-65" dirty="0"/>
              <a:t>u</a:t>
            </a:r>
            <a:r>
              <a:rPr sz="2599" spc="-9" dirty="0"/>
              <a:t>r</a:t>
            </a:r>
            <a:endParaRPr sz="2599" dirty="0"/>
          </a:p>
        </p:txBody>
      </p:sp>
      <p:sp>
        <p:nvSpPr>
          <p:cNvPr id="3" name="object 3"/>
          <p:cNvSpPr txBox="1"/>
          <p:nvPr/>
        </p:nvSpPr>
        <p:spPr>
          <a:xfrm>
            <a:off x="301501" y="1749344"/>
            <a:ext cx="4028647" cy="2799123"/>
          </a:xfrm>
          <a:prstGeom prst="rect">
            <a:avLst/>
          </a:prstGeom>
        </p:spPr>
        <p:txBody>
          <a:bodyPr vert="horz" wrap="square" lIns="0" tIns="11199" rIns="0" bIns="0" rtlCol="0">
            <a:spAutoFit/>
          </a:bodyPr>
          <a:lstStyle/>
          <a:p>
            <a:pPr marL="367790" marR="334194" indent="-356591">
              <a:lnSpc>
                <a:spcPct val="102000"/>
              </a:lnSpc>
              <a:spcBef>
                <a:spcPts val="88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14" dirty="0">
                <a:solidFill>
                  <a:srgbClr val="3F3F3F"/>
                </a:solidFill>
                <a:latin typeface="Calibri"/>
                <a:cs typeface="Calibri"/>
              </a:rPr>
              <a:t>ID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 saisissez l'ID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souhaité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;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notre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cas,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il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s'agit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jenkins-user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439">
              <a:latin typeface="Calibri"/>
              <a:cs typeface="Calibri"/>
            </a:endParaRPr>
          </a:p>
          <a:p>
            <a:pPr marL="367790" marR="93126" indent="-356591">
              <a:lnSpc>
                <a:spcPct val="101299"/>
              </a:lnSpc>
              <a:spcBef>
                <a:spcPts val="50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First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Name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: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saisissez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 prénom souhaité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;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notre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cas,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c'est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439">
              <a:latin typeface="Calibri"/>
              <a:cs typeface="Calibri"/>
            </a:endParaRPr>
          </a:p>
          <a:p>
            <a:pPr marL="367790" marR="87822" indent="-356591">
              <a:lnSpc>
                <a:spcPct val="101899"/>
              </a:lnSpc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Last </a:t>
            </a:r>
            <a:r>
              <a:rPr sz="1439" b="1" spc="14" dirty="0">
                <a:solidFill>
                  <a:srgbClr val="3F3F3F"/>
                </a:solidFill>
                <a:latin typeface="Calibri"/>
                <a:cs typeface="Calibri"/>
              </a:rPr>
              <a:t>Name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entrez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 deuxième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nom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souhaité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;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notre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cas,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s'agit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User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51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E-mail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entrez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adresse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e-mail.</a:t>
            </a:r>
            <a:endParaRPr sz="1439">
              <a:latin typeface="Calibri"/>
              <a:cs typeface="Calibri"/>
            </a:endParaRPr>
          </a:p>
          <a:p>
            <a:pPr marL="367790" marR="370737" indent="-356591">
              <a:lnSpc>
                <a:spcPct val="101899"/>
              </a:lnSpc>
              <a:spcBef>
                <a:spcPts val="49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Status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sélectionnez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Actif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votre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menu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déroulant.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51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Roles</a:t>
            </a:r>
            <a:r>
              <a:rPr sz="1439" b="1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assurez-vous</a:t>
            </a:r>
            <a:r>
              <a:rPr sz="1439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d'accorder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rôle </a:t>
            </a: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nx-admin</a:t>
            </a:r>
            <a:endParaRPr sz="1439">
              <a:latin typeface="Calibri"/>
              <a:cs typeface="Calibri"/>
            </a:endParaRPr>
          </a:p>
          <a:p>
            <a:pPr marL="367790">
              <a:spcBef>
                <a:spcPts val="37"/>
              </a:spcBef>
            </a:pP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utilisateur.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2874" y="1427326"/>
            <a:ext cx="5797008" cy="44474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129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966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38" y="924741"/>
            <a:ext cx="6743422" cy="363061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11788">
              <a:spcBef>
                <a:spcPts val="102"/>
              </a:spcBef>
            </a:pPr>
            <a:r>
              <a:rPr sz="2274" spc="-65" dirty="0"/>
              <a:t>Installer</a:t>
            </a:r>
            <a:r>
              <a:rPr sz="2274" spc="-70" dirty="0"/>
              <a:t> </a:t>
            </a:r>
            <a:r>
              <a:rPr sz="2274" spc="-37" dirty="0"/>
              <a:t>et</a:t>
            </a:r>
            <a:r>
              <a:rPr sz="2274" spc="-74" dirty="0"/>
              <a:t> </a:t>
            </a:r>
            <a:r>
              <a:rPr sz="2274" spc="-56" dirty="0"/>
              <a:t>configurer</a:t>
            </a:r>
            <a:r>
              <a:rPr sz="2274" spc="-65" dirty="0"/>
              <a:t> </a:t>
            </a:r>
            <a:r>
              <a:rPr sz="2274" spc="-46" dirty="0"/>
              <a:t>les </a:t>
            </a:r>
            <a:r>
              <a:rPr sz="2274" spc="-51" dirty="0"/>
              <a:t>plugins</a:t>
            </a:r>
            <a:r>
              <a:rPr sz="2274" spc="-93" dirty="0"/>
              <a:t> </a:t>
            </a:r>
            <a:r>
              <a:rPr sz="2274" spc="-60" dirty="0"/>
              <a:t>Nexus</a:t>
            </a:r>
            <a:r>
              <a:rPr sz="2274" spc="-93" dirty="0"/>
              <a:t> </a:t>
            </a:r>
            <a:r>
              <a:rPr sz="2274" spc="-42" dirty="0"/>
              <a:t>dans</a:t>
            </a:r>
            <a:r>
              <a:rPr sz="2274" spc="-93" dirty="0"/>
              <a:t> </a:t>
            </a:r>
            <a:r>
              <a:rPr sz="2274" spc="-56" dirty="0"/>
              <a:t>Jenkins</a:t>
            </a:r>
            <a:endParaRPr sz="2274" dirty="0"/>
          </a:p>
        </p:txBody>
      </p:sp>
      <p:sp>
        <p:nvSpPr>
          <p:cNvPr id="3" name="object 3"/>
          <p:cNvSpPr txBox="1"/>
          <p:nvPr/>
        </p:nvSpPr>
        <p:spPr>
          <a:xfrm>
            <a:off x="1147407" y="1400847"/>
            <a:ext cx="8410353" cy="1771214"/>
          </a:xfrm>
          <a:prstGeom prst="rect">
            <a:avLst/>
          </a:prstGeom>
        </p:spPr>
        <p:txBody>
          <a:bodyPr vert="horz" wrap="square" lIns="0" tIns="80160" rIns="0" bIns="0" rtlCol="0">
            <a:spAutoFit/>
          </a:bodyPr>
          <a:lstStyle/>
          <a:p>
            <a:pPr marL="367790" indent="-356591">
              <a:spcBef>
                <a:spcPts val="63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Jenkins,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faut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installer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les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plugins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  <a:p>
            <a:pPr marL="558758" lvl="1" indent="-399029">
              <a:spcBef>
                <a:spcPts val="520"/>
              </a:spcBef>
              <a:buClr>
                <a:srgbClr val="493D2F"/>
              </a:buClr>
              <a:buFont typeface="Wingdings"/>
              <a:buChar char=""/>
              <a:tabLst>
                <a:tab pos="558758" algn="l"/>
                <a:tab pos="559347" algn="l"/>
              </a:tabLst>
            </a:pPr>
            <a:r>
              <a:rPr sz="1439" i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Nexus</a:t>
            </a:r>
            <a:r>
              <a:rPr sz="1439" i="1" u="heavy" spc="-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439" i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Artifact</a:t>
            </a:r>
            <a:r>
              <a:rPr sz="1439" i="1" u="heavy" spc="-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439" i="1" u="heavy" spc="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Uploader</a:t>
            </a:r>
            <a:endParaRPr sz="1439">
              <a:latin typeface="Calibri"/>
              <a:cs typeface="Calibri"/>
            </a:endParaRPr>
          </a:p>
          <a:p>
            <a:pPr marL="516321" lvl="1" indent="-356591">
              <a:spcBef>
                <a:spcPts val="52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i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Pipeline</a:t>
            </a:r>
            <a:r>
              <a:rPr sz="1439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439" i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Utility</a:t>
            </a:r>
            <a:r>
              <a:rPr sz="1439" i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439" i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Steps</a:t>
            </a:r>
            <a:endParaRPr sz="1439">
              <a:latin typeface="Calibri"/>
              <a:cs typeface="Calibri"/>
            </a:endParaRPr>
          </a:p>
          <a:p>
            <a:pPr lvl="1">
              <a:spcBef>
                <a:spcPts val="19"/>
              </a:spcBef>
              <a:buClr>
                <a:srgbClr val="493D2F"/>
              </a:buClr>
              <a:buFont typeface="Wingdings"/>
              <a:buChar char=""/>
            </a:pPr>
            <a:endParaRPr sz="2367">
              <a:latin typeface="Calibri"/>
              <a:cs typeface="Calibri"/>
            </a:endParaRPr>
          </a:p>
          <a:p>
            <a:pPr marL="367790" marR="4715" indent="-356591">
              <a:lnSpc>
                <a:spcPct val="100600"/>
              </a:lnSpc>
              <a:spcBef>
                <a:spcPts val="5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Puis,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ajoutez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informations d'identification 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l'utilisateur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Nexus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Repository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Manager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8981" y="2997526"/>
            <a:ext cx="6920195" cy="297913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49869" y="6067142"/>
            <a:ext cx="21395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130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Déployer des </a:t>
            </a:r>
            <a:r>
              <a:rPr lang="fr-BE" dirty="0" err="1" smtClean="0"/>
              <a:t>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134</a:t>
            </a:fld>
            <a:endParaRPr lang="fr-FR" dirty="0"/>
          </a:p>
        </p:txBody>
      </p:sp>
      <p:grpSp>
        <p:nvGrpSpPr>
          <p:cNvPr id="5" name="object 7"/>
          <p:cNvGrpSpPr/>
          <p:nvPr/>
        </p:nvGrpSpPr>
        <p:grpSpPr>
          <a:xfrm>
            <a:off x="710781" y="1527761"/>
            <a:ext cx="9489571" cy="4448900"/>
            <a:chOff x="469391" y="1645920"/>
            <a:chExt cx="10223500" cy="4792980"/>
          </a:xfrm>
        </p:grpSpPr>
        <p:pic>
          <p:nvPicPr>
            <p:cNvPr id="6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391" y="1645920"/>
              <a:ext cx="10222992" cy="4792979"/>
            </a:xfrm>
            <a:prstGeom prst="rect">
              <a:avLst/>
            </a:prstGeom>
          </p:spPr>
        </p:pic>
        <p:sp>
          <p:nvSpPr>
            <p:cNvPr id="7" name="object 9"/>
            <p:cNvSpPr/>
            <p:nvPr/>
          </p:nvSpPr>
          <p:spPr>
            <a:xfrm>
              <a:off x="2089404" y="2973324"/>
              <a:ext cx="2125980" cy="228600"/>
            </a:xfrm>
            <a:custGeom>
              <a:avLst/>
              <a:gdLst/>
              <a:ahLst/>
              <a:cxnLst/>
              <a:rect l="l" t="t" r="r" b="b"/>
              <a:pathLst>
                <a:path w="2125979" h="228600">
                  <a:moveTo>
                    <a:pt x="2119884" y="228599"/>
                  </a:moveTo>
                  <a:lnTo>
                    <a:pt x="6096" y="228599"/>
                  </a:lnTo>
                  <a:lnTo>
                    <a:pt x="0" y="222504"/>
                  </a:lnTo>
                  <a:lnTo>
                    <a:pt x="0" y="6096"/>
                  </a:lnTo>
                  <a:lnTo>
                    <a:pt x="6096" y="0"/>
                  </a:lnTo>
                  <a:lnTo>
                    <a:pt x="2119884" y="0"/>
                  </a:lnTo>
                  <a:lnTo>
                    <a:pt x="2125980" y="6096"/>
                  </a:lnTo>
                  <a:lnTo>
                    <a:pt x="2125980" y="12192"/>
                  </a:lnTo>
                  <a:lnTo>
                    <a:pt x="24384" y="12192"/>
                  </a:lnTo>
                  <a:lnTo>
                    <a:pt x="12192" y="25908"/>
                  </a:lnTo>
                  <a:lnTo>
                    <a:pt x="24384" y="25908"/>
                  </a:lnTo>
                  <a:lnTo>
                    <a:pt x="24384" y="202692"/>
                  </a:lnTo>
                  <a:lnTo>
                    <a:pt x="12192" y="202692"/>
                  </a:lnTo>
                  <a:lnTo>
                    <a:pt x="24384" y="216408"/>
                  </a:lnTo>
                  <a:lnTo>
                    <a:pt x="2125980" y="216408"/>
                  </a:lnTo>
                  <a:lnTo>
                    <a:pt x="2125980" y="222504"/>
                  </a:lnTo>
                  <a:lnTo>
                    <a:pt x="2119884" y="228599"/>
                  </a:lnTo>
                  <a:close/>
                </a:path>
                <a:path w="2125979" h="228600">
                  <a:moveTo>
                    <a:pt x="24384" y="25908"/>
                  </a:moveTo>
                  <a:lnTo>
                    <a:pt x="12192" y="25908"/>
                  </a:lnTo>
                  <a:lnTo>
                    <a:pt x="24384" y="12192"/>
                  </a:lnTo>
                  <a:lnTo>
                    <a:pt x="24384" y="25908"/>
                  </a:lnTo>
                  <a:close/>
                </a:path>
                <a:path w="2125979" h="228600">
                  <a:moveTo>
                    <a:pt x="2101596" y="25908"/>
                  </a:moveTo>
                  <a:lnTo>
                    <a:pt x="24384" y="25908"/>
                  </a:lnTo>
                  <a:lnTo>
                    <a:pt x="24384" y="12192"/>
                  </a:lnTo>
                  <a:lnTo>
                    <a:pt x="2101596" y="12192"/>
                  </a:lnTo>
                  <a:lnTo>
                    <a:pt x="2101596" y="25908"/>
                  </a:lnTo>
                  <a:close/>
                </a:path>
                <a:path w="2125979" h="228600">
                  <a:moveTo>
                    <a:pt x="2101596" y="216408"/>
                  </a:moveTo>
                  <a:lnTo>
                    <a:pt x="2101596" y="12192"/>
                  </a:lnTo>
                  <a:lnTo>
                    <a:pt x="2113788" y="25908"/>
                  </a:lnTo>
                  <a:lnTo>
                    <a:pt x="2125980" y="25908"/>
                  </a:lnTo>
                  <a:lnTo>
                    <a:pt x="2125980" y="202692"/>
                  </a:lnTo>
                  <a:lnTo>
                    <a:pt x="2113788" y="202692"/>
                  </a:lnTo>
                  <a:lnTo>
                    <a:pt x="2101596" y="216408"/>
                  </a:lnTo>
                  <a:close/>
                </a:path>
                <a:path w="2125979" h="228600">
                  <a:moveTo>
                    <a:pt x="2125980" y="25908"/>
                  </a:moveTo>
                  <a:lnTo>
                    <a:pt x="2113788" y="25908"/>
                  </a:lnTo>
                  <a:lnTo>
                    <a:pt x="2101596" y="12192"/>
                  </a:lnTo>
                  <a:lnTo>
                    <a:pt x="2125980" y="12192"/>
                  </a:lnTo>
                  <a:lnTo>
                    <a:pt x="2125980" y="25908"/>
                  </a:lnTo>
                  <a:close/>
                </a:path>
                <a:path w="2125979" h="228600">
                  <a:moveTo>
                    <a:pt x="24384" y="216408"/>
                  </a:moveTo>
                  <a:lnTo>
                    <a:pt x="12192" y="202692"/>
                  </a:lnTo>
                  <a:lnTo>
                    <a:pt x="24384" y="202692"/>
                  </a:lnTo>
                  <a:lnTo>
                    <a:pt x="24384" y="216408"/>
                  </a:lnTo>
                  <a:close/>
                </a:path>
                <a:path w="2125979" h="228600">
                  <a:moveTo>
                    <a:pt x="2101596" y="216408"/>
                  </a:moveTo>
                  <a:lnTo>
                    <a:pt x="24384" y="216408"/>
                  </a:lnTo>
                  <a:lnTo>
                    <a:pt x="24384" y="202692"/>
                  </a:lnTo>
                  <a:lnTo>
                    <a:pt x="2101596" y="202692"/>
                  </a:lnTo>
                  <a:lnTo>
                    <a:pt x="2101596" y="216408"/>
                  </a:lnTo>
                  <a:close/>
                </a:path>
                <a:path w="2125979" h="228600">
                  <a:moveTo>
                    <a:pt x="2125980" y="216408"/>
                  </a:moveTo>
                  <a:lnTo>
                    <a:pt x="2101596" y="216408"/>
                  </a:lnTo>
                  <a:lnTo>
                    <a:pt x="2113788" y="202692"/>
                  </a:lnTo>
                  <a:lnTo>
                    <a:pt x="2125980" y="202692"/>
                  </a:lnTo>
                  <a:lnTo>
                    <a:pt x="2125980" y="2164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289068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algn="ctr"/>
            <a:r>
              <a:rPr lang="fr-BE" sz="4800" dirty="0" smtClean="0"/>
              <a:t>Gestion des ressources avec les </a:t>
            </a:r>
            <a:r>
              <a:rPr lang="fr-BE" sz="4800" dirty="0" err="1" smtClean="0"/>
              <a:t>SCMs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382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605564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5" dirty="0">
                <a:latin typeface="Calibri"/>
                <a:cs typeface="Calibri"/>
              </a:rPr>
              <a:t>Q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102" dirty="0">
                <a:latin typeface="Calibri"/>
                <a:cs typeface="Calibri"/>
              </a:rPr>
              <a:t>'e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79" dirty="0">
                <a:latin typeface="Calibri"/>
                <a:cs typeface="Calibri"/>
              </a:rPr>
              <a:t>-</a:t>
            </a:r>
            <a:r>
              <a:rPr sz="2924" spc="-28" dirty="0">
                <a:latin typeface="Calibri"/>
                <a:cs typeface="Calibri"/>
              </a:rPr>
              <a:t>ce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q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111" dirty="0">
                <a:latin typeface="Calibri"/>
                <a:cs typeface="Calibri"/>
              </a:rPr>
              <a:t>ô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88" dirty="0">
                <a:latin typeface="Calibri"/>
                <a:cs typeface="Calibri"/>
              </a:rPr>
              <a:t> c</a:t>
            </a:r>
            <a:r>
              <a:rPr sz="2924" spc="-111" dirty="0">
                <a:latin typeface="Calibri"/>
                <a:cs typeface="Calibri"/>
              </a:rPr>
              <a:t>od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11" dirty="0">
                <a:latin typeface="Calibri"/>
                <a:cs typeface="Calibri"/>
              </a:rPr>
              <a:t>ou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dirty="0">
                <a:latin typeface="Calibri"/>
                <a:cs typeface="Calibri"/>
              </a:rPr>
              <a:t>?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4" y="1500412"/>
            <a:ext cx="8382062" cy="789358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270538" marR="4715" indent="-259339">
              <a:lnSpc>
                <a:spcPts val="1764"/>
              </a:lnSpc>
              <a:spcBef>
                <a:spcPts val="306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9" dirty="0">
                <a:latin typeface="Calibri"/>
                <a:cs typeface="Calibri"/>
              </a:rPr>
              <a:t>Contrôle</a:t>
            </a:r>
            <a:r>
              <a:rPr sz="1624" spc="60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de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version</a:t>
            </a:r>
            <a:r>
              <a:rPr sz="1624" spc="70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(VC)</a:t>
            </a:r>
            <a:r>
              <a:rPr sz="1624" spc="7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,</a:t>
            </a:r>
            <a:r>
              <a:rPr sz="1624" spc="42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également</a:t>
            </a:r>
            <a:r>
              <a:rPr sz="1624" spc="56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appelé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contrôle</a:t>
            </a:r>
            <a:r>
              <a:rPr sz="1624" spc="60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révision</a:t>
            </a:r>
            <a:r>
              <a:rPr sz="1624" spc="70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(RC),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est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5" dirty="0">
                <a:latin typeface="Calibri"/>
                <a:cs typeface="Calibri"/>
              </a:rPr>
              <a:t>la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pratique</a:t>
            </a:r>
            <a:r>
              <a:rPr sz="1624" spc="6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consistant </a:t>
            </a:r>
            <a:r>
              <a:rPr sz="1624" spc="-353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à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suivre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et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à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gérer </a:t>
            </a:r>
            <a:r>
              <a:rPr sz="1624" dirty="0">
                <a:latin typeface="Calibri"/>
                <a:cs typeface="Calibri"/>
              </a:rPr>
              <a:t>les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changements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ou les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modifications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apportées</a:t>
            </a:r>
            <a:r>
              <a:rPr sz="1624" spc="1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au </a:t>
            </a:r>
            <a:r>
              <a:rPr sz="1624" spc="-5" dirty="0">
                <a:latin typeface="Calibri"/>
                <a:cs typeface="Calibri"/>
              </a:rPr>
              <a:t>code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source.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34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Un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développeur</a:t>
            </a:r>
            <a:r>
              <a:rPr sz="1624" spc="-23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peut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proposer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plusieurs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révisions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par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jour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3" y="4072163"/>
            <a:ext cx="5403751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14" dirty="0">
                <a:latin typeface="Calibri"/>
                <a:cs typeface="Calibri"/>
              </a:rPr>
              <a:t>Pour</a:t>
            </a:r>
            <a:r>
              <a:rPr sz="1624" spc="-5" dirty="0">
                <a:latin typeface="Calibri"/>
                <a:cs typeface="Calibri"/>
              </a:rPr>
              <a:t> tout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projet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informatique, </a:t>
            </a:r>
            <a:r>
              <a:rPr sz="1624" dirty="0">
                <a:latin typeface="Calibri"/>
                <a:cs typeface="Calibri"/>
              </a:rPr>
              <a:t>il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faut</a:t>
            </a:r>
            <a:r>
              <a:rPr sz="1624" spc="23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une </a:t>
            </a:r>
            <a:r>
              <a:rPr sz="1624" spc="-14" dirty="0">
                <a:latin typeface="Calibri"/>
                <a:cs typeface="Calibri"/>
              </a:rPr>
              <a:t>stratégie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</a:t>
            </a:r>
            <a:r>
              <a:rPr sz="1624" spc="19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backup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4142" y="2488272"/>
            <a:ext cx="4997761" cy="151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595367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02" dirty="0">
                <a:latin typeface="Calibri"/>
                <a:cs typeface="Calibri"/>
              </a:rPr>
              <a:t>ge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58" dirty="0">
                <a:latin typeface="Calibri"/>
                <a:cs typeface="Calibri"/>
              </a:rPr>
              <a:t>S</a:t>
            </a:r>
            <a:r>
              <a:rPr sz="2924" spc="-189" dirty="0">
                <a:latin typeface="Calibri"/>
                <a:cs typeface="Calibri"/>
              </a:rPr>
              <a:t>y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65" dirty="0">
                <a:latin typeface="Calibri"/>
                <a:cs typeface="Calibri"/>
              </a:rPr>
              <a:t>m</a:t>
            </a:r>
            <a:r>
              <a:rPr sz="2924" spc="-167" dirty="0">
                <a:latin typeface="Calibri"/>
                <a:cs typeface="Calibri"/>
              </a:rPr>
              <a:t> </a:t>
            </a:r>
            <a:r>
              <a:rPr sz="2924" spc="-93" dirty="0">
                <a:latin typeface="Calibri"/>
                <a:cs typeface="Calibri"/>
              </a:rPr>
              <a:t>(</a:t>
            </a: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97" dirty="0">
                <a:latin typeface="Calibri"/>
                <a:cs typeface="Calibri"/>
              </a:rPr>
              <a:t>S</a:t>
            </a:r>
            <a:r>
              <a:rPr sz="2924" spc="-37" dirty="0">
                <a:latin typeface="Calibri"/>
                <a:cs typeface="Calibri"/>
              </a:rPr>
              <a:t>)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4" y="1500412"/>
            <a:ext cx="8384419" cy="731778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270538" marR="4715" indent="-259339" algn="just">
              <a:lnSpc>
                <a:spcPts val="1764"/>
              </a:lnSpc>
              <a:spcBef>
                <a:spcPts val="306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Les </a:t>
            </a:r>
            <a:r>
              <a:rPr sz="1624" spc="-14" dirty="0">
                <a:latin typeface="Calibri"/>
                <a:cs typeface="Calibri"/>
              </a:rPr>
              <a:t>systèmes </a:t>
            </a:r>
            <a:r>
              <a:rPr sz="1624" dirty="0">
                <a:latin typeface="Calibri"/>
                <a:cs typeface="Calibri"/>
              </a:rPr>
              <a:t>de </a:t>
            </a:r>
            <a:r>
              <a:rPr sz="1624" spc="-5" dirty="0">
                <a:latin typeface="Calibri"/>
                <a:cs typeface="Calibri"/>
              </a:rPr>
              <a:t>gestion </a:t>
            </a:r>
            <a:r>
              <a:rPr sz="1624" dirty="0">
                <a:latin typeface="Calibri"/>
                <a:cs typeface="Calibri"/>
              </a:rPr>
              <a:t>du </a:t>
            </a:r>
            <a:r>
              <a:rPr sz="1624" spc="-9" dirty="0">
                <a:latin typeface="Calibri"/>
                <a:cs typeface="Calibri"/>
              </a:rPr>
              <a:t>contrôle </a:t>
            </a:r>
            <a:r>
              <a:rPr sz="1624" dirty="0">
                <a:latin typeface="Calibri"/>
                <a:cs typeface="Calibri"/>
              </a:rPr>
              <a:t>de code </a:t>
            </a:r>
            <a:r>
              <a:rPr sz="1624" spc="-9" dirty="0">
                <a:latin typeface="Calibri"/>
                <a:cs typeface="Calibri"/>
              </a:rPr>
              <a:t>source </a:t>
            </a:r>
            <a:r>
              <a:rPr sz="1624" dirty="0">
                <a:latin typeface="Calibri"/>
                <a:cs typeface="Calibri"/>
              </a:rPr>
              <a:t>(SCMS) </a:t>
            </a:r>
            <a:r>
              <a:rPr sz="1624" spc="-9" dirty="0">
                <a:latin typeface="Calibri"/>
                <a:cs typeface="Calibri"/>
              </a:rPr>
              <a:t>fournissent </a:t>
            </a:r>
            <a:r>
              <a:rPr sz="1624" dirty="0">
                <a:latin typeface="Calibri"/>
                <a:cs typeface="Calibri"/>
              </a:rPr>
              <a:t>un </a:t>
            </a:r>
            <a:r>
              <a:rPr sz="1624" spc="-5" dirty="0">
                <a:latin typeface="Calibri"/>
                <a:cs typeface="Calibri"/>
              </a:rPr>
              <a:t>historique continu </a:t>
            </a:r>
            <a:r>
              <a:rPr sz="1624" dirty="0">
                <a:latin typeface="Calibri"/>
                <a:cs typeface="Calibri"/>
              </a:rPr>
              <a:t>de 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développement de </a:t>
            </a:r>
            <a:r>
              <a:rPr sz="1624" dirty="0">
                <a:latin typeface="Calibri"/>
                <a:cs typeface="Calibri"/>
              </a:rPr>
              <a:t>code </a:t>
            </a:r>
            <a:r>
              <a:rPr sz="1624" spc="-9" dirty="0">
                <a:latin typeface="Calibri"/>
                <a:cs typeface="Calibri"/>
              </a:rPr>
              <a:t>et </a:t>
            </a:r>
            <a:r>
              <a:rPr sz="1624" dirty="0">
                <a:latin typeface="Calibri"/>
                <a:cs typeface="Calibri"/>
              </a:rPr>
              <a:t>aident à </a:t>
            </a:r>
            <a:r>
              <a:rPr sz="1624" spc="-5" dirty="0">
                <a:latin typeface="Calibri"/>
                <a:cs typeface="Calibri"/>
              </a:rPr>
              <a:t>résoudre </a:t>
            </a:r>
            <a:r>
              <a:rPr sz="1624" dirty="0">
                <a:latin typeface="Calibri"/>
                <a:cs typeface="Calibri"/>
              </a:rPr>
              <a:t>les conflits </a:t>
            </a:r>
            <a:r>
              <a:rPr sz="1624" spc="-9" dirty="0">
                <a:latin typeface="Calibri"/>
                <a:cs typeface="Calibri"/>
              </a:rPr>
              <a:t>lors </a:t>
            </a:r>
            <a:r>
              <a:rPr sz="1624" spc="-5" dirty="0">
                <a:latin typeface="Calibri"/>
                <a:cs typeface="Calibri"/>
              </a:rPr>
              <a:t>de </a:t>
            </a:r>
            <a:r>
              <a:rPr sz="1624" spc="5" dirty="0">
                <a:latin typeface="Calibri"/>
                <a:cs typeface="Calibri"/>
              </a:rPr>
              <a:t>la </a:t>
            </a:r>
            <a:r>
              <a:rPr sz="1624" spc="-5" dirty="0">
                <a:latin typeface="Calibri"/>
                <a:cs typeface="Calibri"/>
              </a:rPr>
              <a:t>fusion </a:t>
            </a:r>
            <a:r>
              <a:rPr sz="1624" dirty="0">
                <a:latin typeface="Calibri"/>
                <a:cs typeface="Calibri"/>
              </a:rPr>
              <a:t>des </a:t>
            </a:r>
            <a:r>
              <a:rPr sz="1624" spc="-5" dirty="0">
                <a:latin typeface="Calibri"/>
                <a:cs typeface="Calibri"/>
              </a:rPr>
              <a:t>contributions </a:t>
            </a:r>
            <a:r>
              <a:rPr sz="1624" dirty="0">
                <a:latin typeface="Calibri"/>
                <a:cs typeface="Calibri"/>
              </a:rPr>
              <a:t>de 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plusieurs</a:t>
            </a:r>
            <a:r>
              <a:rPr sz="1624" spc="-1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sources.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4" y="4001450"/>
            <a:ext cx="3535306" cy="1105792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Les</a:t>
            </a:r>
            <a:r>
              <a:rPr sz="1624" dirty="0">
                <a:latin typeface="Calibri"/>
                <a:cs typeface="Calibri"/>
              </a:rPr>
              <a:t> logiciels</a:t>
            </a:r>
            <a:r>
              <a:rPr sz="1624" spc="-1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SCM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sont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parfois</a:t>
            </a:r>
            <a:r>
              <a:rPr sz="1624" spc="-1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appelés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-5" dirty="0">
                <a:latin typeface="Calibri"/>
                <a:cs typeface="Calibri"/>
              </a:rPr>
              <a:t>Version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Control</a:t>
            </a:r>
            <a:r>
              <a:rPr sz="1439" spc="-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System</a:t>
            </a:r>
            <a:r>
              <a:rPr sz="1439" spc="-42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(VCS)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Source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Code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Manager</a:t>
            </a:r>
            <a:r>
              <a:rPr sz="1439" spc="5" dirty="0">
                <a:latin typeface="Calibri"/>
                <a:cs typeface="Calibri"/>
              </a:rPr>
              <a:t> System</a:t>
            </a:r>
            <a:r>
              <a:rPr sz="1439" spc="-37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(SCMS)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Revision</a:t>
            </a:r>
            <a:r>
              <a:rPr sz="1439" spc="-42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Control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System</a:t>
            </a:r>
            <a:r>
              <a:rPr sz="1439" spc="-46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(RCS)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pSp>
        <p:nvGrpSpPr>
          <p:cNvPr id="11" name="object 11"/>
          <p:cNvGrpSpPr/>
          <p:nvPr/>
        </p:nvGrpSpPr>
        <p:grpSpPr>
          <a:xfrm>
            <a:off x="4991344" y="2205352"/>
            <a:ext cx="4203114" cy="1857834"/>
            <a:chOff x="5081015" y="2375916"/>
            <a:chExt cx="4528185" cy="200152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0160" y="2386584"/>
              <a:ext cx="4511039" cy="19842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81015" y="2375916"/>
              <a:ext cx="4528185" cy="2001520"/>
            </a:xfrm>
            <a:custGeom>
              <a:avLst/>
              <a:gdLst/>
              <a:ahLst/>
              <a:cxnLst/>
              <a:rect l="l" t="t" r="r" b="b"/>
              <a:pathLst>
                <a:path w="4528184" h="2001520">
                  <a:moveTo>
                    <a:pt x="4524756" y="2001012"/>
                  </a:moveTo>
                  <a:lnTo>
                    <a:pt x="1524" y="2001012"/>
                  </a:lnTo>
                  <a:lnTo>
                    <a:pt x="0" y="1999488"/>
                  </a:lnTo>
                  <a:lnTo>
                    <a:pt x="0" y="3048"/>
                  </a:lnTo>
                  <a:lnTo>
                    <a:pt x="1524" y="0"/>
                  </a:lnTo>
                  <a:lnTo>
                    <a:pt x="4524756" y="0"/>
                  </a:lnTo>
                  <a:lnTo>
                    <a:pt x="4527803" y="3048"/>
                  </a:lnTo>
                  <a:lnTo>
                    <a:pt x="4527803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1993392"/>
                  </a:lnTo>
                  <a:lnTo>
                    <a:pt x="4572" y="1993392"/>
                  </a:lnTo>
                  <a:lnTo>
                    <a:pt x="9144" y="1996440"/>
                  </a:lnTo>
                  <a:lnTo>
                    <a:pt x="4527803" y="1996440"/>
                  </a:lnTo>
                  <a:lnTo>
                    <a:pt x="4527803" y="1999488"/>
                  </a:lnTo>
                  <a:lnTo>
                    <a:pt x="4524756" y="2001012"/>
                  </a:lnTo>
                  <a:close/>
                </a:path>
                <a:path w="4528184" h="2001520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4528184" h="2001520">
                  <a:moveTo>
                    <a:pt x="4518660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4518660" y="4572"/>
                  </a:lnTo>
                  <a:lnTo>
                    <a:pt x="4518660" y="9144"/>
                  </a:lnTo>
                  <a:close/>
                </a:path>
                <a:path w="4528184" h="2001520">
                  <a:moveTo>
                    <a:pt x="4518660" y="1996440"/>
                  </a:moveTo>
                  <a:lnTo>
                    <a:pt x="4518660" y="4572"/>
                  </a:lnTo>
                  <a:lnTo>
                    <a:pt x="4523232" y="9144"/>
                  </a:lnTo>
                  <a:lnTo>
                    <a:pt x="4527803" y="9144"/>
                  </a:lnTo>
                  <a:lnTo>
                    <a:pt x="4527803" y="1993392"/>
                  </a:lnTo>
                  <a:lnTo>
                    <a:pt x="4523232" y="1993392"/>
                  </a:lnTo>
                  <a:lnTo>
                    <a:pt x="4518660" y="1996440"/>
                  </a:lnTo>
                  <a:close/>
                </a:path>
                <a:path w="4528184" h="2001520">
                  <a:moveTo>
                    <a:pt x="4527803" y="9144"/>
                  </a:moveTo>
                  <a:lnTo>
                    <a:pt x="4523232" y="9144"/>
                  </a:lnTo>
                  <a:lnTo>
                    <a:pt x="4518660" y="4572"/>
                  </a:lnTo>
                  <a:lnTo>
                    <a:pt x="4527803" y="4572"/>
                  </a:lnTo>
                  <a:lnTo>
                    <a:pt x="4527803" y="9144"/>
                  </a:lnTo>
                  <a:close/>
                </a:path>
                <a:path w="4528184" h="2001520">
                  <a:moveTo>
                    <a:pt x="9144" y="1996440"/>
                  </a:moveTo>
                  <a:lnTo>
                    <a:pt x="4572" y="1993392"/>
                  </a:lnTo>
                  <a:lnTo>
                    <a:pt x="9144" y="1993392"/>
                  </a:lnTo>
                  <a:lnTo>
                    <a:pt x="9144" y="1996440"/>
                  </a:lnTo>
                  <a:close/>
                </a:path>
                <a:path w="4528184" h="2001520">
                  <a:moveTo>
                    <a:pt x="4518660" y="1996440"/>
                  </a:moveTo>
                  <a:lnTo>
                    <a:pt x="9144" y="1996440"/>
                  </a:lnTo>
                  <a:lnTo>
                    <a:pt x="9144" y="1993392"/>
                  </a:lnTo>
                  <a:lnTo>
                    <a:pt x="4518660" y="1993392"/>
                  </a:lnTo>
                  <a:lnTo>
                    <a:pt x="4518660" y="1996440"/>
                  </a:lnTo>
                  <a:close/>
                </a:path>
                <a:path w="4528184" h="2001520">
                  <a:moveTo>
                    <a:pt x="4527803" y="1996440"/>
                  </a:moveTo>
                  <a:lnTo>
                    <a:pt x="4518660" y="1996440"/>
                  </a:lnTo>
                  <a:lnTo>
                    <a:pt x="4523232" y="1993392"/>
                  </a:lnTo>
                  <a:lnTo>
                    <a:pt x="4527803" y="1993392"/>
                  </a:lnTo>
                  <a:lnTo>
                    <a:pt x="4527803" y="1996440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93075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57314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251" dirty="0">
                <a:latin typeface="Calibri"/>
                <a:cs typeface="Calibri"/>
              </a:rPr>
              <a:t>T</a:t>
            </a:r>
            <a:r>
              <a:rPr sz="2924" spc="-162" dirty="0">
                <a:latin typeface="Calibri"/>
                <a:cs typeface="Calibri"/>
              </a:rPr>
              <a:t>y</a:t>
            </a:r>
            <a:r>
              <a:rPr sz="2924" spc="-111" dirty="0">
                <a:latin typeface="Calibri"/>
                <a:cs typeface="Calibri"/>
              </a:rPr>
              <a:t>p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M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4" y="1500412"/>
            <a:ext cx="7563954" cy="1422674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Deux</a:t>
            </a:r>
            <a:r>
              <a:rPr sz="1624" spc="-28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modèles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versioning</a:t>
            </a:r>
            <a:r>
              <a:rPr sz="1624" spc="-37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dirty="0">
                <a:latin typeface="Calibri"/>
                <a:cs typeface="Calibri"/>
              </a:rPr>
              <a:t>Modèle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centralisé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:</a:t>
            </a:r>
            <a:r>
              <a:rPr sz="1624" b="1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le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code </a:t>
            </a:r>
            <a:r>
              <a:rPr sz="1624" dirty="0">
                <a:latin typeface="Calibri"/>
                <a:cs typeface="Calibri"/>
              </a:rPr>
              <a:t>du logiciel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est</a:t>
            </a:r>
            <a:r>
              <a:rPr sz="1624" spc="19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géré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par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un </a:t>
            </a:r>
            <a:r>
              <a:rPr sz="1624" spc="-5" dirty="0">
                <a:latin typeface="Calibri"/>
                <a:cs typeface="Calibri"/>
              </a:rPr>
              <a:t>serveur </a:t>
            </a:r>
            <a:r>
              <a:rPr sz="1624" spc="-9" dirty="0">
                <a:latin typeface="Calibri"/>
                <a:cs typeface="Calibri"/>
              </a:rPr>
              <a:t>Central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509248" algn="l"/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Exemples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SVN,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CVS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15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dirty="0">
                <a:latin typeface="Calibri"/>
                <a:cs typeface="Calibri"/>
              </a:rPr>
              <a:t>Modèle </a:t>
            </a:r>
            <a:r>
              <a:rPr sz="1624" b="1" spc="-5" dirty="0">
                <a:latin typeface="Calibri"/>
                <a:cs typeface="Calibri"/>
              </a:rPr>
              <a:t>distribué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: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tous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les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développeurs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ont</a:t>
            </a:r>
            <a:r>
              <a:rPr sz="1624" spc="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accès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au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code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sans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passer</a:t>
            </a:r>
            <a:r>
              <a:rPr sz="1624" spc="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par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un</a:t>
            </a:r>
            <a:r>
              <a:rPr sz="1624" spc="-5" dirty="0">
                <a:latin typeface="Calibri"/>
                <a:cs typeface="Calibri"/>
              </a:rPr>
              <a:t> serveur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509248" algn="l"/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Exemples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Git</a:t>
            </a:r>
            <a:r>
              <a:rPr sz="1439" spc="9" dirty="0">
                <a:latin typeface="Calibri"/>
                <a:cs typeface="Calibri"/>
              </a:rPr>
              <a:t>, </a:t>
            </a:r>
            <a:r>
              <a:rPr sz="1439" spc="5" dirty="0">
                <a:latin typeface="Calibri"/>
                <a:cs typeface="Calibri"/>
              </a:rPr>
              <a:t>Mercurial,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Bazaar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501658" y="3069669"/>
            <a:ext cx="4995287" cy="2614642"/>
            <a:chOff x="2398775" y="3307079"/>
            <a:chExt cx="5381625" cy="281686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7919" y="3314700"/>
              <a:ext cx="5362955" cy="27995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398775" y="3307079"/>
              <a:ext cx="5381625" cy="2816860"/>
            </a:xfrm>
            <a:custGeom>
              <a:avLst/>
              <a:gdLst/>
              <a:ahLst/>
              <a:cxnLst/>
              <a:rect l="l" t="t" r="r" b="b"/>
              <a:pathLst>
                <a:path w="5381625" h="2816860">
                  <a:moveTo>
                    <a:pt x="5379720" y="2816352"/>
                  </a:moveTo>
                  <a:lnTo>
                    <a:pt x="3048" y="2816352"/>
                  </a:lnTo>
                  <a:lnTo>
                    <a:pt x="0" y="2814828"/>
                  </a:lnTo>
                  <a:lnTo>
                    <a:pt x="0" y="1524"/>
                  </a:lnTo>
                  <a:lnTo>
                    <a:pt x="3048" y="0"/>
                  </a:lnTo>
                  <a:lnTo>
                    <a:pt x="5379720" y="0"/>
                  </a:lnTo>
                  <a:lnTo>
                    <a:pt x="5381244" y="1524"/>
                  </a:lnTo>
                  <a:lnTo>
                    <a:pt x="5381244" y="4572"/>
                  </a:lnTo>
                  <a:lnTo>
                    <a:pt x="9144" y="4572"/>
                  </a:lnTo>
                  <a:lnTo>
                    <a:pt x="4572" y="7620"/>
                  </a:lnTo>
                  <a:lnTo>
                    <a:pt x="9144" y="7620"/>
                  </a:lnTo>
                  <a:lnTo>
                    <a:pt x="9144" y="2807207"/>
                  </a:lnTo>
                  <a:lnTo>
                    <a:pt x="4572" y="2807207"/>
                  </a:lnTo>
                  <a:lnTo>
                    <a:pt x="9144" y="2811780"/>
                  </a:lnTo>
                  <a:lnTo>
                    <a:pt x="5381244" y="2811780"/>
                  </a:lnTo>
                  <a:lnTo>
                    <a:pt x="5381244" y="2814828"/>
                  </a:lnTo>
                  <a:lnTo>
                    <a:pt x="5379720" y="2816352"/>
                  </a:lnTo>
                  <a:close/>
                </a:path>
                <a:path w="5381625" h="2816860">
                  <a:moveTo>
                    <a:pt x="9144" y="7620"/>
                  </a:moveTo>
                  <a:lnTo>
                    <a:pt x="4572" y="7620"/>
                  </a:lnTo>
                  <a:lnTo>
                    <a:pt x="9144" y="4572"/>
                  </a:lnTo>
                  <a:lnTo>
                    <a:pt x="9144" y="7620"/>
                  </a:lnTo>
                  <a:close/>
                </a:path>
                <a:path w="5381625" h="2816860">
                  <a:moveTo>
                    <a:pt x="5372100" y="7620"/>
                  </a:moveTo>
                  <a:lnTo>
                    <a:pt x="9144" y="7620"/>
                  </a:lnTo>
                  <a:lnTo>
                    <a:pt x="9144" y="4572"/>
                  </a:lnTo>
                  <a:lnTo>
                    <a:pt x="5372100" y="4572"/>
                  </a:lnTo>
                  <a:lnTo>
                    <a:pt x="5372100" y="7620"/>
                  </a:lnTo>
                  <a:close/>
                </a:path>
                <a:path w="5381625" h="2816860">
                  <a:moveTo>
                    <a:pt x="5372100" y="2811780"/>
                  </a:moveTo>
                  <a:lnTo>
                    <a:pt x="5372100" y="4572"/>
                  </a:lnTo>
                  <a:lnTo>
                    <a:pt x="5376671" y="7620"/>
                  </a:lnTo>
                  <a:lnTo>
                    <a:pt x="5381244" y="7620"/>
                  </a:lnTo>
                  <a:lnTo>
                    <a:pt x="5381244" y="2807207"/>
                  </a:lnTo>
                  <a:lnTo>
                    <a:pt x="5376671" y="2807207"/>
                  </a:lnTo>
                  <a:lnTo>
                    <a:pt x="5372100" y="2811780"/>
                  </a:lnTo>
                  <a:close/>
                </a:path>
                <a:path w="5381625" h="2816860">
                  <a:moveTo>
                    <a:pt x="5381244" y="7620"/>
                  </a:moveTo>
                  <a:lnTo>
                    <a:pt x="5376671" y="7620"/>
                  </a:lnTo>
                  <a:lnTo>
                    <a:pt x="5372100" y="4572"/>
                  </a:lnTo>
                  <a:lnTo>
                    <a:pt x="5381244" y="4572"/>
                  </a:lnTo>
                  <a:lnTo>
                    <a:pt x="5381244" y="7620"/>
                  </a:lnTo>
                  <a:close/>
                </a:path>
                <a:path w="5381625" h="2816860">
                  <a:moveTo>
                    <a:pt x="9144" y="2811780"/>
                  </a:moveTo>
                  <a:lnTo>
                    <a:pt x="4572" y="2807207"/>
                  </a:lnTo>
                  <a:lnTo>
                    <a:pt x="9144" y="2807207"/>
                  </a:lnTo>
                  <a:lnTo>
                    <a:pt x="9144" y="2811780"/>
                  </a:lnTo>
                  <a:close/>
                </a:path>
                <a:path w="5381625" h="2816860">
                  <a:moveTo>
                    <a:pt x="5372100" y="2811780"/>
                  </a:moveTo>
                  <a:lnTo>
                    <a:pt x="9144" y="2811780"/>
                  </a:lnTo>
                  <a:lnTo>
                    <a:pt x="9144" y="2807207"/>
                  </a:lnTo>
                  <a:lnTo>
                    <a:pt x="5372100" y="2807207"/>
                  </a:lnTo>
                  <a:lnTo>
                    <a:pt x="5372100" y="2811780"/>
                  </a:lnTo>
                  <a:close/>
                </a:path>
                <a:path w="5381625" h="2816860">
                  <a:moveTo>
                    <a:pt x="5381244" y="2811780"/>
                  </a:moveTo>
                  <a:lnTo>
                    <a:pt x="5372100" y="2811780"/>
                  </a:lnTo>
                  <a:lnTo>
                    <a:pt x="5376671" y="2807207"/>
                  </a:lnTo>
                  <a:lnTo>
                    <a:pt x="5381244" y="2807207"/>
                  </a:lnTo>
                  <a:lnTo>
                    <a:pt x="5381244" y="2811780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86745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83425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11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it</a:t>
            </a:r>
            <a:r>
              <a:rPr sz="2924" dirty="0">
                <a:latin typeface="Calibri"/>
                <a:cs typeface="Calibri"/>
              </a:rPr>
              <a:t>-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ob</a:t>
            </a:r>
            <a:r>
              <a:rPr sz="2924" spc="-135" dirty="0">
                <a:latin typeface="Calibri"/>
                <a:cs typeface="Calibri"/>
              </a:rPr>
              <a:t>j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if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1503265"/>
            <a:ext cx="7836264" cy="33497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2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j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endParaRPr sz="1717">
              <a:latin typeface="Trebuchet MS"/>
              <a:cs typeface="Trebuchet MS"/>
            </a:endParaRPr>
          </a:p>
          <a:p>
            <a:pPr>
              <a:spcBef>
                <a:spcPts val="51"/>
              </a:spcBef>
              <a:buClr>
                <a:srgbClr val="493D2F"/>
              </a:buClr>
              <a:buFont typeface="Times New Roman"/>
              <a:buChar char="■"/>
            </a:pPr>
            <a:endParaRPr sz="1996">
              <a:latin typeface="Trebuchet MS"/>
              <a:cs typeface="Trebuchet MS"/>
            </a:endParaRPr>
          </a:p>
          <a:p>
            <a:pPr marL="730275" lvl="1" indent="-357181"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37" dirty="0">
                <a:solidFill>
                  <a:srgbClr val="B3B334"/>
                </a:solidFill>
                <a:latin typeface="Trebuchet MS"/>
                <a:cs typeface="Trebuchet MS"/>
              </a:rPr>
              <a:t>r</a:t>
            </a:r>
            <a:r>
              <a:rPr sz="1578" b="1" spc="-14" dirty="0">
                <a:solidFill>
                  <a:srgbClr val="B3B334"/>
                </a:solidFill>
                <a:latin typeface="Trebuchet MS"/>
                <a:cs typeface="Trebuchet MS"/>
              </a:rPr>
              <a:t>a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p</a:t>
            </a:r>
            <a:r>
              <a:rPr sz="1578" b="1" spc="-28" dirty="0">
                <a:solidFill>
                  <a:srgbClr val="B3B334"/>
                </a:solidFill>
                <a:latin typeface="Trebuchet MS"/>
                <a:cs typeface="Trebuchet MS"/>
              </a:rPr>
              <a:t>i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d</a:t>
            </a:r>
            <a:r>
              <a:rPr sz="1578" b="1" spc="-32" dirty="0">
                <a:solidFill>
                  <a:srgbClr val="B3B334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37"/>
              </a:spcBef>
              <a:buClr>
                <a:srgbClr val="BF0000"/>
              </a:buClr>
              <a:buFont typeface="Wingdings"/>
              <a:buChar char=""/>
            </a:pPr>
            <a:endParaRPr sz="2135">
              <a:latin typeface="Trebuchet MS"/>
              <a:cs typeface="Trebuchet MS"/>
            </a:endParaRPr>
          </a:p>
          <a:p>
            <a:pPr marL="730275" lvl="1" indent="-357181"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8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ch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5" dirty="0">
                <a:solidFill>
                  <a:srgbClr val="B3B334"/>
                </a:solidFill>
                <a:latin typeface="Trebuchet MS"/>
                <a:cs typeface="Trebuchet MS"/>
              </a:rPr>
              <a:t>s</a:t>
            </a:r>
            <a:r>
              <a:rPr sz="1578" b="1" spc="-46" dirty="0">
                <a:solidFill>
                  <a:srgbClr val="B3B334"/>
                </a:solidFill>
                <a:latin typeface="Trebuchet MS"/>
                <a:cs typeface="Trebuchet MS"/>
              </a:rPr>
              <a:t>i</a:t>
            </a:r>
            <a:r>
              <a:rPr sz="1578" b="1" spc="167" dirty="0">
                <a:solidFill>
                  <a:srgbClr val="B3B334"/>
                </a:solidFill>
                <a:latin typeface="Trebuchet MS"/>
                <a:cs typeface="Trebuchet MS"/>
              </a:rPr>
              <a:t>m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p</a:t>
            </a:r>
            <a:r>
              <a:rPr sz="1578" b="1" spc="-42" dirty="0">
                <a:solidFill>
                  <a:srgbClr val="B3B334"/>
                </a:solidFill>
                <a:latin typeface="Trebuchet MS"/>
                <a:cs typeface="Trebuchet MS"/>
              </a:rPr>
              <a:t>l</a:t>
            </a:r>
            <a:r>
              <a:rPr sz="1578" b="1" spc="-32" dirty="0">
                <a:solidFill>
                  <a:srgbClr val="B3B334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42"/>
              </a:spcBef>
              <a:buClr>
                <a:srgbClr val="BF0000"/>
              </a:buClr>
              <a:buFont typeface="Wingdings"/>
              <a:buChar char=""/>
            </a:pPr>
            <a:endParaRPr sz="2135">
              <a:latin typeface="Trebuchet MS"/>
              <a:cs typeface="Trebuchet MS"/>
            </a:endParaRPr>
          </a:p>
          <a:p>
            <a:pPr marL="730275" lvl="1" indent="-357181"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Faciliter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développement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parallèle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(branches,</a:t>
            </a:r>
            <a:r>
              <a:rPr sz="1578" spc="-21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merges…)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37"/>
              </a:spcBef>
              <a:buClr>
                <a:srgbClr val="BF0000"/>
              </a:buClr>
              <a:buFont typeface="Wingdings"/>
              <a:buChar char=""/>
            </a:pPr>
            <a:endParaRPr sz="2135">
              <a:latin typeface="Trebuchet MS"/>
              <a:cs typeface="Trebuchet MS"/>
            </a:endParaRPr>
          </a:p>
          <a:p>
            <a:pPr marL="730275" lvl="1" indent="-357181"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è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d</a:t>
            </a:r>
            <a:r>
              <a:rPr sz="1578" b="1" spc="-46" dirty="0">
                <a:solidFill>
                  <a:srgbClr val="B3B334"/>
                </a:solidFill>
                <a:latin typeface="Trebuchet MS"/>
                <a:cs typeface="Trebuchet MS"/>
              </a:rPr>
              <a:t>i</a:t>
            </a:r>
            <a:r>
              <a:rPr sz="1578" b="1" spc="5" dirty="0">
                <a:solidFill>
                  <a:srgbClr val="B3B334"/>
                </a:solidFill>
                <a:latin typeface="Trebuchet MS"/>
                <a:cs typeface="Trebuchet MS"/>
              </a:rPr>
              <a:t>s</a:t>
            </a:r>
            <a:r>
              <a:rPr sz="1578" b="1" spc="23" dirty="0">
                <a:solidFill>
                  <a:srgbClr val="B3B334"/>
                </a:solidFill>
                <a:latin typeface="Trebuchet MS"/>
                <a:cs typeface="Trebuchet MS"/>
              </a:rPr>
              <a:t>tr</a:t>
            </a:r>
            <a:r>
              <a:rPr sz="1578" b="1" spc="-28" dirty="0">
                <a:solidFill>
                  <a:srgbClr val="B3B334"/>
                </a:solidFill>
                <a:latin typeface="Trebuchet MS"/>
                <a:cs typeface="Trebuchet MS"/>
              </a:rPr>
              <a:t>i</a:t>
            </a:r>
            <a:r>
              <a:rPr sz="1578" b="1" dirty="0">
                <a:solidFill>
                  <a:srgbClr val="B3B334"/>
                </a:solidFill>
                <a:latin typeface="Trebuchet MS"/>
                <a:cs typeface="Trebuchet MS"/>
              </a:rPr>
              <a:t>b</a:t>
            </a:r>
            <a:r>
              <a:rPr sz="1578" b="1" spc="-14" dirty="0">
                <a:solidFill>
                  <a:srgbClr val="B3B334"/>
                </a:solidFill>
                <a:latin typeface="Trebuchet MS"/>
                <a:cs typeface="Trebuchet MS"/>
              </a:rPr>
              <a:t>u</a:t>
            </a:r>
            <a:r>
              <a:rPr sz="1578" b="1" spc="-32" dirty="0">
                <a:solidFill>
                  <a:srgbClr val="B3B334"/>
                </a:solidFill>
                <a:latin typeface="Trebuchet MS"/>
                <a:cs typeface="Trebuchet MS"/>
              </a:rPr>
              <a:t>é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28"/>
              </a:spcBef>
              <a:buClr>
                <a:srgbClr val="BF0000"/>
              </a:buClr>
              <a:buFont typeface="Wingdings"/>
              <a:buChar char=""/>
            </a:pPr>
            <a:endParaRPr sz="2321">
              <a:latin typeface="Trebuchet MS"/>
              <a:cs typeface="Trebuchet MS"/>
            </a:endParaRPr>
          </a:p>
          <a:p>
            <a:pPr marL="730275" marR="4715" lvl="1" indent="-356591">
              <a:lnSpc>
                <a:spcPts val="1717"/>
              </a:lnSpc>
              <a:buClr>
                <a:srgbClr val="BF0000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Gérer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projets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taille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importante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(Gnome,</a:t>
            </a:r>
            <a:r>
              <a:rPr sz="1578" spc="-18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KDE,XORG,</a:t>
            </a:r>
            <a:r>
              <a:rPr sz="1578" spc="-19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Spring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Boot,</a:t>
            </a:r>
            <a:r>
              <a:rPr sz="1578" spc="-21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PostgreSQL, </a:t>
            </a:r>
            <a:r>
              <a:rPr sz="1578" spc="-46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Android...)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383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4225512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149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ll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86" dirty="0">
                <a:latin typeface="Calibri"/>
                <a:cs typeface="Calibri"/>
              </a:rPr>
              <a:t>v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30" dirty="0">
                <a:latin typeface="Calibri"/>
                <a:cs typeface="Calibri"/>
              </a:rPr>
              <a:t>m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36" y="1503197"/>
            <a:ext cx="188317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70538" indent="-259339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439" b="1" spc="5" dirty="0">
                <a:latin typeface="Calibri"/>
                <a:cs typeface="Calibri"/>
              </a:rPr>
              <a:t>Installation</a:t>
            </a:r>
            <a:r>
              <a:rPr sz="1439" b="1" spc="-51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sur</a:t>
            </a:r>
            <a:r>
              <a:rPr sz="1439" b="1" spc="-60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Linux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2728" y="1749804"/>
            <a:ext cx="1463516" cy="543963"/>
          </a:xfrm>
          <a:prstGeom prst="rect">
            <a:avLst/>
          </a:prstGeom>
        </p:spPr>
        <p:txBody>
          <a:bodyPr vert="horz" wrap="square" lIns="0" tIns="36544" rIns="0" bIns="0" rtlCol="0">
            <a:spAutoFit/>
          </a:bodyPr>
          <a:lstStyle/>
          <a:p>
            <a:pPr marL="271717" indent="-260518">
              <a:spcBef>
                <a:spcPts val="288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1717" algn="l"/>
                <a:tab pos="272306" algn="l"/>
              </a:tabLst>
            </a:pPr>
            <a:r>
              <a:rPr sz="1439" spc="5" dirty="0">
                <a:latin typeface="Calibri"/>
                <a:cs typeface="Calibri"/>
              </a:rPr>
              <a:t>CentOS/Fedora</a:t>
            </a:r>
            <a:endParaRPr sz="1439">
              <a:latin typeface="Calibri"/>
              <a:cs typeface="Calibri"/>
            </a:endParaRPr>
          </a:p>
          <a:p>
            <a:pPr marL="271717" indent="-260518">
              <a:spcBef>
                <a:spcPts val="520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1717" algn="l"/>
                <a:tab pos="272306" algn="l"/>
              </a:tabLst>
            </a:pPr>
            <a:r>
              <a:rPr sz="1439" spc="9" dirty="0">
                <a:latin typeface="Calibri"/>
                <a:cs typeface="Calibri"/>
              </a:rPr>
              <a:t>Debian/Ubuntu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036" y="2343523"/>
            <a:ext cx="2006956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70538" indent="-259339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439" b="1" spc="5" dirty="0">
                <a:latin typeface="Calibri"/>
                <a:cs typeface="Calibri"/>
              </a:rPr>
              <a:t>Installation</a:t>
            </a:r>
            <a:r>
              <a:rPr sz="1439" b="1" spc="-51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sur</a:t>
            </a:r>
            <a:r>
              <a:rPr sz="1439" b="1" spc="-56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macOS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5036" y="3142706"/>
            <a:ext cx="6419311" cy="73939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70538" indent="-259339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439" b="1" spc="5" dirty="0">
                <a:latin typeface="Calibri"/>
                <a:cs typeface="Calibri"/>
              </a:rPr>
              <a:t>Installation</a:t>
            </a:r>
            <a:r>
              <a:rPr sz="1439" b="1" spc="-42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sur</a:t>
            </a:r>
            <a:r>
              <a:rPr sz="1439" b="1" spc="-51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Windows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330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509248" algn="l"/>
                <a:tab pos="509837" algn="l"/>
              </a:tabLst>
            </a:pPr>
            <a:r>
              <a:rPr sz="1299" spc="-9" dirty="0">
                <a:latin typeface="Calibri"/>
                <a:cs typeface="Calibri"/>
              </a:rPr>
              <a:t>Rendez-vous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sur</a:t>
            </a:r>
            <a:r>
              <a:rPr sz="1299" spc="23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99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https://gitforwindows.org/</a:t>
            </a:r>
            <a:r>
              <a:rPr sz="1299" spc="-23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dirty="0">
                <a:latin typeface="Calibri"/>
                <a:cs typeface="Calibri"/>
              </a:rPr>
              <a:t>le</a:t>
            </a:r>
            <a:r>
              <a:rPr sz="1299" spc="5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télécharger</a:t>
            </a:r>
            <a:r>
              <a:rPr sz="1299" spc="19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et</a:t>
            </a:r>
            <a:r>
              <a:rPr sz="1299" spc="23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installer</a:t>
            </a:r>
            <a:r>
              <a:rPr sz="1299" spc="-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Gitforwindows.</a:t>
            </a:r>
            <a:endParaRPr sz="1299">
              <a:latin typeface="Calibri"/>
              <a:cs typeface="Calibri"/>
            </a:endParaRPr>
          </a:p>
          <a:p>
            <a:pPr marL="509248" lvl="1" indent="-260518">
              <a:spcBef>
                <a:spcPts val="492"/>
              </a:spcBef>
              <a:buClr>
                <a:srgbClr val="215967"/>
              </a:buClr>
              <a:buSzPct val="117857"/>
              <a:buFont typeface="Wingdings"/>
              <a:buChar char=""/>
              <a:tabLst>
                <a:tab pos="509248" algn="l"/>
                <a:tab pos="509837" algn="l"/>
              </a:tabLst>
            </a:pPr>
            <a:r>
              <a:rPr sz="1299" spc="-5" dirty="0">
                <a:latin typeface="Calibri"/>
                <a:cs typeface="Calibri"/>
              </a:rPr>
              <a:t>Lancer</a:t>
            </a:r>
            <a:r>
              <a:rPr sz="1299" spc="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par </a:t>
            </a:r>
            <a:r>
              <a:rPr sz="1299" dirty="0">
                <a:latin typeface="Calibri"/>
                <a:cs typeface="Calibri"/>
              </a:rPr>
              <a:t>la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suite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b="1" dirty="0">
                <a:latin typeface="Calibri"/>
                <a:cs typeface="Calibri"/>
              </a:rPr>
              <a:t>Git</a:t>
            </a:r>
            <a:r>
              <a:rPr sz="1299" b="1" spc="-28" dirty="0">
                <a:latin typeface="Calibri"/>
                <a:cs typeface="Calibri"/>
              </a:rPr>
              <a:t> </a:t>
            </a:r>
            <a:r>
              <a:rPr sz="1299" b="1" dirty="0">
                <a:latin typeface="Calibri"/>
                <a:cs typeface="Calibri"/>
              </a:rPr>
              <a:t>Bash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5036" y="4205116"/>
            <a:ext cx="341329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70538" indent="-259339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439" b="1" spc="-5" dirty="0">
                <a:latin typeface="Calibri"/>
                <a:cs typeface="Calibri"/>
              </a:rPr>
              <a:t>Vérifier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l’installation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avec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la </a:t>
            </a:r>
            <a:r>
              <a:rPr sz="1439" b="1" spc="14" dirty="0">
                <a:latin typeface="Calibri"/>
                <a:cs typeface="Calibri"/>
              </a:rPr>
              <a:t>commande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: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76962" y="1732878"/>
            <a:ext cx="1933869" cy="314158"/>
            <a:chOff x="2910839" y="1866900"/>
            <a:chExt cx="2083435" cy="338455"/>
          </a:xfrm>
        </p:grpSpPr>
        <p:sp>
          <p:nvSpPr>
            <p:cNvPr id="15" name="object 15"/>
            <p:cNvSpPr/>
            <p:nvPr/>
          </p:nvSpPr>
          <p:spPr>
            <a:xfrm>
              <a:off x="2918459" y="1874520"/>
              <a:ext cx="2070100" cy="325120"/>
            </a:xfrm>
            <a:custGeom>
              <a:avLst/>
              <a:gdLst/>
              <a:ahLst/>
              <a:cxnLst/>
              <a:rect l="l" t="t" r="r" b="b"/>
              <a:pathLst>
                <a:path w="2070100" h="325119">
                  <a:moveTo>
                    <a:pt x="2069591" y="324612"/>
                  </a:moveTo>
                  <a:lnTo>
                    <a:pt x="0" y="324612"/>
                  </a:lnTo>
                  <a:lnTo>
                    <a:pt x="0" y="0"/>
                  </a:lnTo>
                  <a:lnTo>
                    <a:pt x="2069591" y="0"/>
                  </a:lnTo>
                  <a:lnTo>
                    <a:pt x="2069591" y="3246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2910839" y="1866900"/>
              <a:ext cx="2083435" cy="338455"/>
            </a:xfrm>
            <a:custGeom>
              <a:avLst/>
              <a:gdLst/>
              <a:ahLst/>
              <a:cxnLst/>
              <a:rect l="l" t="t" r="r" b="b"/>
              <a:pathLst>
                <a:path w="2083435" h="338455">
                  <a:moveTo>
                    <a:pt x="2080260" y="338328"/>
                  </a:moveTo>
                  <a:lnTo>
                    <a:pt x="3048" y="338328"/>
                  </a:lnTo>
                  <a:lnTo>
                    <a:pt x="0" y="335280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2080260" y="0"/>
                  </a:lnTo>
                  <a:lnTo>
                    <a:pt x="2083308" y="4572"/>
                  </a:lnTo>
                  <a:lnTo>
                    <a:pt x="2083308" y="7620"/>
                  </a:lnTo>
                  <a:lnTo>
                    <a:pt x="15240" y="7620"/>
                  </a:lnTo>
                  <a:lnTo>
                    <a:pt x="7620" y="15240"/>
                  </a:lnTo>
                  <a:lnTo>
                    <a:pt x="15240" y="15240"/>
                  </a:lnTo>
                  <a:lnTo>
                    <a:pt x="15240" y="324612"/>
                  </a:lnTo>
                  <a:lnTo>
                    <a:pt x="7620" y="324612"/>
                  </a:lnTo>
                  <a:lnTo>
                    <a:pt x="15240" y="332232"/>
                  </a:lnTo>
                  <a:lnTo>
                    <a:pt x="2083308" y="332232"/>
                  </a:lnTo>
                  <a:lnTo>
                    <a:pt x="2083308" y="335280"/>
                  </a:lnTo>
                  <a:lnTo>
                    <a:pt x="2080260" y="338328"/>
                  </a:lnTo>
                  <a:close/>
                </a:path>
                <a:path w="2083435" h="338455">
                  <a:moveTo>
                    <a:pt x="15240" y="15240"/>
                  </a:moveTo>
                  <a:lnTo>
                    <a:pt x="7620" y="15240"/>
                  </a:lnTo>
                  <a:lnTo>
                    <a:pt x="15240" y="7620"/>
                  </a:lnTo>
                  <a:lnTo>
                    <a:pt x="15240" y="15240"/>
                  </a:lnTo>
                  <a:close/>
                </a:path>
                <a:path w="2083435" h="338455">
                  <a:moveTo>
                    <a:pt x="2069592" y="15240"/>
                  </a:moveTo>
                  <a:lnTo>
                    <a:pt x="15240" y="15240"/>
                  </a:lnTo>
                  <a:lnTo>
                    <a:pt x="15240" y="7620"/>
                  </a:lnTo>
                  <a:lnTo>
                    <a:pt x="2069592" y="7620"/>
                  </a:lnTo>
                  <a:lnTo>
                    <a:pt x="2069592" y="15240"/>
                  </a:lnTo>
                  <a:close/>
                </a:path>
                <a:path w="2083435" h="338455">
                  <a:moveTo>
                    <a:pt x="2069592" y="332232"/>
                  </a:moveTo>
                  <a:lnTo>
                    <a:pt x="2069592" y="7620"/>
                  </a:lnTo>
                  <a:lnTo>
                    <a:pt x="2077212" y="15240"/>
                  </a:lnTo>
                  <a:lnTo>
                    <a:pt x="2083308" y="15240"/>
                  </a:lnTo>
                  <a:lnTo>
                    <a:pt x="2083308" y="324612"/>
                  </a:lnTo>
                  <a:lnTo>
                    <a:pt x="2077212" y="324612"/>
                  </a:lnTo>
                  <a:lnTo>
                    <a:pt x="2069592" y="332232"/>
                  </a:lnTo>
                  <a:close/>
                </a:path>
                <a:path w="2083435" h="338455">
                  <a:moveTo>
                    <a:pt x="2083308" y="15240"/>
                  </a:moveTo>
                  <a:lnTo>
                    <a:pt x="2077212" y="15240"/>
                  </a:lnTo>
                  <a:lnTo>
                    <a:pt x="2069592" y="7620"/>
                  </a:lnTo>
                  <a:lnTo>
                    <a:pt x="2083308" y="7620"/>
                  </a:lnTo>
                  <a:lnTo>
                    <a:pt x="2083308" y="15240"/>
                  </a:lnTo>
                  <a:close/>
                </a:path>
                <a:path w="2083435" h="338455">
                  <a:moveTo>
                    <a:pt x="15240" y="332232"/>
                  </a:moveTo>
                  <a:lnTo>
                    <a:pt x="7620" y="324612"/>
                  </a:lnTo>
                  <a:lnTo>
                    <a:pt x="15240" y="324612"/>
                  </a:lnTo>
                  <a:lnTo>
                    <a:pt x="15240" y="332232"/>
                  </a:lnTo>
                  <a:close/>
                </a:path>
                <a:path w="2083435" h="338455">
                  <a:moveTo>
                    <a:pt x="2069592" y="332232"/>
                  </a:moveTo>
                  <a:lnTo>
                    <a:pt x="15240" y="332232"/>
                  </a:lnTo>
                  <a:lnTo>
                    <a:pt x="15240" y="324612"/>
                  </a:lnTo>
                  <a:lnTo>
                    <a:pt x="2069592" y="324612"/>
                  </a:lnTo>
                  <a:lnTo>
                    <a:pt x="2069592" y="332232"/>
                  </a:lnTo>
                  <a:close/>
                </a:path>
                <a:path w="2083435" h="338455">
                  <a:moveTo>
                    <a:pt x="2083308" y="332232"/>
                  </a:moveTo>
                  <a:lnTo>
                    <a:pt x="2069592" y="332232"/>
                  </a:lnTo>
                  <a:lnTo>
                    <a:pt x="2077212" y="324612"/>
                  </a:lnTo>
                  <a:lnTo>
                    <a:pt x="2083308" y="324612"/>
                  </a:lnTo>
                  <a:lnTo>
                    <a:pt x="2083308" y="332232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984036" y="1739951"/>
            <a:ext cx="1940941" cy="249443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73086">
              <a:spcBef>
                <a:spcPts val="218"/>
              </a:spcBef>
            </a:pPr>
            <a:r>
              <a:rPr sz="1439" spc="14" dirty="0">
                <a:latin typeface="Calibri"/>
                <a:cs typeface="Calibri"/>
              </a:rPr>
              <a:t>$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sudo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dnf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install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git-all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76962" y="2070966"/>
            <a:ext cx="1973359" cy="312979"/>
            <a:chOff x="2910839" y="2231136"/>
            <a:chExt cx="2125980" cy="337185"/>
          </a:xfrm>
        </p:grpSpPr>
        <p:sp>
          <p:nvSpPr>
            <p:cNvPr id="19" name="object 19"/>
            <p:cNvSpPr/>
            <p:nvPr/>
          </p:nvSpPr>
          <p:spPr>
            <a:xfrm>
              <a:off x="2918459" y="2237232"/>
              <a:ext cx="2112645" cy="325120"/>
            </a:xfrm>
            <a:custGeom>
              <a:avLst/>
              <a:gdLst/>
              <a:ahLst/>
              <a:cxnLst/>
              <a:rect l="l" t="t" r="r" b="b"/>
              <a:pathLst>
                <a:path w="2112645" h="325119">
                  <a:moveTo>
                    <a:pt x="2112263" y="324611"/>
                  </a:moveTo>
                  <a:lnTo>
                    <a:pt x="0" y="324611"/>
                  </a:lnTo>
                  <a:lnTo>
                    <a:pt x="0" y="0"/>
                  </a:lnTo>
                  <a:lnTo>
                    <a:pt x="2112263" y="0"/>
                  </a:lnTo>
                  <a:lnTo>
                    <a:pt x="2112263" y="324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2910839" y="2231136"/>
              <a:ext cx="2125980" cy="337185"/>
            </a:xfrm>
            <a:custGeom>
              <a:avLst/>
              <a:gdLst/>
              <a:ahLst/>
              <a:cxnLst/>
              <a:rect l="l" t="t" r="r" b="b"/>
              <a:pathLst>
                <a:path w="2125979" h="337185">
                  <a:moveTo>
                    <a:pt x="2122932" y="336804"/>
                  </a:moveTo>
                  <a:lnTo>
                    <a:pt x="3048" y="336804"/>
                  </a:lnTo>
                  <a:lnTo>
                    <a:pt x="0" y="3337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22932" y="0"/>
                  </a:lnTo>
                  <a:lnTo>
                    <a:pt x="2125980" y="3048"/>
                  </a:lnTo>
                  <a:lnTo>
                    <a:pt x="2125980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23088"/>
                  </a:lnTo>
                  <a:lnTo>
                    <a:pt x="7620" y="323088"/>
                  </a:lnTo>
                  <a:lnTo>
                    <a:pt x="15240" y="330708"/>
                  </a:lnTo>
                  <a:lnTo>
                    <a:pt x="2125980" y="330708"/>
                  </a:lnTo>
                  <a:lnTo>
                    <a:pt x="2125980" y="333756"/>
                  </a:lnTo>
                  <a:lnTo>
                    <a:pt x="2122932" y="336804"/>
                  </a:lnTo>
                  <a:close/>
                </a:path>
                <a:path w="2125979" h="337185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2125979" h="337185">
                  <a:moveTo>
                    <a:pt x="2112264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2112264" y="6096"/>
                  </a:lnTo>
                  <a:lnTo>
                    <a:pt x="2112264" y="13716"/>
                  </a:lnTo>
                  <a:close/>
                </a:path>
                <a:path w="2125979" h="337185">
                  <a:moveTo>
                    <a:pt x="2112264" y="330708"/>
                  </a:moveTo>
                  <a:lnTo>
                    <a:pt x="2112264" y="6096"/>
                  </a:lnTo>
                  <a:lnTo>
                    <a:pt x="2119884" y="13716"/>
                  </a:lnTo>
                  <a:lnTo>
                    <a:pt x="2125980" y="13716"/>
                  </a:lnTo>
                  <a:lnTo>
                    <a:pt x="2125980" y="323088"/>
                  </a:lnTo>
                  <a:lnTo>
                    <a:pt x="2119884" y="323088"/>
                  </a:lnTo>
                  <a:lnTo>
                    <a:pt x="2112264" y="330708"/>
                  </a:lnTo>
                  <a:close/>
                </a:path>
                <a:path w="2125979" h="337185">
                  <a:moveTo>
                    <a:pt x="2125980" y="13716"/>
                  </a:moveTo>
                  <a:lnTo>
                    <a:pt x="2119884" y="13716"/>
                  </a:lnTo>
                  <a:lnTo>
                    <a:pt x="2112264" y="6096"/>
                  </a:lnTo>
                  <a:lnTo>
                    <a:pt x="2125980" y="6096"/>
                  </a:lnTo>
                  <a:lnTo>
                    <a:pt x="2125980" y="13716"/>
                  </a:lnTo>
                  <a:close/>
                </a:path>
                <a:path w="2125979" h="337185">
                  <a:moveTo>
                    <a:pt x="15240" y="330708"/>
                  </a:moveTo>
                  <a:lnTo>
                    <a:pt x="7620" y="323088"/>
                  </a:lnTo>
                  <a:lnTo>
                    <a:pt x="15240" y="323088"/>
                  </a:lnTo>
                  <a:lnTo>
                    <a:pt x="15240" y="330708"/>
                  </a:lnTo>
                  <a:close/>
                </a:path>
                <a:path w="2125979" h="337185">
                  <a:moveTo>
                    <a:pt x="2112264" y="330708"/>
                  </a:moveTo>
                  <a:lnTo>
                    <a:pt x="15240" y="330708"/>
                  </a:lnTo>
                  <a:lnTo>
                    <a:pt x="15240" y="323088"/>
                  </a:lnTo>
                  <a:lnTo>
                    <a:pt x="2112264" y="323088"/>
                  </a:lnTo>
                  <a:lnTo>
                    <a:pt x="2112264" y="330708"/>
                  </a:lnTo>
                  <a:close/>
                </a:path>
                <a:path w="2125979" h="337185">
                  <a:moveTo>
                    <a:pt x="2125980" y="330708"/>
                  </a:moveTo>
                  <a:lnTo>
                    <a:pt x="2112264" y="330708"/>
                  </a:lnTo>
                  <a:lnTo>
                    <a:pt x="2119884" y="323088"/>
                  </a:lnTo>
                  <a:lnTo>
                    <a:pt x="2125980" y="323088"/>
                  </a:lnTo>
                  <a:lnTo>
                    <a:pt x="2125980" y="33070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984036" y="2076624"/>
            <a:ext cx="1940941" cy="249443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73086">
              <a:spcBef>
                <a:spcPts val="218"/>
              </a:spcBef>
            </a:pPr>
            <a:r>
              <a:rPr sz="1439" spc="14" dirty="0">
                <a:latin typeface="Calibri"/>
                <a:cs typeface="Calibri"/>
              </a:rPr>
              <a:t>$</a:t>
            </a:r>
            <a:r>
              <a:rPr sz="1439" spc="32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sudo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apt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install</a:t>
            </a:r>
            <a:r>
              <a:rPr sz="1439" spc="5" dirty="0">
                <a:latin typeface="Calibri"/>
                <a:cs typeface="Calibri"/>
              </a:rPr>
              <a:t> git-all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59209" y="2680656"/>
            <a:ext cx="1421667" cy="312979"/>
            <a:chOff x="952500" y="2887979"/>
            <a:chExt cx="1531620" cy="337185"/>
          </a:xfrm>
        </p:grpSpPr>
        <p:sp>
          <p:nvSpPr>
            <p:cNvPr id="23" name="object 23"/>
            <p:cNvSpPr/>
            <p:nvPr/>
          </p:nvSpPr>
          <p:spPr>
            <a:xfrm>
              <a:off x="960120" y="2894075"/>
              <a:ext cx="1516380" cy="325120"/>
            </a:xfrm>
            <a:custGeom>
              <a:avLst/>
              <a:gdLst/>
              <a:ahLst/>
              <a:cxnLst/>
              <a:rect l="l" t="t" r="r" b="b"/>
              <a:pathLst>
                <a:path w="1516380" h="325119">
                  <a:moveTo>
                    <a:pt x="1516379" y="324612"/>
                  </a:moveTo>
                  <a:lnTo>
                    <a:pt x="0" y="324612"/>
                  </a:lnTo>
                  <a:lnTo>
                    <a:pt x="0" y="0"/>
                  </a:lnTo>
                  <a:lnTo>
                    <a:pt x="1516379" y="0"/>
                  </a:lnTo>
                  <a:lnTo>
                    <a:pt x="1516379" y="3246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952500" y="2887979"/>
              <a:ext cx="1531620" cy="337185"/>
            </a:xfrm>
            <a:custGeom>
              <a:avLst/>
              <a:gdLst/>
              <a:ahLst/>
              <a:cxnLst/>
              <a:rect l="l" t="t" r="r" b="b"/>
              <a:pathLst>
                <a:path w="1531620" h="337185">
                  <a:moveTo>
                    <a:pt x="1528572" y="336804"/>
                  </a:moveTo>
                  <a:lnTo>
                    <a:pt x="3048" y="336804"/>
                  </a:lnTo>
                  <a:lnTo>
                    <a:pt x="0" y="3337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8572" y="0"/>
                  </a:lnTo>
                  <a:lnTo>
                    <a:pt x="1531620" y="3048"/>
                  </a:lnTo>
                  <a:lnTo>
                    <a:pt x="1531620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23088"/>
                  </a:lnTo>
                  <a:lnTo>
                    <a:pt x="7620" y="323088"/>
                  </a:lnTo>
                  <a:lnTo>
                    <a:pt x="15240" y="330708"/>
                  </a:lnTo>
                  <a:lnTo>
                    <a:pt x="1531620" y="330708"/>
                  </a:lnTo>
                  <a:lnTo>
                    <a:pt x="1531620" y="333756"/>
                  </a:lnTo>
                  <a:lnTo>
                    <a:pt x="1528572" y="336804"/>
                  </a:lnTo>
                  <a:close/>
                </a:path>
                <a:path w="1531620" h="337185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1531620" h="337185">
                  <a:moveTo>
                    <a:pt x="1517904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1517904" y="6096"/>
                  </a:lnTo>
                  <a:lnTo>
                    <a:pt x="1517904" y="13716"/>
                  </a:lnTo>
                  <a:close/>
                </a:path>
                <a:path w="1531620" h="337185">
                  <a:moveTo>
                    <a:pt x="1517904" y="330708"/>
                  </a:moveTo>
                  <a:lnTo>
                    <a:pt x="1517904" y="6096"/>
                  </a:lnTo>
                  <a:lnTo>
                    <a:pt x="1524000" y="13716"/>
                  </a:lnTo>
                  <a:lnTo>
                    <a:pt x="1531620" y="13716"/>
                  </a:lnTo>
                  <a:lnTo>
                    <a:pt x="1531620" y="323088"/>
                  </a:lnTo>
                  <a:lnTo>
                    <a:pt x="1524000" y="323088"/>
                  </a:lnTo>
                  <a:lnTo>
                    <a:pt x="1517904" y="330708"/>
                  </a:lnTo>
                  <a:close/>
                </a:path>
                <a:path w="1531620" h="337185">
                  <a:moveTo>
                    <a:pt x="1531620" y="13716"/>
                  </a:moveTo>
                  <a:lnTo>
                    <a:pt x="1524000" y="13716"/>
                  </a:lnTo>
                  <a:lnTo>
                    <a:pt x="1517904" y="6096"/>
                  </a:lnTo>
                  <a:lnTo>
                    <a:pt x="1531620" y="6096"/>
                  </a:lnTo>
                  <a:lnTo>
                    <a:pt x="1531620" y="13716"/>
                  </a:lnTo>
                  <a:close/>
                </a:path>
                <a:path w="1531620" h="337185">
                  <a:moveTo>
                    <a:pt x="15240" y="330708"/>
                  </a:moveTo>
                  <a:lnTo>
                    <a:pt x="7620" y="323088"/>
                  </a:lnTo>
                  <a:lnTo>
                    <a:pt x="15240" y="323088"/>
                  </a:lnTo>
                  <a:lnTo>
                    <a:pt x="15240" y="330708"/>
                  </a:lnTo>
                  <a:close/>
                </a:path>
                <a:path w="1531620" h="337185">
                  <a:moveTo>
                    <a:pt x="1517904" y="330708"/>
                  </a:moveTo>
                  <a:lnTo>
                    <a:pt x="15240" y="330708"/>
                  </a:lnTo>
                  <a:lnTo>
                    <a:pt x="15240" y="323088"/>
                  </a:lnTo>
                  <a:lnTo>
                    <a:pt x="1517904" y="323088"/>
                  </a:lnTo>
                  <a:lnTo>
                    <a:pt x="1517904" y="330708"/>
                  </a:lnTo>
                  <a:close/>
                </a:path>
                <a:path w="1531620" h="337185">
                  <a:moveTo>
                    <a:pt x="1531620" y="330708"/>
                  </a:moveTo>
                  <a:lnTo>
                    <a:pt x="1517904" y="330708"/>
                  </a:lnTo>
                  <a:lnTo>
                    <a:pt x="1524000" y="323088"/>
                  </a:lnTo>
                  <a:lnTo>
                    <a:pt x="1531620" y="323088"/>
                  </a:lnTo>
                  <a:lnTo>
                    <a:pt x="1531620" y="33070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166281" y="2686315"/>
            <a:ext cx="1407521" cy="249443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73086">
              <a:spcBef>
                <a:spcPts val="218"/>
              </a:spcBef>
            </a:pPr>
            <a:r>
              <a:rPr sz="1439" spc="14" dirty="0">
                <a:latin typeface="Calibri"/>
                <a:cs typeface="Calibri"/>
              </a:rPr>
              <a:t>$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brew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install </a:t>
            </a:r>
            <a:r>
              <a:rPr sz="1439" spc="5" dirty="0">
                <a:latin typeface="Calibri"/>
                <a:cs typeface="Calibri"/>
              </a:rPr>
              <a:t>git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39030" y="2991867"/>
            <a:ext cx="2440175" cy="1711659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4332144" y="4160321"/>
            <a:ext cx="1250737" cy="314158"/>
            <a:chOff x="4370832" y="4482083"/>
            <a:chExt cx="1347470" cy="338455"/>
          </a:xfrm>
        </p:grpSpPr>
        <p:sp>
          <p:nvSpPr>
            <p:cNvPr id="28" name="object 28"/>
            <p:cNvSpPr/>
            <p:nvPr/>
          </p:nvSpPr>
          <p:spPr>
            <a:xfrm>
              <a:off x="4376927" y="4489703"/>
              <a:ext cx="1333500" cy="323215"/>
            </a:xfrm>
            <a:custGeom>
              <a:avLst/>
              <a:gdLst/>
              <a:ahLst/>
              <a:cxnLst/>
              <a:rect l="l" t="t" r="r" b="b"/>
              <a:pathLst>
                <a:path w="1333500" h="323214">
                  <a:moveTo>
                    <a:pt x="1333500" y="323088"/>
                  </a:moveTo>
                  <a:lnTo>
                    <a:pt x="0" y="323088"/>
                  </a:lnTo>
                  <a:lnTo>
                    <a:pt x="0" y="0"/>
                  </a:lnTo>
                  <a:lnTo>
                    <a:pt x="1333500" y="0"/>
                  </a:lnTo>
                  <a:lnTo>
                    <a:pt x="1333500" y="3230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9" name="object 29"/>
            <p:cNvSpPr/>
            <p:nvPr/>
          </p:nvSpPr>
          <p:spPr>
            <a:xfrm>
              <a:off x="4370832" y="4482083"/>
              <a:ext cx="1347470" cy="338455"/>
            </a:xfrm>
            <a:custGeom>
              <a:avLst/>
              <a:gdLst/>
              <a:ahLst/>
              <a:cxnLst/>
              <a:rect l="l" t="t" r="r" b="b"/>
              <a:pathLst>
                <a:path w="1347470" h="338454">
                  <a:moveTo>
                    <a:pt x="1344167" y="338328"/>
                  </a:moveTo>
                  <a:lnTo>
                    <a:pt x="3048" y="338328"/>
                  </a:lnTo>
                  <a:lnTo>
                    <a:pt x="0" y="3352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44167" y="0"/>
                  </a:lnTo>
                  <a:lnTo>
                    <a:pt x="1347216" y="3048"/>
                  </a:lnTo>
                  <a:lnTo>
                    <a:pt x="1347216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24612"/>
                  </a:lnTo>
                  <a:lnTo>
                    <a:pt x="6096" y="324612"/>
                  </a:lnTo>
                  <a:lnTo>
                    <a:pt x="13716" y="330707"/>
                  </a:lnTo>
                  <a:lnTo>
                    <a:pt x="1347216" y="330707"/>
                  </a:lnTo>
                  <a:lnTo>
                    <a:pt x="1347216" y="335280"/>
                  </a:lnTo>
                  <a:lnTo>
                    <a:pt x="1344167" y="338328"/>
                  </a:lnTo>
                  <a:close/>
                </a:path>
                <a:path w="1347470" h="338454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347470" h="338454">
                  <a:moveTo>
                    <a:pt x="133350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333500" y="7620"/>
                  </a:lnTo>
                  <a:lnTo>
                    <a:pt x="1333500" y="13716"/>
                  </a:lnTo>
                  <a:close/>
                </a:path>
                <a:path w="1347470" h="338454">
                  <a:moveTo>
                    <a:pt x="1333500" y="330707"/>
                  </a:moveTo>
                  <a:lnTo>
                    <a:pt x="1333500" y="7620"/>
                  </a:lnTo>
                  <a:lnTo>
                    <a:pt x="1339596" y="13716"/>
                  </a:lnTo>
                  <a:lnTo>
                    <a:pt x="1347216" y="13716"/>
                  </a:lnTo>
                  <a:lnTo>
                    <a:pt x="1347216" y="324612"/>
                  </a:lnTo>
                  <a:lnTo>
                    <a:pt x="1339596" y="324612"/>
                  </a:lnTo>
                  <a:lnTo>
                    <a:pt x="1333500" y="330707"/>
                  </a:lnTo>
                  <a:close/>
                </a:path>
                <a:path w="1347470" h="338454">
                  <a:moveTo>
                    <a:pt x="1347216" y="13716"/>
                  </a:moveTo>
                  <a:lnTo>
                    <a:pt x="1339596" y="13716"/>
                  </a:lnTo>
                  <a:lnTo>
                    <a:pt x="1333500" y="7620"/>
                  </a:lnTo>
                  <a:lnTo>
                    <a:pt x="1347216" y="7620"/>
                  </a:lnTo>
                  <a:lnTo>
                    <a:pt x="1347216" y="13716"/>
                  </a:lnTo>
                  <a:close/>
                </a:path>
                <a:path w="1347470" h="338454">
                  <a:moveTo>
                    <a:pt x="13716" y="330707"/>
                  </a:moveTo>
                  <a:lnTo>
                    <a:pt x="6096" y="324612"/>
                  </a:lnTo>
                  <a:lnTo>
                    <a:pt x="13716" y="324612"/>
                  </a:lnTo>
                  <a:lnTo>
                    <a:pt x="13716" y="330707"/>
                  </a:lnTo>
                  <a:close/>
                </a:path>
                <a:path w="1347470" h="338454">
                  <a:moveTo>
                    <a:pt x="1333500" y="330707"/>
                  </a:moveTo>
                  <a:lnTo>
                    <a:pt x="13716" y="330707"/>
                  </a:lnTo>
                  <a:lnTo>
                    <a:pt x="13716" y="324612"/>
                  </a:lnTo>
                  <a:lnTo>
                    <a:pt x="1333500" y="324612"/>
                  </a:lnTo>
                  <a:lnTo>
                    <a:pt x="1333500" y="330707"/>
                  </a:lnTo>
                  <a:close/>
                </a:path>
                <a:path w="1347470" h="338454">
                  <a:moveTo>
                    <a:pt x="1347216" y="330707"/>
                  </a:moveTo>
                  <a:lnTo>
                    <a:pt x="1333500" y="330707"/>
                  </a:lnTo>
                  <a:lnTo>
                    <a:pt x="1339596" y="324612"/>
                  </a:lnTo>
                  <a:lnTo>
                    <a:pt x="1347216" y="324612"/>
                  </a:lnTo>
                  <a:lnTo>
                    <a:pt x="1347216" y="330707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337802" y="4167394"/>
            <a:ext cx="1237770" cy="248254"/>
          </a:xfrm>
          <a:prstGeom prst="rect">
            <a:avLst/>
          </a:prstGeom>
        </p:spPr>
        <p:txBody>
          <a:bodyPr vert="horz" wrap="square" lIns="0" tIns="26524" rIns="0" bIns="0" rtlCol="0">
            <a:spAutoFit/>
          </a:bodyPr>
          <a:lstStyle/>
          <a:p>
            <a:pPr marL="74855">
              <a:spcBef>
                <a:spcPts val="209"/>
              </a:spcBef>
            </a:pPr>
            <a:r>
              <a:rPr sz="1439" spc="14" dirty="0">
                <a:latin typeface="Calibri"/>
                <a:cs typeface="Calibri"/>
              </a:rPr>
              <a:t>$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git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--version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4786" y="1567371"/>
            <a:ext cx="2266179" cy="947777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090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object 9">
            <a:extLst>
              <a:ext uri="{FF2B5EF4-FFF2-40B4-BE49-F238E27FC236}">
                <a16:creationId xmlns:a16="http://schemas.microsoft.com/office/drawing/2014/main" id="{9A52C1E9-AAA7-0345-B803-68169B158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8953" y="5024557"/>
            <a:ext cx="2689988" cy="70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798" rIns="0" bIns="0">
            <a:spAutoFit/>
          </a:bodyPr>
          <a:lstStyle>
            <a:lvl1pPr marL="127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ts val="93"/>
              </a:spcBef>
            </a:pPr>
            <a:endParaRPr lang="fr-FR" altLang="fr-FR" sz="1858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>
              <a:lnSpc>
                <a:spcPct val="101000"/>
              </a:lnSpc>
              <a:spcBef>
                <a:spcPts val="12"/>
              </a:spcBef>
            </a:pPr>
            <a:endParaRPr lang="fr-FR" altLang="fr-FR" sz="1115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>
              <a:lnSpc>
                <a:spcPts val="1765"/>
              </a:lnSpc>
            </a:pPr>
            <a:endParaRPr lang="fr-FR" altLang="fr-FR" sz="1672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11268" name="Rectangle 8">
            <a:extLst>
              <a:ext uri="{FF2B5EF4-FFF2-40B4-BE49-F238E27FC236}">
                <a16:creationId xmlns:a16="http://schemas.microsoft.com/office/drawing/2014/main" id="{1F140A7F-7365-8D45-97F4-1EA54E1F3F58}"/>
              </a:ext>
            </a:extLst>
          </p:cNvPr>
          <p:cNvSpPr>
            <a:spLocks/>
          </p:cNvSpPr>
          <p:nvPr/>
        </p:nvSpPr>
        <p:spPr bwMode="auto">
          <a:xfrm>
            <a:off x="557436" y="1995367"/>
            <a:ext cx="8229240" cy="280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447675" indent="-266700">
              <a:spcBef>
                <a:spcPct val="20000"/>
              </a:spcBef>
              <a:defRPr sz="2400">
                <a:solidFill>
                  <a:schemeClr val="tx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1pPr>
            <a:lvl2pPr marL="742950" indent="-28575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2pPr>
            <a:lvl3pPr marL="11430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egoe UI Symbol" panose="020B0502040204020203" pitchFamily="34" charset="0"/>
                <a:cs typeface="Segoe UI Symbol" panose="020B0502040204020203" pitchFamily="34" charset="0"/>
              </a:defRPr>
            </a:lvl9pPr>
          </a:lstStyle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Présentation du formateur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Le plan de formation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Objectifs de la formation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Public concerné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Connaissances requises</a:t>
            </a:r>
          </a:p>
          <a:p>
            <a:pPr marL="638175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FR" altLang="fr-FR" sz="260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Références bibliographiques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90E99E06-A3E6-C240-B235-A4558C8FE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3846" y="53578"/>
            <a:ext cx="247467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  <a:defRPr/>
            </a:pPr>
            <a:r>
              <a:rPr lang="fr-FR" altLang="fr-FR" sz="3000" b="1" dirty="0"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Plan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5CEBEF-233C-4908-B16F-098128CD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529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088" y="5873396"/>
            <a:ext cx="9925148" cy="426147"/>
            <a:chOff x="0" y="6327648"/>
            <a:chExt cx="10692765" cy="459105"/>
          </a:xfrm>
        </p:grpSpPr>
        <p:sp>
          <p:nvSpPr>
            <p:cNvPr id="3" name="object 3"/>
            <p:cNvSpPr/>
            <p:nvPr/>
          </p:nvSpPr>
          <p:spPr>
            <a:xfrm>
              <a:off x="3047" y="6387084"/>
              <a:ext cx="10689590" cy="399415"/>
            </a:xfrm>
            <a:custGeom>
              <a:avLst/>
              <a:gdLst/>
              <a:ahLst/>
              <a:cxnLst/>
              <a:rect l="l" t="t" r="r" b="b"/>
              <a:pathLst>
                <a:path w="10689590" h="399415">
                  <a:moveTo>
                    <a:pt x="10689336" y="399287"/>
                  </a:moveTo>
                  <a:lnTo>
                    <a:pt x="0" y="399287"/>
                  </a:lnTo>
                  <a:lnTo>
                    <a:pt x="0" y="0"/>
                  </a:lnTo>
                  <a:lnTo>
                    <a:pt x="10689336" y="0"/>
                  </a:lnTo>
                  <a:lnTo>
                    <a:pt x="10689336" y="399287"/>
                  </a:lnTo>
                  <a:close/>
                </a:path>
              </a:pathLst>
            </a:custGeom>
            <a:solidFill>
              <a:srgbClr val="82837C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27648"/>
              <a:ext cx="10689590" cy="56515"/>
            </a:xfrm>
            <a:custGeom>
              <a:avLst/>
              <a:gdLst/>
              <a:ahLst/>
              <a:cxnLst/>
              <a:rect l="l" t="t" r="r" b="b"/>
              <a:pathLst>
                <a:path w="10689590" h="56514">
                  <a:moveTo>
                    <a:pt x="10689335" y="56387"/>
                  </a:moveTo>
                  <a:lnTo>
                    <a:pt x="0" y="56387"/>
                  </a:lnTo>
                  <a:lnTo>
                    <a:pt x="0" y="0"/>
                  </a:lnTo>
                  <a:lnTo>
                    <a:pt x="10689335" y="0"/>
                  </a:lnTo>
                  <a:lnTo>
                    <a:pt x="10689335" y="56387"/>
                  </a:lnTo>
                  <a:close/>
                </a:path>
              </a:pathLst>
            </a:custGeom>
            <a:solidFill>
              <a:srgbClr val="ACACA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27891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ée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213" dirty="0">
                <a:latin typeface="Calibri"/>
                <a:cs typeface="Calibri"/>
              </a:rPr>
              <a:t>R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p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97" dirty="0">
                <a:latin typeface="Calibri"/>
                <a:cs typeface="Calibri"/>
              </a:rPr>
              <a:t>y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1483748"/>
            <a:ext cx="8386777" cy="2991520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362485" indent="-351287">
              <a:spcBef>
                <a:spcPts val="278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b="1" spc="32" dirty="0">
                <a:solidFill>
                  <a:srgbClr val="3F3F3F"/>
                </a:solidFill>
                <a:latin typeface="Trebuchet MS"/>
                <a:cs typeface="Trebuchet MS"/>
              </a:rPr>
              <a:t>Repository</a:t>
            </a:r>
            <a:r>
              <a:rPr sz="1717" b="1" spc="-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b="1" spc="28" dirty="0">
                <a:solidFill>
                  <a:srgbClr val="3F3F3F"/>
                </a:solidFill>
                <a:latin typeface="Trebuchet MS"/>
                <a:cs typeface="Trebuchet MS"/>
              </a:rPr>
              <a:t>(dépôt)</a:t>
            </a:r>
            <a:endParaRPr sz="1717">
              <a:latin typeface="Trebuchet MS"/>
              <a:cs typeface="Trebuchet MS"/>
            </a:endParaRPr>
          </a:p>
          <a:p>
            <a:pPr marL="730275" lvl="1" indent="-357181">
              <a:spcBef>
                <a:spcPts val="158"/>
              </a:spcBef>
              <a:buClr>
                <a:srgbClr val="00236D"/>
              </a:buClr>
              <a:buFont typeface="Arial MT"/>
              <a:buChar char="•"/>
              <a:tabLst>
                <a:tab pos="730275" algn="l"/>
                <a:tab pos="730865" algn="l"/>
              </a:tabLst>
            </a:pP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C’est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l’endroit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où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va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stocker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tous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ses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objets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578" spc="-20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versions,</a:t>
            </a:r>
            <a:r>
              <a:rPr sz="1578" spc="-2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branches,</a:t>
            </a:r>
            <a:r>
              <a:rPr sz="1578" spc="-23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9" dirty="0">
                <a:solidFill>
                  <a:srgbClr val="3F3F3F"/>
                </a:solidFill>
                <a:latin typeface="Trebuchet MS"/>
                <a:cs typeface="Trebuchet MS"/>
              </a:rPr>
              <a:t>tags…</a:t>
            </a:r>
            <a:endParaRPr sz="1578">
              <a:latin typeface="Trebuchet MS"/>
              <a:cs typeface="Trebuchet MS"/>
            </a:endParaRPr>
          </a:p>
          <a:p>
            <a:pPr marL="730275" lvl="1" indent="-357181">
              <a:spcBef>
                <a:spcPts val="316"/>
              </a:spcBef>
              <a:buClr>
                <a:srgbClr val="00236D"/>
              </a:buClr>
              <a:buFont typeface="Arial MT"/>
              <a:buChar char="•"/>
              <a:tabLst>
                <a:tab pos="730275" algn="l"/>
                <a:tab pos="730865" algn="l"/>
              </a:tabLst>
            </a:pP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Situé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sous-répertoire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-28" dirty="0">
                <a:solidFill>
                  <a:srgbClr val="B3B334"/>
                </a:solidFill>
                <a:latin typeface="Trebuchet MS"/>
                <a:cs typeface="Trebuchet MS"/>
              </a:rPr>
              <a:t>.git</a:t>
            </a:r>
            <a:r>
              <a:rPr sz="1578" b="1" spc="-46" dirty="0">
                <a:solidFill>
                  <a:srgbClr val="B3B334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l’emplacement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initialisé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endParaRPr sz="1578">
              <a:latin typeface="Trebuchet MS"/>
              <a:cs typeface="Trebuchet MS"/>
            </a:endParaRPr>
          </a:p>
          <a:p>
            <a:pPr marL="730275" marR="4715" lvl="1" indent="-356591">
              <a:lnSpc>
                <a:spcPts val="1717"/>
              </a:lnSpc>
              <a:spcBef>
                <a:spcPts val="515"/>
              </a:spcBef>
              <a:buClr>
                <a:srgbClr val="00236D"/>
              </a:buClr>
              <a:buFont typeface="Arial MT"/>
              <a:buChar char="•"/>
              <a:tabLst>
                <a:tab pos="730275" algn="l"/>
                <a:tab pos="730865" algn="l"/>
              </a:tabLst>
            </a:pP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Organisé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comme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filesystem</a:t>
            </a:r>
            <a:r>
              <a:rPr sz="1578" spc="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versionné,</a:t>
            </a:r>
            <a:r>
              <a:rPr sz="1578" spc="2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contenant</a:t>
            </a:r>
            <a:r>
              <a:rPr sz="1578" spc="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l’intégralité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578" spc="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chaque </a:t>
            </a:r>
            <a:r>
              <a:rPr sz="1578" spc="-46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version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(ou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commit)</a:t>
            </a:r>
            <a:endParaRPr sz="1578">
              <a:latin typeface="Trebuchet MS"/>
              <a:cs typeface="Trebuchet MS"/>
            </a:endParaRPr>
          </a:p>
          <a:p>
            <a:pPr marL="362485" indent="-351287">
              <a:spcBef>
                <a:spcPts val="109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Comment 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créer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?</a:t>
            </a:r>
            <a:endParaRPr sz="1717">
              <a:latin typeface="Trebuchet MS"/>
              <a:cs typeface="Trebuchet MS"/>
            </a:endParaRPr>
          </a:p>
          <a:p>
            <a:pPr marL="737348" indent="-364254">
              <a:spcBef>
                <a:spcPts val="158"/>
              </a:spcBef>
              <a:buClr>
                <a:srgbClr val="001F60"/>
              </a:buClr>
              <a:buAutoNum type="arabicPeriod"/>
              <a:tabLst>
                <a:tab pos="737348" algn="l"/>
                <a:tab pos="737938" algn="l"/>
              </a:tabLst>
            </a:pP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  <a:p>
            <a:pPr marL="737348" indent="-364254">
              <a:spcBef>
                <a:spcPts val="316"/>
              </a:spcBef>
              <a:buClr>
                <a:srgbClr val="001F60"/>
              </a:buClr>
              <a:buAutoNum type="arabicPeriod"/>
              <a:tabLst>
                <a:tab pos="737348" algn="l"/>
                <a:tab pos="737938" algn="l"/>
              </a:tabLst>
            </a:pP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nn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  <a:p>
            <a:pPr marL="737348" indent="-364254">
              <a:spcBef>
                <a:spcPts val="311"/>
              </a:spcBef>
              <a:buClr>
                <a:srgbClr val="001F60"/>
              </a:buClr>
              <a:buAutoNum type="arabicPeriod"/>
              <a:tabLst>
                <a:tab pos="737348" algn="l"/>
                <a:tab pos="737938" algn="l"/>
              </a:tabLst>
            </a:pP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Déclarer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répertoire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comme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endParaRPr sz="1578">
              <a:latin typeface="Trebuchet MS"/>
              <a:cs typeface="Trebuchet MS"/>
            </a:endParaRPr>
          </a:p>
          <a:p>
            <a:pPr marL="362485" indent="-351287">
              <a:spcBef>
                <a:spcPts val="1118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97" dirty="0">
                <a:solidFill>
                  <a:srgbClr val="3F3F3F"/>
                </a:solidFill>
                <a:latin typeface="Trebuchet MS"/>
                <a:cs typeface="Trebuchet MS"/>
              </a:rPr>
              <a:t>Techniquement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14165" y="4540848"/>
            <a:ext cx="4595074" cy="967817"/>
            <a:chOff x="1658111" y="4892040"/>
            <a:chExt cx="4950460" cy="1042669"/>
          </a:xfrm>
        </p:grpSpPr>
        <p:sp>
          <p:nvSpPr>
            <p:cNvPr id="11" name="object 11"/>
            <p:cNvSpPr/>
            <p:nvPr/>
          </p:nvSpPr>
          <p:spPr>
            <a:xfrm>
              <a:off x="1665731" y="4899660"/>
              <a:ext cx="4935220" cy="1028700"/>
            </a:xfrm>
            <a:custGeom>
              <a:avLst/>
              <a:gdLst/>
              <a:ahLst/>
              <a:cxnLst/>
              <a:rect l="l" t="t" r="r" b="b"/>
              <a:pathLst>
                <a:path w="4935220" h="1028700">
                  <a:moveTo>
                    <a:pt x="4934712" y="1028700"/>
                  </a:moveTo>
                  <a:lnTo>
                    <a:pt x="0" y="1028700"/>
                  </a:lnTo>
                  <a:lnTo>
                    <a:pt x="0" y="0"/>
                  </a:lnTo>
                  <a:lnTo>
                    <a:pt x="4934712" y="0"/>
                  </a:lnTo>
                  <a:lnTo>
                    <a:pt x="4934712" y="1028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658111" y="4892040"/>
              <a:ext cx="4950460" cy="1042669"/>
            </a:xfrm>
            <a:custGeom>
              <a:avLst/>
              <a:gdLst/>
              <a:ahLst/>
              <a:cxnLst/>
              <a:rect l="l" t="t" r="r" b="b"/>
              <a:pathLst>
                <a:path w="4950459" h="1042670">
                  <a:moveTo>
                    <a:pt x="4946904" y="1042416"/>
                  </a:moveTo>
                  <a:lnTo>
                    <a:pt x="4572" y="1042416"/>
                  </a:lnTo>
                  <a:lnTo>
                    <a:pt x="0" y="1039368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4946904" y="0"/>
                  </a:lnTo>
                  <a:lnTo>
                    <a:pt x="4949952" y="3048"/>
                  </a:lnTo>
                  <a:lnTo>
                    <a:pt x="49499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028700"/>
                  </a:lnTo>
                  <a:lnTo>
                    <a:pt x="7620" y="1028700"/>
                  </a:lnTo>
                  <a:lnTo>
                    <a:pt x="15240" y="1036320"/>
                  </a:lnTo>
                  <a:lnTo>
                    <a:pt x="4949952" y="1036320"/>
                  </a:lnTo>
                  <a:lnTo>
                    <a:pt x="4949952" y="1039368"/>
                  </a:lnTo>
                  <a:lnTo>
                    <a:pt x="4946904" y="1042416"/>
                  </a:lnTo>
                  <a:close/>
                </a:path>
                <a:path w="4950459" h="104267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4950459" h="1042670">
                  <a:moveTo>
                    <a:pt x="49362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4936236" y="7620"/>
                  </a:lnTo>
                  <a:lnTo>
                    <a:pt x="4936236" y="13716"/>
                  </a:lnTo>
                  <a:close/>
                </a:path>
                <a:path w="4950459" h="1042670">
                  <a:moveTo>
                    <a:pt x="4936236" y="1036320"/>
                  </a:moveTo>
                  <a:lnTo>
                    <a:pt x="4936236" y="7620"/>
                  </a:lnTo>
                  <a:lnTo>
                    <a:pt x="4942332" y="13716"/>
                  </a:lnTo>
                  <a:lnTo>
                    <a:pt x="4949952" y="13716"/>
                  </a:lnTo>
                  <a:lnTo>
                    <a:pt x="4949952" y="1028700"/>
                  </a:lnTo>
                  <a:lnTo>
                    <a:pt x="4942332" y="1028700"/>
                  </a:lnTo>
                  <a:lnTo>
                    <a:pt x="4936236" y="1036320"/>
                  </a:lnTo>
                  <a:close/>
                </a:path>
                <a:path w="4950459" h="1042670">
                  <a:moveTo>
                    <a:pt x="4949952" y="13716"/>
                  </a:moveTo>
                  <a:lnTo>
                    <a:pt x="4942332" y="13716"/>
                  </a:lnTo>
                  <a:lnTo>
                    <a:pt x="4936236" y="7620"/>
                  </a:lnTo>
                  <a:lnTo>
                    <a:pt x="4949952" y="7620"/>
                  </a:lnTo>
                  <a:lnTo>
                    <a:pt x="4949952" y="13716"/>
                  </a:lnTo>
                  <a:close/>
                </a:path>
                <a:path w="4950459" h="1042670">
                  <a:moveTo>
                    <a:pt x="15240" y="1036320"/>
                  </a:moveTo>
                  <a:lnTo>
                    <a:pt x="7620" y="1028700"/>
                  </a:lnTo>
                  <a:lnTo>
                    <a:pt x="15240" y="1028700"/>
                  </a:lnTo>
                  <a:lnTo>
                    <a:pt x="15240" y="1036320"/>
                  </a:lnTo>
                  <a:close/>
                </a:path>
                <a:path w="4950459" h="1042670">
                  <a:moveTo>
                    <a:pt x="4936236" y="1036320"/>
                  </a:moveTo>
                  <a:lnTo>
                    <a:pt x="15240" y="1036320"/>
                  </a:lnTo>
                  <a:lnTo>
                    <a:pt x="15240" y="1028700"/>
                  </a:lnTo>
                  <a:lnTo>
                    <a:pt x="4936236" y="1028700"/>
                  </a:lnTo>
                  <a:lnTo>
                    <a:pt x="4936236" y="1036320"/>
                  </a:lnTo>
                  <a:close/>
                </a:path>
                <a:path w="4950459" h="1042670">
                  <a:moveTo>
                    <a:pt x="4949952" y="1036320"/>
                  </a:moveTo>
                  <a:lnTo>
                    <a:pt x="4936236" y="1036320"/>
                  </a:lnTo>
                  <a:lnTo>
                    <a:pt x="4942332" y="1028700"/>
                  </a:lnTo>
                  <a:lnTo>
                    <a:pt x="4949952" y="1028700"/>
                  </a:lnTo>
                  <a:lnTo>
                    <a:pt x="4949952" y="103632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821239" y="4547921"/>
            <a:ext cx="4580928" cy="880030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223385" indent="-150888">
              <a:spcBef>
                <a:spcPts val="752"/>
              </a:spcBef>
              <a:buChar char="&gt;"/>
              <a:tabLst>
                <a:tab pos="223975" algn="l"/>
              </a:tabLst>
            </a:pPr>
            <a:r>
              <a:rPr sz="1253" b="1" dirty="0">
                <a:latin typeface="Times New Roman"/>
                <a:cs typeface="Times New Roman"/>
              </a:rPr>
              <a:t>mkdir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firstGit</a:t>
            </a:r>
            <a:endParaRPr sz="1253">
              <a:latin typeface="Times New Roman"/>
              <a:cs typeface="Times New Roman"/>
            </a:endParaRPr>
          </a:p>
          <a:p>
            <a:pPr marL="223385" indent="-150888">
              <a:spcBef>
                <a:spcPts val="789"/>
              </a:spcBef>
              <a:buChar char="&gt;"/>
              <a:tabLst>
                <a:tab pos="223975" algn="l"/>
              </a:tabLst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firstGit</a:t>
            </a:r>
            <a:endParaRPr sz="1253">
              <a:latin typeface="Times New Roman"/>
              <a:cs typeface="Times New Roman"/>
            </a:endParaRPr>
          </a:p>
          <a:p>
            <a:pPr marL="223385" indent="-150888">
              <a:spcBef>
                <a:spcPts val="780"/>
              </a:spcBef>
              <a:buChar char="&gt;"/>
              <a:tabLst>
                <a:tab pos="223975" algn="l"/>
              </a:tabLst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init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961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27891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ée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213" dirty="0">
                <a:latin typeface="Calibri"/>
                <a:cs typeface="Calibri"/>
              </a:rPr>
              <a:t>R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p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97" dirty="0">
                <a:latin typeface="Calibri"/>
                <a:cs typeface="Calibri"/>
              </a:rPr>
              <a:t>y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9" y="1476372"/>
            <a:ext cx="297713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Configuration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compte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b="1" spc="19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79" y="2907925"/>
            <a:ext cx="6198871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désactiver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coloration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console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(par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6" dirty="0">
                <a:solidFill>
                  <a:srgbClr val="3F3F3F"/>
                </a:solidFill>
                <a:latin typeface="Trebuchet MS"/>
                <a:cs typeface="Trebuchet MS"/>
              </a:rPr>
              <a:t>défaut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activée)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78" y="3981618"/>
            <a:ext cx="6592010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079" y="5055310"/>
            <a:ext cx="5305319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vérifier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valeur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d’une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propriété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configuration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23196" y="1899800"/>
            <a:ext cx="4651658" cy="673701"/>
            <a:chOff x="1452372" y="2046732"/>
            <a:chExt cx="5011420" cy="725805"/>
          </a:xfrm>
        </p:grpSpPr>
        <p:sp>
          <p:nvSpPr>
            <p:cNvPr id="16" name="object 16"/>
            <p:cNvSpPr/>
            <p:nvPr/>
          </p:nvSpPr>
          <p:spPr>
            <a:xfrm>
              <a:off x="1459992" y="2052828"/>
              <a:ext cx="4997450" cy="711835"/>
            </a:xfrm>
            <a:custGeom>
              <a:avLst/>
              <a:gdLst/>
              <a:ahLst/>
              <a:cxnLst/>
              <a:rect l="l" t="t" r="r" b="b"/>
              <a:pathLst>
                <a:path w="4997450" h="711835">
                  <a:moveTo>
                    <a:pt x="4997195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4997195" y="0"/>
                  </a:lnTo>
                  <a:lnTo>
                    <a:pt x="4997195" y="7117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452372" y="2046732"/>
              <a:ext cx="5011420" cy="725805"/>
            </a:xfrm>
            <a:custGeom>
              <a:avLst/>
              <a:gdLst/>
              <a:ahLst/>
              <a:cxnLst/>
              <a:rect l="l" t="t" r="r" b="b"/>
              <a:pathLst>
                <a:path w="5011420" h="725805">
                  <a:moveTo>
                    <a:pt x="5007864" y="725423"/>
                  </a:moveTo>
                  <a:lnTo>
                    <a:pt x="4572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5007864" y="0"/>
                  </a:lnTo>
                  <a:lnTo>
                    <a:pt x="5010912" y="3048"/>
                  </a:lnTo>
                  <a:lnTo>
                    <a:pt x="501091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711708"/>
                  </a:lnTo>
                  <a:lnTo>
                    <a:pt x="7620" y="711708"/>
                  </a:lnTo>
                  <a:lnTo>
                    <a:pt x="15240" y="717804"/>
                  </a:lnTo>
                  <a:lnTo>
                    <a:pt x="5010912" y="717804"/>
                  </a:lnTo>
                  <a:lnTo>
                    <a:pt x="5010912" y="722375"/>
                  </a:lnTo>
                  <a:lnTo>
                    <a:pt x="5007864" y="725423"/>
                  </a:lnTo>
                  <a:close/>
                </a:path>
                <a:path w="5011420" h="725805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5011420" h="725805">
                  <a:moveTo>
                    <a:pt x="499719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4997196" y="6096"/>
                  </a:lnTo>
                  <a:lnTo>
                    <a:pt x="4997196" y="13716"/>
                  </a:lnTo>
                  <a:close/>
                </a:path>
                <a:path w="5011420" h="725805">
                  <a:moveTo>
                    <a:pt x="4997196" y="717804"/>
                  </a:moveTo>
                  <a:lnTo>
                    <a:pt x="4997196" y="6096"/>
                  </a:lnTo>
                  <a:lnTo>
                    <a:pt x="5004816" y="13716"/>
                  </a:lnTo>
                  <a:lnTo>
                    <a:pt x="5010912" y="13716"/>
                  </a:lnTo>
                  <a:lnTo>
                    <a:pt x="5010912" y="711708"/>
                  </a:lnTo>
                  <a:lnTo>
                    <a:pt x="5004816" y="711708"/>
                  </a:lnTo>
                  <a:lnTo>
                    <a:pt x="4997196" y="717804"/>
                  </a:lnTo>
                  <a:close/>
                </a:path>
                <a:path w="5011420" h="725805">
                  <a:moveTo>
                    <a:pt x="5010912" y="13716"/>
                  </a:moveTo>
                  <a:lnTo>
                    <a:pt x="5004816" y="13716"/>
                  </a:lnTo>
                  <a:lnTo>
                    <a:pt x="4997196" y="6096"/>
                  </a:lnTo>
                  <a:lnTo>
                    <a:pt x="5010912" y="6096"/>
                  </a:lnTo>
                  <a:lnTo>
                    <a:pt x="5010912" y="13716"/>
                  </a:lnTo>
                  <a:close/>
                </a:path>
                <a:path w="5011420" h="725805">
                  <a:moveTo>
                    <a:pt x="15240" y="717804"/>
                  </a:moveTo>
                  <a:lnTo>
                    <a:pt x="7620" y="711708"/>
                  </a:lnTo>
                  <a:lnTo>
                    <a:pt x="15240" y="711708"/>
                  </a:lnTo>
                  <a:lnTo>
                    <a:pt x="15240" y="717804"/>
                  </a:lnTo>
                  <a:close/>
                </a:path>
                <a:path w="5011420" h="725805">
                  <a:moveTo>
                    <a:pt x="4997196" y="717804"/>
                  </a:moveTo>
                  <a:lnTo>
                    <a:pt x="15240" y="717804"/>
                  </a:lnTo>
                  <a:lnTo>
                    <a:pt x="15240" y="711708"/>
                  </a:lnTo>
                  <a:lnTo>
                    <a:pt x="4997196" y="711708"/>
                  </a:lnTo>
                  <a:lnTo>
                    <a:pt x="4997196" y="717804"/>
                  </a:lnTo>
                  <a:close/>
                </a:path>
                <a:path w="5011420" h="725805">
                  <a:moveTo>
                    <a:pt x="5010912" y="717804"/>
                  </a:moveTo>
                  <a:lnTo>
                    <a:pt x="4997196" y="717804"/>
                  </a:lnTo>
                  <a:lnTo>
                    <a:pt x="5004816" y="711708"/>
                  </a:lnTo>
                  <a:lnTo>
                    <a:pt x="5010912" y="711708"/>
                  </a:lnTo>
                  <a:lnTo>
                    <a:pt x="5010912" y="71780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30268" y="1905457"/>
            <a:ext cx="4638691" cy="611331"/>
          </a:xfrm>
          <a:prstGeom prst="rect">
            <a:avLst/>
          </a:prstGeom>
        </p:spPr>
        <p:txBody>
          <a:bodyPr vert="horz" wrap="square" lIns="0" tIns="21219" rIns="0" bIns="0" rtlCol="0">
            <a:spAutoFit/>
          </a:bodyPr>
          <a:lstStyle/>
          <a:p>
            <a:pPr marL="73086" marR="1454656">
              <a:lnSpc>
                <a:spcPts val="2293"/>
              </a:lnSpc>
              <a:spcBef>
                <a:spcPts val="167"/>
              </a:spcBef>
            </a:pPr>
            <a:r>
              <a:rPr sz="1253" b="1" spc="60" dirty="0">
                <a:latin typeface="Times New Roman"/>
                <a:cs typeface="Times New Roman"/>
              </a:rPr>
              <a:t>git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70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--global</a:t>
            </a:r>
            <a:r>
              <a:rPr sz="1253" b="1" spc="56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user.name</a:t>
            </a:r>
            <a:r>
              <a:rPr sz="1253" b="1" spc="60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"monNom" 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--global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user.email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"mon@email"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52902" y="4393730"/>
            <a:ext cx="4593306" cy="381941"/>
            <a:chOff x="1484375" y="4733544"/>
            <a:chExt cx="4948555" cy="411480"/>
          </a:xfrm>
        </p:grpSpPr>
        <p:sp>
          <p:nvSpPr>
            <p:cNvPr id="20" name="object 20"/>
            <p:cNvSpPr/>
            <p:nvPr/>
          </p:nvSpPr>
          <p:spPr>
            <a:xfrm>
              <a:off x="1490471" y="4741164"/>
              <a:ext cx="4936490" cy="398145"/>
            </a:xfrm>
            <a:custGeom>
              <a:avLst/>
              <a:gdLst/>
              <a:ahLst/>
              <a:cxnLst/>
              <a:rect l="l" t="t" r="r" b="b"/>
              <a:pathLst>
                <a:path w="4936490" h="398145">
                  <a:moveTo>
                    <a:pt x="4936235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4936235" y="0"/>
                  </a:lnTo>
                  <a:lnTo>
                    <a:pt x="4936235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484375" y="4733544"/>
              <a:ext cx="4948555" cy="411480"/>
            </a:xfrm>
            <a:custGeom>
              <a:avLst/>
              <a:gdLst/>
              <a:ahLst/>
              <a:cxnLst/>
              <a:rect l="l" t="t" r="r" b="b"/>
              <a:pathLst>
                <a:path w="4948555" h="411479">
                  <a:moveTo>
                    <a:pt x="494538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945380" y="0"/>
                  </a:lnTo>
                  <a:lnTo>
                    <a:pt x="4948428" y="3048"/>
                  </a:lnTo>
                  <a:lnTo>
                    <a:pt x="49484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6096" y="397764"/>
                  </a:lnTo>
                  <a:lnTo>
                    <a:pt x="13716" y="405383"/>
                  </a:lnTo>
                  <a:lnTo>
                    <a:pt x="4948428" y="405383"/>
                  </a:lnTo>
                  <a:lnTo>
                    <a:pt x="4948428" y="408432"/>
                  </a:lnTo>
                  <a:lnTo>
                    <a:pt x="4945380" y="411480"/>
                  </a:lnTo>
                  <a:close/>
                </a:path>
                <a:path w="4948555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948555" h="411479">
                  <a:moveTo>
                    <a:pt x="493471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934712" y="7620"/>
                  </a:lnTo>
                  <a:lnTo>
                    <a:pt x="4934712" y="13716"/>
                  </a:lnTo>
                  <a:close/>
                </a:path>
                <a:path w="4948555" h="411479">
                  <a:moveTo>
                    <a:pt x="4934712" y="405383"/>
                  </a:moveTo>
                  <a:lnTo>
                    <a:pt x="4934712" y="7620"/>
                  </a:lnTo>
                  <a:lnTo>
                    <a:pt x="4942332" y="13716"/>
                  </a:lnTo>
                  <a:lnTo>
                    <a:pt x="4948428" y="13716"/>
                  </a:lnTo>
                  <a:lnTo>
                    <a:pt x="4948428" y="397764"/>
                  </a:lnTo>
                  <a:lnTo>
                    <a:pt x="4942332" y="397764"/>
                  </a:lnTo>
                  <a:lnTo>
                    <a:pt x="4934712" y="405383"/>
                  </a:lnTo>
                  <a:close/>
                </a:path>
                <a:path w="4948555" h="411479">
                  <a:moveTo>
                    <a:pt x="4948428" y="13716"/>
                  </a:moveTo>
                  <a:lnTo>
                    <a:pt x="4942332" y="13716"/>
                  </a:lnTo>
                  <a:lnTo>
                    <a:pt x="4934712" y="7620"/>
                  </a:lnTo>
                  <a:lnTo>
                    <a:pt x="4948428" y="7620"/>
                  </a:lnTo>
                  <a:lnTo>
                    <a:pt x="4948428" y="13716"/>
                  </a:lnTo>
                  <a:close/>
                </a:path>
                <a:path w="4948555" h="411479">
                  <a:moveTo>
                    <a:pt x="13716" y="405383"/>
                  </a:moveTo>
                  <a:lnTo>
                    <a:pt x="6096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4948555" h="411479">
                  <a:moveTo>
                    <a:pt x="4934712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4934712" y="397764"/>
                  </a:lnTo>
                  <a:lnTo>
                    <a:pt x="4934712" y="405383"/>
                  </a:lnTo>
                  <a:close/>
                </a:path>
                <a:path w="4948555" h="411479">
                  <a:moveTo>
                    <a:pt x="4948428" y="405383"/>
                  </a:moveTo>
                  <a:lnTo>
                    <a:pt x="4934712" y="405383"/>
                  </a:lnTo>
                  <a:lnTo>
                    <a:pt x="4942332" y="397764"/>
                  </a:lnTo>
                  <a:lnTo>
                    <a:pt x="4948428" y="397764"/>
                  </a:lnTo>
                  <a:lnTo>
                    <a:pt x="4948428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658561" y="4400803"/>
            <a:ext cx="458210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42" dirty="0">
                <a:latin typeface="Times New Roman"/>
                <a:cs typeface="Times New Roman"/>
              </a:rPr>
              <a:t>--list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30268" y="5475894"/>
            <a:ext cx="4580928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user.name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652902" y="3317222"/>
            <a:ext cx="4593306" cy="381941"/>
            <a:chOff x="1484375" y="3573779"/>
            <a:chExt cx="4948555" cy="411480"/>
          </a:xfrm>
        </p:grpSpPr>
        <p:sp>
          <p:nvSpPr>
            <p:cNvPr id="25" name="object 25"/>
            <p:cNvSpPr/>
            <p:nvPr/>
          </p:nvSpPr>
          <p:spPr>
            <a:xfrm>
              <a:off x="1490471" y="3579875"/>
              <a:ext cx="4936490" cy="398145"/>
            </a:xfrm>
            <a:custGeom>
              <a:avLst/>
              <a:gdLst/>
              <a:ahLst/>
              <a:cxnLst/>
              <a:rect l="l" t="t" r="r" b="b"/>
              <a:pathLst>
                <a:path w="4936490" h="398145">
                  <a:moveTo>
                    <a:pt x="4936235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4936235" y="0"/>
                  </a:lnTo>
                  <a:lnTo>
                    <a:pt x="4936235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84375" y="3573779"/>
              <a:ext cx="4948555" cy="411480"/>
            </a:xfrm>
            <a:custGeom>
              <a:avLst/>
              <a:gdLst/>
              <a:ahLst/>
              <a:cxnLst/>
              <a:rect l="l" t="t" r="r" b="b"/>
              <a:pathLst>
                <a:path w="4948555" h="411479">
                  <a:moveTo>
                    <a:pt x="494538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945380" y="0"/>
                  </a:lnTo>
                  <a:lnTo>
                    <a:pt x="4948428" y="3048"/>
                  </a:lnTo>
                  <a:lnTo>
                    <a:pt x="4948428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4948428" y="403859"/>
                  </a:lnTo>
                  <a:lnTo>
                    <a:pt x="4948428" y="408432"/>
                  </a:lnTo>
                  <a:lnTo>
                    <a:pt x="4945380" y="411480"/>
                  </a:lnTo>
                  <a:close/>
                </a:path>
                <a:path w="4948555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4948555" h="411479">
                  <a:moveTo>
                    <a:pt x="49347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4934712" y="6096"/>
                  </a:lnTo>
                  <a:lnTo>
                    <a:pt x="4934712" y="13716"/>
                  </a:lnTo>
                  <a:close/>
                </a:path>
                <a:path w="4948555" h="411479">
                  <a:moveTo>
                    <a:pt x="4934712" y="403859"/>
                  </a:moveTo>
                  <a:lnTo>
                    <a:pt x="4934712" y="6096"/>
                  </a:lnTo>
                  <a:lnTo>
                    <a:pt x="4942332" y="13716"/>
                  </a:lnTo>
                  <a:lnTo>
                    <a:pt x="4948428" y="13716"/>
                  </a:lnTo>
                  <a:lnTo>
                    <a:pt x="4948428" y="396240"/>
                  </a:lnTo>
                  <a:lnTo>
                    <a:pt x="4942332" y="396240"/>
                  </a:lnTo>
                  <a:lnTo>
                    <a:pt x="4934712" y="403859"/>
                  </a:lnTo>
                  <a:close/>
                </a:path>
                <a:path w="4948555" h="411479">
                  <a:moveTo>
                    <a:pt x="4948428" y="13716"/>
                  </a:moveTo>
                  <a:lnTo>
                    <a:pt x="4942332" y="13716"/>
                  </a:lnTo>
                  <a:lnTo>
                    <a:pt x="4934712" y="6096"/>
                  </a:lnTo>
                  <a:lnTo>
                    <a:pt x="4948428" y="6096"/>
                  </a:lnTo>
                  <a:lnTo>
                    <a:pt x="4948428" y="13716"/>
                  </a:lnTo>
                  <a:close/>
                </a:path>
                <a:path w="4948555" h="411479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4948555" h="411479">
                  <a:moveTo>
                    <a:pt x="4934712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4934712" y="396240"/>
                  </a:lnTo>
                  <a:lnTo>
                    <a:pt x="4934712" y="403859"/>
                  </a:lnTo>
                  <a:close/>
                </a:path>
                <a:path w="4948555" h="411479">
                  <a:moveTo>
                    <a:pt x="4948428" y="403859"/>
                  </a:moveTo>
                  <a:lnTo>
                    <a:pt x="4934712" y="403859"/>
                  </a:lnTo>
                  <a:lnTo>
                    <a:pt x="4942332" y="396240"/>
                  </a:lnTo>
                  <a:lnTo>
                    <a:pt x="4948428" y="396240"/>
                  </a:lnTo>
                  <a:lnTo>
                    <a:pt x="4948428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658561" y="3322882"/>
            <a:ext cx="458210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config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--global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color.ui</a:t>
            </a:r>
            <a:r>
              <a:rPr sz="1253" b="1" spc="51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false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33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39243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84" dirty="0">
                <a:latin typeface="Calibri"/>
                <a:cs typeface="Calibri"/>
              </a:rPr>
              <a:t>É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fi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1469255"/>
            <a:ext cx="442885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fichier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doit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être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explicitement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ajouté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au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0" y="3922644"/>
            <a:ext cx="8385009" cy="1370550"/>
          </a:xfrm>
          <a:prstGeom prst="rect">
            <a:avLst/>
          </a:prstGeom>
        </p:spPr>
        <p:txBody>
          <a:bodyPr vert="horz" wrap="square" lIns="0" tIns="91359" rIns="0" bIns="0" rtlCol="0">
            <a:spAutoFit/>
          </a:bodyPr>
          <a:lstStyle/>
          <a:p>
            <a:pPr marL="362485" indent="-351287">
              <a:spcBef>
                <a:spcPts val="719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246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b="1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b="1" spc="172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b="1" spc="15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b="1" spc="-23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b="1" spc="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b="1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7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16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439">
              <a:latin typeface="Trebuchet MS"/>
              <a:cs typeface="Trebuchet MS"/>
            </a:endParaRPr>
          </a:p>
          <a:p>
            <a:pPr marL="362485" indent="-351287">
              <a:spcBef>
                <a:spcPts val="63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65" dirty="0">
                <a:solidFill>
                  <a:srgbClr val="FF0000"/>
                </a:solidFill>
                <a:latin typeface="Trebuchet MS"/>
                <a:cs typeface="Trebuchet MS"/>
              </a:rPr>
              <a:t>Working</a:t>
            </a:r>
            <a:r>
              <a:rPr sz="1439" b="1" spc="-3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FF0000"/>
                </a:solidFill>
                <a:latin typeface="Trebuchet MS"/>
                <a:cs typeface="Trebuchet MS"/>
              </a:rPr>
              <a:t>copy</a:t>
            </a:r>
            <a:r>
              <a:rPr sz="1439" b="1" spc="-28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(ou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copie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travail)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contient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modifications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cours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(c’est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répertoire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courant)</a:t>
            </a:r>
            <a:endParaRPr sz="1439">
              <a:latin typeface="Trebuchet MS"/>
              <a:cs typeface="Trebuchet MS"/>
            </a:endParaRPr>
          </a:p>
          <a:p>
            <a:pPr marL="362485" marR="4715" indent="-351287">
              <a:lnSpc>
                <a:spcPct val="71600"/>
              </a:lnSpc>
              <a:spcBef>
                <a:spcPts val="1137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37" dirty="0">
                <a:solidFill>
                  <a:srgbClr val="00AF50"/>
                </a:solidFill>
                <a:latin typeface="Trebuchet MS"/>
                <a:cs typeface="Trebuchet MS"/>
              </a:rPr>
              <a:t>Staging</a:t>
            </a:r>
            <a:r>
              <a:rPr sz="1439" b="1" spc="260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439" b="1" dirty="0">
                <a:solidFill>
                  <a:srgbClr val="00AF50"/>
                </a:solidFill>
                <a:latin typeface="Trebuchet MS"/>
                <a:cs typeface="Trebuchet MS"/>
              </a:rPr>
              <a:t>area</a:t>
            </a:r>
            <a:r>
              <a:rPr sz="1439" b="1" spc="278" dirty="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(ou</a:t>
            </a:r>
            <a:r>
              <a:rPr sz="1439" spc="29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index)</a:t>
            </a:r>
            <a:r>
              <a:rPr sz="1439" spc="27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Zone</a:t>
            </a:r>
            <a:r>
              <a:rPr sz="1439" spc="2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transit</a:t>
            </a:r>
            <a:r>
              <a:rPr sz="1439" spc="2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qui</a:t>
            </a:r>
            <a:r>
              <a:rPr sz="1439" spc="2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contient</a:t>
            </a:r>
            <a:r>
              <a:rPr sz="1439" spc="29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6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liste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439" spc="26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modifications</a:t>
            </a:r>
            <a:r>
              <a:rPr sz="1439" spc="26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effectuées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6" dirty="0">
                <a:solidFill>
                  <a:srgbClr val="3F3F3F"/>
                </a:solidFill>
                <a:latin typeface="Trebuchet MS"/>
                <a:cs typeface="Trebuchet MS"/>
              </a:rPr>
              <a:t>la </a:t>
            </a:r>
            <a:r>
              <a:rPr sz="1439" spc="-42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working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copy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qu’on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veut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inclure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prochain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commit</a:t>
            </a:r>
            <a:endParaRPr sz="1439">
              <a:latin typeface="Trebuchet MS"/>
              <a:cs typeface="Trebuchet MS"/>
            </a:endParaRPr>
          </a:p>
          <a:p>
            <a:pPr marL="362485" indent="-351287">
              <a:spcBef>
                <a:spcPts val="63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14" dirty="0">
                <a:solidFill>
                  <a:srgbClr val="0070BF"/>
                </a:solidFill>
                <a:latin typeface="Arial"/>
                <a:cs typeface="Arial"/>
              </a:rPr>
              <a:t>Repository</a:t>
            </a:r>
            <a:r>
              <a:rPr sz="1439" b="1" spc="-32" dirty="0">
                <a:solidFill>
                  <a:srgbClr val="0070BF"/>
                </a:solidFill>
                <a:latin typeface="Arial"/>
                <a:cs typeface="Arial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7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ensemble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commits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projet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(et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branches,</a:t>
            </a:r>
            <a:r>
              <a:rPr sz="1439" spc="-20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tags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libellés)</a:t>
            </a:r>
            <a:endParaRPr sz="1439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93" y="1826240"/>
            <a:ext cx="6569377" cy="146693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052732" y="2213888"/>
            <a:ext cx="669575" cy="560478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47153" marR="4715" indent="-35954">
              <a:lnSpc>
                <a:spcPct val="153600"/>
              </a:lnSpc>
              <a:spcBef>
                <a:spcPts val="84"/>
              </a:spcBef>
            </a:pPr>
            <a:r>
              <a:rPr sz="1160" b="1" spc="14" dirty="0">
                <a:latin typeface="Calibri"/>
                <a:cs typeface="Calibri"/>
              </a:rPr>
              <a:t>U</a:t>
            </a:r>
            <a:r>
              <a:rPr sz="1160" b="1" spc="5" dirty="0">
                <a:latin typeface="Calibri"/>
                <a:cs typeface="Calibri"/>
              </a:rPr>
              <a:t>nt</a:t>
            </a:r>
            <a:r>
              <a:rPr sz="1160" b="1" spc="-9" dirty="0">
                <a:latin typeface="Calibri"/>
                <a:cs typeface="Calibri"/>
              </a:rPr>
              <a:t>r</a:t>
            </a:r>
            <a:r>
              <a:rPr sz="1160" b="1" spc="19" dirty="0">
                <a:latin typeface="Calibri"/>
                <a:cs typeface="Calibri"/>
              </a:rPr>
              <a:t>a</a:t>
            </a:r>
            <a:r>
              <a:rPr sz="1160" b="1" spc="9" dirty="0">
                <a:latin typeface="Calibri"/>
                <a:cs typeface="Calibri"/>
              </a:rPr>
              <a:t>c</a:t>
            </a:r>
            <a:r>
              <a:rPr sz="1160" b="1" spc="-37" dirty="0">
                <a:latin typeface="Calibri"/>
                <a:cs typeface="Calibri"/>
              </a:rPr>
              <a:t>k</a:t>
            </a:r>
            <a:r>
              <a:rPr sz="1160" b="1" spc="19" dirty="0">
                <a:latin typeface="Calibri"/>
                <a:cs typeface="Calibri"/>
              </a:rPr>
              <a:t>e</a:t>
            </a:r>
            <a:r>
              <a:rPr sz="1160" b="1" spc="9" dirty="0">
                <a:latin typeface="Calibri"/>
                <a:cs typeface="Calibri"/>
              </a:rPr>
              <a:t>d  Modified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24</a:t>
            </a:r>
            <a:endParaRPr sz="835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40504" y="2489221"/>
            <a:ext cx="450313" cy="1939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160" b="1" spc="19" dirty="0">
                <a:latin typeface="Calibri"/>
                <a:cs typeface="Calibri"/>
              </a:rPr>
              <a:t>S</a:t>
            </a:r>
            <a:r>
              <a:rPr sz="1160" b="1" spc="-14" dirty="0">
                <a:latin typeface="Calibri"/>
                <a:cs typeface="Calibri"/>
              </a:rPr>
              <a:t>t</a:t>
            </a:r>
            <a:r>
              <a:rPr sz="1160" b="1" spc="19" dirty="0">
                <a:latin typeface="Calibri"/>
                <a:cs typeface="Calibri"/>
              </a:rPr>
              <a:t>a</a:t>
            </a:r>
            <a:r>
              <a:rPr sz="1160" b="1" spc="5" dirty="0">
                <a:latin typeface="Calibri"/>
                <a:cs typeface="Calibri"/>
              </a:rPr>
              <a:t>g</a:t>
            </a:r>
            <a:r>
              <a:rPr sz="1160" b="1" spc="9" dirty="0">
                <a:latin typeface="Calibri"/>
                <a:cs typeface="Calibri"/>
              </a:rPr>
              <a:t>e</a:t>
            </a:r>
            <a:r>
              <a:rPr sz="1160" b="1" spc="14" dirty="0">
                <a:latin typeface="Calibri"/>
                <a:cs typeface="Calibri"/>
              </a:rPr>
              <a:t>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76412" y="2489221"/>
            <a:ext cx="728516" cy="1939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160" b="1" spc="9" dirty="0">
                <a:latin typeface="Calibri"/>
                <a:cs typeface="Calibri"/>
              </a:rPr>
              <a:t>Committed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71162" y="2296829"/>
            <a:ext cx="544619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9" dirty="0">
                <a:latin typeface="Calibri"/>
                <a:cs typeface="Calibri"/>
              </a:rPr>
              <a:t>git</a:t>
            </a:r>
            <a:r>
              <a:rPr sz="1392" b="1" spc="-51" dirty="0">
                <a:latin typeface="Calibri"/>
                <a:cs typeface="Calibri"/>
              </a:rPr>
              <a:t> </a:t>
            </a:r>
            <a:r>
              <a:rPr sz="1392" b="1" spc="19" dirty="0">
                <a:latin typeface="Calibri"/>
                <a:cs typeface="Calibri"/>
              </a:rPr>
              <a:t>add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15582" y="2298244"/>
            <a:ext cx="940705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9" dirty="0">
                <a:latin typeface="Arial"/>
                <a:cs typeface="Arial"/>
              </a:rPr>
              <a:t>git</a:t>
            </a:r>
            <a:r>
              <a:rPr sz="1392" b="1" spc="-32" dirty="0">
                <a:latin typeface="Arial"/>
                <a:cs typeface="Arial"/>
              </a:rPr>
              <a:t> </a:t>
            </a:r>
            <a:r>
              <a:rPr sz="1392" b="1" spc="14" dirty="0">
                <a:latin typeface="Arial"/>
                <a:cs typeface="Arial"/>
              </a:rPr>
              <a:t>commit</a:t>
            </a:r>
            <a:endParaRPr sz="1392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98618" y="3326652"/>
            <a:ext cx="1209478" cy="407337"/>
          </a:xfrm>
          <a:prstGeom prst="rect">
            <a:avLst/>
          </a:prstGeom>
        </p:spPr>
        <p:txBody>
          <a:bodyPr vert="horz" wrap="square" lIns="0" tIns="22398" rIns="0" bIns="0" rtlCol="0">
            <a:spAutoFit/>
          </a:bodyPr>
          <a:lstStyle/>
          <a:p>
            <a:pPr marL="11788" marR="4715">
              <a:lnSpc>
                <a:spcPts val="1521"/>
              </a:lnSpc>
              <a:spcBef>
                <a:spcPts val="176"/>
              </a:spcBef>
            </a:pPr>
            <a:r>
              <a:rPr sz="1299" b="1" spc="-5" dirty="0">
                <a:solidFill>
                  <a:srgbClr val="00AF50"/>
                </a:solidFill>
                <a:latin typeface="Arial"/>
                <a:cs typeface="Arial"/>
              </a:rPr>
              <a:t>Staging </a:t>
            </a:r>
            <a:r>
              <a:rPr sz="1299" b="1" dirty="0">
                <a:solidFill>
                  <a:srgbClr val="00AF50"/>
                </a:solidFill>
                <a:latin typeface="Arial"/>
                <a:cs typeface="Arial"/>
              </a:rPr>
              <a:t>area </a:t>
            </a:r>
            <a:r>
              <a:rPr sz="1299" b="1" spc="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spc="-9" dirty="0">
                <a:solidFill>
                  <a:srgbClr val="00AF50"/>
                </a:solidFill>
                <a:latin typeface="Arial"/>
                <a:cs typeface="Arial"/>
              </a:rPr>
              <a:t>Zone</a:t>
            </a:r>
            <a:r>
              <a:rPr sz="1299" b="1" spc="-28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spc="-9" dirty="0">
                <a:solidFill>
                  <a:srgbClr val="00AF50"/>
                </a:solidFill>
                <a:latin typeface="Arial"/>
                <a:cs typeface="Arial"/>
              </a:rPr>
              <a:t>de</a:t>
            </a:r>
            <a:r>
              <a:rPr sz="1299" b="1" spc="-23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dirty="0">
                <a:solidFill>
                  <a:srgbClr val="00AF50"/>
                </a:solidFill>
                <a:latin typeface="Arial"/>
                <a:cs typeface="Arial"/>
              </a:rPr>
              <a:t>transit</a:t>
            </a:r>
            <a:endParaRPr sz="1299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06610" y="3278568"/>
            <a:ext cx="1169988" cy="414541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4715">
              <a:lnSpc>
                <a:spcPct val="100699"/>
              </a:lnSpc>
              <a:spcBef>
                <a:spcPts val="84"/>
              </a:spcBef>
            </a:pPr>
            <a:r>
              <a:rPr sz="1299" b="1" spc="-9" dirty="0">
                <a:solidFill>
                  <a:srgbClr val="FF0000"/>
                </a:solidFill>
                <a:latin typeface="Calibri"/>
                <a:cs typeface="Calibri"/>
              </a:rPr>
              <a:t>Working </a:t>
            </a:r>
            <a:r>
              <a:rPr sz="1299" b="1" spc="-5" dirty="0">
                <a:solidFill>
                  <a:srgbClr val="FF0000"/>
                </a:solidFill>
                <a:latin typeface="Calibri"/>
                <a:cs typeface="Calibri"/>
              </a:rPr>
              <a:t>copy </a:t>
            </a:r>
            <a:r>
              <a:rPr sz="1299" b="1" dirty="0">
                <a:solidFill>
                  <a:srgbClr val="FF0000"/>
                </a:solidFill>
                <a:latin typeface="Calibri"/>
                <a:cs typeface="Calibri"/>
              </a:rPr>
              <a:t> Espace</a:t>
            </a:r>
            <a:r>
              <a:rPr sz="1299" b="1" spc="-4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299" b="1" spc="-4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99" b="1" spc="-14" dirty="0">
                <a:solidFill>
                  <a:srgbClr val="FF0000"/>
                </a:solidFill>
                <a:latin typeface="Calibri"/>
                <a:cs typeface="Calibri"/>
              </a:rPr>
              <a:t>travail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47175" y="3400194"/>
            <a:ext cx="887069" cy="407337"/>
          </a:xfrm>
          <a:prstGeom prst="rect">
            <a:avLst/>
          </a:prstGeom>
        </p:spPr>
        <p:txBody>
          <a:bodyPr vert="horz" wrap="square" lIns="0" tIns="22398" rIns="0" bIns="0" rtlCol="0">
            <a:spAutoFit/>
          </a:bodyPr>
          <a:lstStyle/>
          <a:p>
            <a:pPr marL="11788" marR="4715">
              <a:lnSpc>
                <a:spcPts val="1521"/>
              </a:lnSpc>
              <a:spcBef>
                <a:spcPts val="176"/>
              </a:spcBef>
            </a:pP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R</a:t>
            </a:r>
            <a:r>
              <a:rPr sz="1299" b="1" spc="-9" dirty="0">
                <a:solidFill>
                  <a:srgbClr val="0070BF"/>
                </a:solidFill>
                <a:latin typeface="Arial"/>
                <a:cs typeface="Arial"/>
              </a:rPr>
              <a:t>e</a:t>
            </a: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po</a:t>
            </a:r>
            <a:r>
              <a:rPr sz="1299" b="1" spc="-9" dirty="0">
                <a:solidFill>
                  <a:srgbClr val="0070BF"/>
                </a:solidFill>
                <a:latin typeface="Arial"/>
                <a:cs typeface="Arial"/>
              </a:rPr>
              <a:t>s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i</a:t>
            </a:r>
            <a:r>
              <a:rPr sz="1299" b="1" spc="5" dirty="0">
                <a:solidFill>
                  <a:srgbClr val="0070BF"/>
                </a:solidFill>
                <a:latin typeface="Arial"/>
                <a:cs typeface="Arial"/>
              </a:rPr>
              <a:t>t</a:t>
            </a:r>
            <a:r>
              <a:rPr sz="1299" b="1" spc="-19" dirty="0">
                <a:solidFill>
                  <a:srgbClr val="0070BF"/>
                </a:solidFill>
                <a:latin typeface="Arial"/>
                <a:cs typeface="Arial"/>
              </a:rPr>
              <a:t>o</a:t>
            </a:r>
            <a:r>
              <a:rPr sz="1299" b="1" spc="14" dirty="0">
                <a:solidFill>
                  <a:srgbClr val="0070BF"/>
                </a:solidFill>
                <a:latin typeface="Arial"/>
                <a:cs typeface="Arial"/>
              </a:rPr>
              <a:t>r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y  </a:t>
            </a: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Dépôt</a:t>
            </a:r>
            <a:r>
              <a:rPr sz="1299" b="1" spc="-28" dirty="0">
                <a:solidFill>
                  <a:srgbClr val="0070BF"/>
                </a:solidFill>
                <a:latin typeface="Arial"/>
                <a:cs typeface="Arial"/>
              </a:rPr>
              <a:t> 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git</a:t>
            </a:r>
            <a:endParaRPr sz="1299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40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39243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84" dirty="0">
                <a:latin typeface="Calibri"/>
                <a:cs typeface="Calibri"/>
              </a:rPr>
              <a:t>É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fi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1142" y="3859951"/>
            <a:ext cx="3993872" cy="1851618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lnSpc>
                <a:spcPts val="1657"/>
              </a:lnSpc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28" dirty="0">
                <a:solidFill>
                  <a:srgbClr val="3F3F3F"/>
                </a:solidFill>
                <a:latin typeface="Trebuchet MS"/>
                <a:cs typeface="Trebuchet MS"/>
              </a:rPr>
              <a:t>Untracked</a:t>
            </a:r>
            <a:r>
              <a:rPr sz="1439" b="1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Trebuchet MS"/>
                <a:cs typeface="Trebuchet MS"/>
              </a:rPr>
              <a:t>(Fichiers</a:t>
            </a:r>
            <a:r>
              <a:rPr sz="1439" b="1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19" dirty="0">
                <a:solidFill>
                  <a:srgbClr val="3F3F3F"/>
                </a:solidFill>
                <a:latin typeface="Trebuchet MS"/>
                <a:cs typeface="Trebuchet MS"/>
              </a:rPr>
              <a:t>non</a:t>
            </a:r>
            <a:r>
              <a:rPr sz="1439" b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suivis)</a:t>
            </a:r>
            <a:r>
              <a:rPr sz="1439" b="1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/Modified</a:t>
            </a:r>
            <a:endParaRPr sz="1439">
              <a:latin typeface="Trebuchet MS"/>
              <a:cs typeface="Trebuchet MS"/>
            </a:endParaRPr>
          </a:p>
          <a:p>
            <a:pPr marL="730275" lvl="1" indent="-357181">
              <a:lnSpc>
                <a:spcPts val="1490"/>
              </a:lnSpc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18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97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13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72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29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58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2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58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ié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23"/>
              </a:spcBef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te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299">
              <a:latin typeface="Trebuchet MS"/>
              <a:cs typeface="Trebuchet MS"/>
            </a:endParaRPr>
          </a:p>
          <a:p>
            <a:pPr marL="362485" indent="-351287">
              <a:lnSpc>
                <a:spcPts val="1657"/>
              </a:lnSpc>
              <a:spcBef>
                <a:spcPts val="807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37" dirty="0">
                <a:solidFill>
                  <a:srgbClr val="3F3F3F"/>
                </a:solidFill>
                <a:latin typeface="Trebuchet MS"/>
                <a:cs typeface="Trebuchet MS"/>
              </a:rPr>
              <a:t>Staged</a:t>
            </a:r>
            <a:r>
              <a:rPr sz="1439" b="1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Trebuchet MS"/>
                <a:cs typeface="Trebuchet MS"/>
              </a:rPr>
              <a:t>(Fichiers</a:t>
            </a:r>
            <a:r>
              <a:rPr sz="1439" b="1" spc="-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14" dirty="0">
                <a:solidFill>
                  <a:srgbClr val="3F3F3F"/>
                </a:solidFill>
                <a:latin typeface="Trebuchet MS"/>
                <a:cs typeface="Trebuchet MS"/>
              </a:rPr>
              <a:t>Indexés)</a:t>
            </a:r>
            <a:endParaRPr sz="1439">
              <a:latin typeface="Trebuchet MS"/>
              <a:cs typeface="Trebuchet MS"/>
            </a:endParaRPr>
          </a:p>
          <a:p>
            <a:pPr marL="730275" lvl="1" indent="-357181">
              <a:lnSpc>
                <a:spcPts val="1490"/>
              </a:lnSpc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181" dirty="0">
                <a:solidFill>
                  <a:srgbClr val="3F3F3F"/>
                </a:solidFill>
                <a:latin typeface="Trebuchet MS"/>
                <a:cs typeface="Trebuchet MS"/>
              </a:rPr>
              <a:t>j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té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195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299" spc="-15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93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2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72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195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299" spc="-18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2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23"/>
              </a:spcBef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te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299">
              <a:latin typeface="Trebuchet MS"/>
              <a:cs typeface="Trebuchet MS"/>
            </a:endParaRPr>
          </a:p>
          <a:p>
            <a:pPr marL="362485" indent="-351287">
              <a:lnSpc>
                <a:spcPts val="1661"/>
              </a:lnSpc>
              <a:spcBef>
                <a:spcPts val="798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37" dirty="0">
                <a:solidFill>
                  <a:srgbClr val="3F3F3F"/>
                </a:solidFill>
                <a:latin typeface="Trebuchet MS"/>
                <a:cs typeface="Trebuchet MS"/>
              </a:rPr>
              <a:t>Unmodified/Committed</a:t>
            </a:r>
            <a:endParaRPr sz="1439">
              <a:latin typeface="Trebuchet MS"/>
              <a:cs typeface="Trebuchet MS"/>
            </a:endParaRPr>
          </a:p>
          <a:p>
            <a:pPr marL="730275" lvl="1" indent="-357181">
              <a:lnSpc>
                <a:spcPts val="1494"/>
              </a:lnSpc>
              <a:buClr>
                <a:srgbClr val="BF0000"/>
              </a:buClr>
              <a:buFont typeface="Wingdings"/>
              <a:buChar char=""/>
              <a:tabLst>
                <a:tab pos="730275" algn="l"/>
                <a:tab pos="730865" algn="l"/>
              </a:tabLst>
            </a:pPr>
            <a:r>
              <a:rPr sz="1299" spc="10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58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ic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2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99" spc="-13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299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93" y="1722975"/>
            <a:ext cx="6569377" cy="146552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052732" y="2109236"/>
            <a:ext cx="669575" cy="560478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47153" marR="4715" indent="-35954">
              <a:lnSpc>
                <a:spcPct val="153600"/>
              </a:lnSpc>
              <a:spcBef>
                <a:spcPts val="84"/>
              </a:spcBef>
            </a:pPr>
            <a:r>
              <a:rPr sz="1160" b="1" spc="14" dirty="0">
                <a:latin typeface="Calibri"/>
                <a:cs typeface="Calibri"/>
              </a:rPr>
              <a:t>U</a:t>
            </a:r>
            <a:r>
              <a:rPr sz="1160" b="1" spc="5" dirty="0">
                <a:latin typeface="Calibri"/>
                <a:cs typeface="Calibri"/>
              </a:rPr>
              <a:t>nt</a:t>
            </a:r>
            <a:r>
              <a:rPr sz="1160" b="1" spc="-9" dirty="0">
                <a:latin typeface="Calibri"/>
                <a:cs typeface="Calibri"/>
              </a:rPr>
              <a:t>r</a:t>
            </a:r>
            <a:r>
              <a:rPr sz="1160" b="1" spc="19" dirty="0">
                <a:latin typeface="Calibri"/>
                <a:cs typeface="Calibri"/>
              </a:rPr>
              <a:t>a</a:t>
            </a:r>
            <a:r>
              <a:rPr sz="1160" b="1" spc="9" dirty="0">
                <a:latin typeface="Calibri"/>
                <a:cs typeface="Calibri"/>
              </a:rPr>
              <a:t>c</a:t>
            </a:r>
            <a:r>
              <a:rPr sz="1160" b="1" spc="-37" dirty="0">
                <a:latin typeface="Calibri"/>
                <a:cs typeface="Calibri"/>
              </a:rPr>
              <a:t>k</a:t>
            </a:r>
            <a:r>
              <a:rPr sz="1160" b="1" spc="19" dirty="0">
                <a:latin typeface="Calibri"/>
                <a:cs typeface="Calibri"/>
              </a:rPr>
              <a:t>e</a:t>
            </a:r>
            <a:r>
              <a:rPr sz="1160" b="1" spc="9" dirty="0">
                <a:latin typeface="Calibri"/>
                <a:cs typeface="Calibri"/>
              </a:rPr>
              <a:t>d  Modified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25</a:t>
            </a:r>
            <a:endParaRPr sz="835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40504" y="2385972"/>
            <a:ext cx="450313" cy="1939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160" b="1" spc="19" dirty="0">
                <a:latin typeface="Calibri"/>
                <a:cs typeface="Calibri"/>
              </a:rPr>
              <a:t>S</a:t>
            </a:r>
            <a:r>
              <a:rPr sz="1160" b="1" spc="-14" dirty="0">
                <a:latin typeface="Calibri"/>
                <a:cs typeface="Calibri"/>
              </a:rPr>
              <a:t>t</a:t>
            </a:r>
            <a:r>
              <a:rPr sz="1160" b="1" spc="19" dirty="0">
                <a:latin typeface="Calibri"/>
                <a:cs typeface="Calibri"/>
              </a:rPr>
              <a:t>a</a:t>
            </a:r>
            <a:r>
              <a:rPr sz="1160" b="1" spc="5" dirty="0">
                <a:latin typeface="Calibri"/>
                <a:cs typeface="Calibri"/>
              </a:rPr>
              <a:t>g</a:t>
            </a:r>
            <a:r>
              <a:rPr sz="1160" b="1" spc="9" dirty="0">
                <a:latin typeface="Calibri"/>
                <a:cs typeface="Calibri"/>
              </a:rPr>
              <a:t>e</a:t>
            </a:r>
            <a:r>
              <a:rPr sz="1160" b="1" spc="14" dirty="0">
                <a:latin typeface="Calibri"/>
                <a:cs typeface="Calibri"/>
              </a:rPr>
              <a:t>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76412" y="2385972"/>
            <a:ext cx="728516" cy="19398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160" b="1" spc="9" dirty="0">
                <a:latin typeface="Calibri"/>
                <a:cs typeface="Calibri"/>
              </a:rPr>
              <a:t>Committed</a:t>
            </a:r>
            <a:endParaRPr sz="116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71162" y="2193564"/>
            <a:ext cx="544619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9" dirty="0">
                <a:latin typeface="Calibri"/>
                <a:cs typeface="Calibri"/>
              </a:rPr>
              <a:t>git</a:t>
            </a:r>
            <a:r>
              <a:rPr sz="1392" b="1" spc="-51" dirty="0">
                <a:latin typeface="Calibri"/>
                <a:cs typeface="Calibri"/>
              </a:rPr>
              <a:t> </a:t>
            </a:r>
            <a:r>
              <a:rPr sz="1392" b="1" spc="19" dirty="0">
                <a:latin typeface="Calibri"/>
                <a:cs typeface="Calibri"/>
              </a:rPr>
              <a:t>add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15582" y="2194978"/>
            <a:ext cx="940705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9" dirty="0">
                <a:latin typeface="Arial"/>
                <a:cs typeface="Arial"/>
              </a:rPr>
              <a:t>git</a:t>
            </a:r>
            <a:r>
              <a:rPr sz="1392" b="1" spc="-32" dirty="0">
                <a:latin typeface="Arial"/>
                <a:cs typeface="Arial"/>
              </a:rPr>
              <a:t> </a:t>
            </a:r>
            <a:r>
              <a:rPr sz="1392" b="1" spc="14" dirty="0">
                <a:latin typeface="Arial"/>
                <a:cs typeface="Arial"/>
              </a:rPr>
              <a:t>commit</a:t>
            </a:r>
            <a:endParaRPr sz="1392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98618" y="3223371"/>
            <a:ext cx="1209478" cy="407337"/>
          </a:xfrm>
          <a:prstGeom prst="rect">
            <a:avLst/>
          </a:prstGeom>
        </p:spPr>
        <p:txBody>
          <a:bodyPr vert="horz" wrap="square" lIns="0" tIns="22398" rIns="0" bIns="0" rtlCol="0">
            <a:spAutoFit/>
          </a:bodyPr>
          <a:lstStyle/>
          <a:p>
            <a:pPr marL="11788" marR="4715">
              <a:lnSpc>
                <a:spcPts val="1521"/>
              </a:lnSpc>
              <a:spcBef>
                <a:spcPts val="176"/>
              </a:spcBef>
            </a:pPr>
            <a:r>
              <a:rPr sz="1299" b="1" spc="-5" dirty="0">
                <a:solidFill>
                  <a:srgbClr val="00AF50"/>
                </a:solidFill>
                <a:latin typeface="Arial"/>
                <a:cs typeface="Arial"/>
              </a:rPr>
              <a:t>Staging </a:t>
            </a:r>
            <a:r>
              <a:rPr sz="1299" b="1" dirty="0">
                <a:solidFill>
                  <a:srgbClr val="00AF50"/>
                </a:solidFill>
                <a:latin typeface="Arial"/>
                <a:cs typeface="Arial"/>
              </a:rPr>
              <a:t>area </a:t>
            </a:r>
            <a:r>
              <a:rPr sz="1299" b="1" spc="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spc="-9" dirty="0">
                <a:solidFill>
                  <a:srgbClr val="00AF50"/>
                </a:solidFill>
                <a:latin typeface="Arial"/>
                <a:cs typeface="Arial"/>
              </a:rPr>
              <a:t>Zone</a:t>
            </a:r>
            <a:r>
              <a:rPr sz="1299" b="1" spc="-28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spc="-9" dirty="0">
                <a:solidFill>
                  <a:srgbClr val="00AF50"/>
                </a:solidFill>
                <a:latin typeface="Arial"/>
                <a:cs typeface="Arial"/>
              </a:rPr>
              <a:t>de</a:t>
            </a:r>
            <a:r>
              <a:rPr sz="1299" b="1" spc="-23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99" b="1" dirty="0">
                <a:solidFill>
                  <a:srgbClr val="00AF50"/>
                </a:solidFill>
                <a:latin typeface="Arial"/>
                <a:cs typeface="Arial"/>
              </a:rPr>
              <a:t>transit</a:t>
            </a:r>
            <a:endParaRPr sz="1299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06610" y="3175287"/>
            <a:ext cx="1169988" cy="414541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4715">
              <a:lnSpc>
                <a:spcPct val="100699"/>
              </a:lnSpc>
              <a:spcBef>
                <a:spcPts val="84"/>
              </a:spcBef>
            </a:pPr>
            <a:r>
              <a:rPr sz="1299" b="1" spc="-9" dirty="0">
                <a:solidFill>
                  <a:srgbClr val="FF0000"/>
                </a:solidFill>
                <a:latin typeface="Calibri"/>
                <a:cs typeface="Calibri"/>
              </a:rPr>
              <a:t>Working </a:t>
            </a:r>
            <a:r>
              <a:rPr sz="1299" b="1" spc="-5" dirty="0">
                <a:solidFill>
                  <a:srgbClr val="FF0000"/>
                </a:solidFill>
                <a:latin typeface="Calibri"/>
                <a:cs typeface="Calibri"/>
              </a:rPr>
              <a:t>copy </a:t>
            </a:r>
            <a:r>
              <a:rPr sz="1299" b="1" dirty="0">
                <a:solidFill>
                  <a:srgbClr val="FF0000"/>
                </a:solidFill>
                <a:latin typeface="Calibri"/>
                <a:cs typeface="Calibri"/>
              </a:rPr>
              <a:t> Espace</a:t>
            </a:r>
            <a:r>
              <a:rPr sz="1299" b="1" spc="-4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299" b="1" spc="-4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99" b="1" spc="-14" dirty="0">
                <a:solidFill>
                  <a:srgbClr val="FF0000"/>
                </a:solidFill>
                <a:latin typeface="Calibri"/>
                <a:cs typeface="Calibri"/>
              </a:rPr>
              <a:t>travail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47175" y="3295539"/>
            <a:ext cx="887069" cy="407337"/>
          </a:xfrm>
          <a:prstGeom prst="rect">
            <a:avLst/>
          </a:prstGeom>
        </p:spPr>
        <p:txBody>
          <a:bodyPr vert="horz" wrap="square" lIns="0" tIns="22398" rIns="0" bIns="0" rtlCol="0">
            <a:spAutoFit/>
          </a:bodyPr>
          <a:lstStyle/>
          <a:p>
            <a:pPr marL="11788" marR="4715">
              <a:lnSpc>
                <a:spcPts val="1521"/>
              </a:lnSpc>
              <a:spcBef>
                <a:spcPts val="176"/>
              </a:spcBef>
            </a:pP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R</a:t>
            </a:r>
            <a:r>
              <a:rPr sz="1299" b="1" spc="-9" dirty="0">
                <a:solidFill>
                  <a:srgbClr val="0070BF"/>
                </a:solidFill>
                <a:latin typeface="Arial"/>
                <a:cs typeface="Arial"/>
              </a:rPr>
              <a:t>e</a:t>
            </a: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po</a:t>
            </a:r>
            <a:r>
              <a:rPr sz="1299" b="1" spc="-9" dirty="0">
                <a:solidFill>
                  <a:srgbClr val="0070BF"/>
                </a:solidFill>
                <a:latin typeface="Arial"/>
                <a:cs typeface="Arial"/>
              </a:rPr>
              <a:t>s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i</a:t>
            </a:r>
            <a:r>
              <a:rPr sz="1299" b="1" spc="5" dirty="0">
                <a:solidFill>
                  <a:srgbClr val="0070BF"/>
                </a:solidFill>
                <a:latin typeface="Arial"/>
                <a:cs typeface="Arial"/>
              </a:rPr>
              <a:t>t</a:t>
            </a:r>
            <a:r>
              <a:rPr sz="1299" b="1" spc="-19" dirty="0">
                <a:solidFill>
                  <a:srgbClr val="0070BF"/>
                </a:solidFill>
                <a:latin typeface="Arial"/>
                <a:cs typeface="Arial"/>
              </a:rPr>
              <a:t>o</a:t>
            </a:r>
            <a:r>
              <a:rPr sz="1299" b="1" spc="14" dirty="0">
                <a:solidFill>
                  <a:srgbClr val="0070BF"/>
                </a:solidFill>
                <a:latin typeface="Arial"/>
                <a:cs typeface="Arial"/>
              </a:rPr>
              <a:t>r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y  </a:t>
            </a:r>
            <a:r>
              <a:rPr sz="1299" b="1" spc="-5" dirty="0">
                <a:solidFill>
                  <a:srgbClr val="0070BF"/>
                </a:solidFill>
                <a:latin typeface="Arial"/>
                <a:cs typeface="Arial"/>
              </a:rPr>
              <a:t>Dépôt</a:t>
            </a:r>
            <a:r>
              <a:rPr sz="1299" b="1" spc="-28" dirty="0">
                <a:solidFill>
                  <a:srgbClr val="0070BF"/>
                </a:solidFill>
                <a:latin typeface="Arial"/>
                <a:cs typeface="Arial"/>
              </a:rPr>
              <a:t> </a:t>
            </a:r>
            <a:r>
              <a:rPr sz="1299" b="1" dirty="0">
                <a:solidFill>
                  <a:srgbClr val="0070BF"/>
                </a:solidFill>
                <a:latin typeface="Arial"/>
                <a:cs typeface="Arial"/>
              </a:rPr>
              <a:t>git</a:t>
            </a:r>
            <a:endParaRPr sz="1299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700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6" y="814397"/>
            <a:ext cx="2363552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53" dirty="0">
                <a:latin typeface="Calibri"/>
                <a:cs typeface="Calibri"/>
              </a:rPr>
              <a:t>P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58" dirty="0">
                <a:latin typeface="Calibri"/>
                <a:cs typeface="Calibri"/>
              </a:rPr>
              <a:t>mm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1469255"/>
            <a:ext cx="308853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0" y="2204854"/>
            <a:ext cx="3530003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ç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i="1" spc="-10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b="1" i="1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b="1" i="1" spc="-7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b="1" i="1" spc="-5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b="1" i="1" spc="-167" dirty="0">
                <a:solidFill>
                  <a:srgbClr val="3F3F3F"/>
                </a:solidFill>
                <a:latin typeface="Trebuchet MS"/>
                <a:cs typeface="Trebuchet MS"/>
              </a:rPr>
              <a:t>.</a:t>
            </a:r>
            <a:r>
              <a:rPr sz="1439" b="1" i="1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b="1" i="1" spc="-56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439" b="1" i="1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72462" y="2204854"/>
            <a:ext cx="1445244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dirty="0">
                <a:solidFill>
                  <a:srgbClr val="0070BF"/>
                </a:solidFill>
                <a:latin typeface="Trebuchet MS"/>
                <a:cs typeface="Trebuchet MS"/>
              </a:rPr>
              <a:t>u</a:t>
            </a:r>
            <a:r>
              <a:rPr sz="1439" b="1" spc="14" dirty="0">
                <a:solidFill>
                  <a:srgbClr val="0070BF"/>
                </a:solidFill>
                <a:latin typeface="Trebuchet MS"/>
                <a:cs typeface="Trebuchet MS"/>
              </a:rPr>
              <a:t>n</a:t>
            </a:r>
            <a:r>
              <a:rPr sz="1439" b="1" spc="28" dirty="0">
                <a:solidFill>
                  <a:srgbClr val="0070BF"/>
                </a:solidFill>
                <a:latin typeface="Trebuchet MS"/>
                <a:cs typeface="Trebuchet MS"/>
              </a:rPr>
              <a:t>tr</a:t>
            </a:r>
            <a:r>
              <a:rPr sz="1439" b="1" spc="9" dirty="0">
                <a:solidFill>
                  <a:srgbClr val="0070BF"/>
                </a:solidFill>
                <a:latin typeface="Trebuchet MS"/>
                <a:cs typeface="Trebuchet MS"/>
              </a:rPr>
              <a:t>a</a:t>
            </a:r>
            <a:r>
              <a:rPr sz="1439" b="1" spc="-5" dirty="0">
                <a:solidFill>
                  <a:srgbClr val="0070BF"/>
                </a:solidFill>
                <a:latin typeface="Trebuchet MS"/>
                <a:cs typeface="Trebuchet MS"/>
              </a:rPr>
              <a:t>c</a:t>
            </a:r>
            <a:r>
              <a:rPr sz="1439" b="1" spc="-14" dirty="0">
                <a:solidFill>
                  <a:srgbClr val="0070BF"/>
                </a:solidFill>
                <a:latin typeface="Trebuchet MS"/>
                <a:cs typeface="Trebuchet MS"/>
              </a:rPr>
              <a:t>k</a:t>
            </a:r>
            <a:r>
              <a:rPr sz="1439" b="1" spc="-37" dirty="0">
                <a:solidFill>
                  <a:srgbClr val="0070BF"/>
                </a:solidFill>
                <a:latin typeface="Trebuchet MS"/>
                <a:cs typeface="Trebuchet MS"/>
              </a:rPr>
              <a:t>e</a:t>
            </a:r>
            <a:r>
              <a:rPr sz="1439" b="1" spc="19" dirty="0">
                <a:solidFill>
                  <a:srgbClr val="0070BF"/>
                </a:solidFill>
                <a:latin typeface="Trebuchet MS"/>
                <a:cs typeface="Trebuchet MS"/>
              </a:rPr>
              <a:t>d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2940452"/>
            <a:ext cx="308853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0" y="3676052"/>
            <a:ext cx="32995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Ajout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fichier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6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zone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transit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29878" y="3676052"/>
            <a:ext cx="1129907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8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9" dirty="0">
                <a:solidFill>
                  <a:srgbClr val="0070BF"/>
                </a:solidFill>
                <a:latin typeface="Trebuchet MS"/>
                <a:cs typeface="Trebuchet MS"/>
              </a:rPr>
              <a:t>s</a:t>
            </a:r>
            <a:r>
              <a:rPr sz="1439" b="1" spc="28" dirty="0">
                <a:solidFill>
                  <a:srgbClr val="0070BF"/>
                </a:solidFill>
                <a:latin typeface="Trebuchet MS"/>
                <a:cs typeface="Trebuchet MS"/>
              </a:rPr>
              <a:t>t</a:t>
            </a:r>
            <a:r>
              <a:rPr sz="1439" b="1" spc="-5" dirty="0">
                <a:solidFill>
                  <a:srgbClr val="0070BF"/>
                </a:solidFill>
                <a:latin typeface="Trebuchet MS"/>
                <a:cs typeface="Trebuchet MS"/>
              </a:rPr>
              <a:t>a</a:t>
            </a:r>
            <a:r>
              <a:rPr sz="1439" b="1" spc="56" dirty="0">
                <a:solidFill>
                  <a:srgbClr val="0070BF"/>
                </a:solidFill>
                <a:latin typeface="Trebuchet MS"/>
                <a:cs typeface="Trebuchet MS"/>
              </a:rPr>
              <a:t>g</a:t>
            </a:r>
            <a:r>
              <a:rPr sz="1439" b="1" spc="-23" dirty="0">
                <a:solidFill>
                  <a:srgbClr val="0070BF"/>
                </a:solidFill>
                <a:latin typeface="Trebuchet MS"/>
                <a:cs typeface="Trebuchet MS"/>
              </a:rPr>
              <a:t>e</a:t>
            </a:r>
            <a:r>
              <a:rPr sz="1439" b="1" spc="19" dirty="0">
                <a:solidFill>
                  <a:srgbClr val="0070BF"/>
                </a:solidFill>
                <a:latin typeface="Trebuchet MS"/>
                <a:cs typeface="Trebuchet MS"/>
              </a:rPr>
              <a:t>d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03028" y="3977384"/>
            <a:ext cx="66662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b="1" spc="28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439" b="1" spc="-1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bien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41671" y="3977384"/>
            <a:ext cx="71319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b="1" spc="28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439" b="1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aussi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5060" y="4379100"/>
            <a:ext cx="308853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5060" y="5114700"/>
            <a:ext cx="191382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ti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d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69497" y="5114700"/>
            <a:ext cx="154072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0070BF"/>
                </a:solidFill>
                <a:latin typeface="Trebuchet MS"/>
                <a:cs typeface="Trebuchet MS"/>
              </a:rPr>
              <a:t>c</a:t>
            </a:r>
            <a:r>
              <a:rPr sz="1439" b="1" spc="46" dirty="0">
                <a:solidFill>
                  <a:srgbClr val="0070BF"/>
                </a:solidFill>
                <a:latin typeface="Trebuchet MS"/>
                <a:cs typeface="Trebuchet MS"/>
              </a:rPr>
              <a:t>o</a:t>
            </a:r>
            <a:r>
              <a:rPr sz="1439" b="1" spc="172" dirty="0">
                <a:solidFill>
                  <a:srgbClr val="0070BF"/>
                </a:solidFill>
                <a:latin typeface="Trebuchet MS"/>
                <a:cs typeface="Trebuchet MS"/>
              </a:rPr>
              <a:t>m</a:t>
            </a:r>
            <a:r>
              <a:rPr sz="1439" b="1" spc="158" dirty="0">
                <a:solidFill>
                  <a:srgbClr val="0070BF"/>
                </a:solidFill>
                <a:latin typeface="Trebuchet MS"/>
                <a:cs typeface="Trebuchet MS"/>
              </a:rPr>
              <a:t>m</a:t>
            </a:r>
            <a:r>
              <a:rPr sz="1439" b="1" spc="-37" dirty="0">
                <a:solidFill>
                  <a:srgbClr val="0070BF"/>
                </a:solidFill>
                <a:latin typeface="Trebuchet MS"/>
                <a:cs typeface="Trebuchet MS"/>
              </a:rPr>
              <a:t>i</a:t>
            </a:r>
            <a:r>
              <a:rPr sz="1439" b="1" spc="28" dirty="0">
                <a:solidFill>
                  <a:srgbClr val="0070BF"/>
                </a:solidFill>
                <a:latin typeface="Trebuchet MS"/>
                <a:cs typeface="Trebuchet MS"/>
              </a:rPr>
              <a:t>tt</a:t>
            </a:r>
            <a:r>
              <a:rPr sz="1439" b="1" spc="-23" dirty="0">
                <a:solidFill>
                  <a:srgbClr val="0070BF"/>
                </a:solidFill>
                <a:latin typeface="Trebuchet MS"/>
                <a:cs typeface="Trebuchet MS"/>
              </a:rPr>
              <a:t>e</a:t>
            </a:r>
            <a:r>
              <a:rPr sz="1439" b="1" spc="9" dirty="0">
                <a:solidFill>
                  <a:srgbClr val="0070BF"/>
                </a:solidFill>
                <a:latin typeface="Trebuchet MS"/>
                <a:cs typeface="Trebuchet MS"/>
              </a:rPr>
              <a:t>d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23196" y="1785218"/>
            <a:ext cx="3163387" cy="379583"/>
            <a:chOff x="1452372" y="1923288"/>
            <a:chExt cx="3408045" cy="408940"/>
          </a:xfrm>
        </p:grpSpPr>
        <p:sp>
          <p:nvSpPr>
            <p:cNvPr id="21" name="object 21"/>
            <p:cNvSpPr/>
            <p:nvPr/>
          </p:nvSpPr>
          <p:spPr>
            <a:xfrm>
              <a:off x="1459992" y="1929384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1452372" y="1923288"/>
              <a:ext cx="3408045" cy="408940"/>
            </a:xfrm>
            <a:custGeom>
              <a:avLst/>
              <a:gdLst/>
              <a:ahLst/>
              <a:cxnLst/>
              <a:rect l="l" t="t" r="r" b="b"/>
              <a:pathLst>
                <a:path w="3408045" h="408939">
                  <a:moveTo>
                    <a:pt x="3404616" y="408432"/>
                  </a:moveTo>
                  <a:lnTo>
                    <a:pt x="4572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5"/>
                  </a:lnTo>
                  <a:lnTo>
                    <a:pt x="3407664" y="402335"/>
                  </a:lnTo>
                  <a:lnTo>
                    <a:pt x="3407664" y="405383"/>
                  </a:lnTo>
                  <a:lnTo>
                    <a:pt x="3404616" y="408432"/>
                  </a:lnTo>
                  <a:close/>
                </a:path>
                <a:path w="3408045" h="40893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408045" h="408939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393948" y="6096"/>
                  </a:lnTo>
                  <a:lnTo>
                    <a:pt x="3393948" y="13716"/>
                  </a:lnTo>
                  <a:close/>
                </a:path>
                <a:path w="3408045" h="408939">
                  <a:moveTo>
                    <a:pt x="3393948" y="402335"/>
                  </a:moveTo>
                  <a:lnTo>
                    <a:pt x="3393948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4716"/>
                  </a:lnTo>
                  <a:lnTo>
                    <a:pt x="3400044" y="394716"/>
                  </a:lnTo>
                  <a:lnTo>
                    <a:pt x="3393948" y="402335"/>
                  </a:lnTo>
                  <a:close/>
                </a:path>
                <a:path w="3408045" h="408939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408939">
                  <a:moveTo>
                    <a:pt x="15240" y="402335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5"/>
                  </a:lnTo>
                  <a:close/>
                </a:path>
                <a:path w="3408045" h="408939">
                  <a:moveTo>
                    <a:pt x="3393948" y="402335"/>
                  </a:moveTo>
                  <a:lnTo>
                    <a:pt x="15240" y="402335"/>
                  </a:lnTo>
                  <a:lnTo>
                    <a:pt x="15240" y="394716"/>
                  </a:lnTo>
                  <a:lnTo>
                    <a:pt x="3393948" y="394716"/>
                  </a:lnTo>
                  <a:lnTo>
                    <a:pt x="3393948" y="402335"/>
                  </a:lnTo>
                  <a:close/>
                </a:path>
                <a:path w="3408045" h="408939">
                  <a:moveTo>
                    <a:pt x="3407664" y="402335"/>
                  </a:moveTo>
                  <a:lnTo>
                    <a:pt x="3393948" y="402335"/>
                  </a:lnTo>
                  <a:lnTo>
                    <a:pt x="3400044" y="394716"/>
                  </a:lnTo>
                  <a:lnTo>
                    <a:pt x="3407664" y="394716"/>
                  </a:lnTo>
                  <a:lnTo>
                    <a:pt x="340766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30268" y="1790875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623196" y="2590122"/>
            <a:ext cx="3163387" cy="381941"/>
            <a:chOff x="1452372" y="2790444"/>
            <a:chExt cx="3408045" cy="411480"/>
          </a:xfrm>
        </p:grpSpPr>
        <p:sp>
          <p:nvSpPr>
            <p:cNvPr id="25" name="object 25"/>
            <p:cNvSpPr/>
            <p:nvPr/>
          </p:nvSpPr>
          <p:spPr>
            <a:xfrm>
              <a:off x="1459992" y="2798064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52372" y="2790444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80">
                  <a:moveTo>
                    <a:pt x="3404616" y="411480"/>
                  </a:moveTo>
                  <a:lnTo>
                    <a:pt x="4572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3859"/>
                  </a:lnTo>
                  <a:lnTo>
                    <a:pt x="3407664" y="403859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8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148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1480">
                  <a:moveTo>
                    <a:pt x="3393948" y="403859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3859"/>
                  </a:lnTo>
                  <a:close/>
                </a:path>
                <a:path w="3408045" h="41148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1480">
                  <a:moveTo>
                    <a:pt x="15240" y="403859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3859"/>
                  </a:lnTo>
                  <a:close/>
                </a:path>
                <a:path w="3408045" h="411480">
                  <a:moveTo>
                    <a:pt x="3393948" y="403859"/>
                  </a:moveTo>
                  <a:lnTo>
                    <a:pt x="15240" y="403859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3859"/>
                  </a:lnTo>
                  <a:close/>
                </a:path>
                <a:path w="3408045" h="411480">
                  <a:moveTo>
                    <a:pt x="3407664" y="403859"/>
                  </a:moveTo>
                  <a:lnTo>
                    <a:pt x="3393948" y="403859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630268" y="2597195"/>
            <a:ext cx="3149240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115524">
              <a:spcBef>
                <a:spcPts val="738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28" dirty="0">
                <a:latin typeface="Times New Roman"/>
                <a:cs typeface="Times New Roman"/>
              </a:rPr>
              <a:t> "code</a:t>
            </a:r>
            <a:r>
              <a:rPr sz="1253" b="1" spc="19" dirty="0">
                <a:latin typeface="Times New Roman"/>
                <a:cs typeface="Times New Roman"/>
              </a:rPr>
              <a:t> source</a:t>
            </a:r>
            <a:r>
              <a:rPr sz="1253" b="1" spc="5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1"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7" dirty="0">
                <a:latin typeface="Times New Roman"/>
                <a:cs typeface="Times New Roman"/>
              </a:rPr>
              <a:t>file.txt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623196" y="3325710"/>
            <a:ext cx="3163387" cy="380761"/>
            <a:chOff x="1452372" y="3582923"/>
            <a:chExt cx="3408045" cy="410209"/>
          </a:xfrm>
        </p:grpSpPr>
        <p:sp>
          <p:nvSpPr>
            <p:cNvPr id="29" name="object 29"/>
            <p:cNvSpPr/>
            <p:nvPr/>
          </p:nvSpPr>
          <p:spPr>
            <a:xfrm>
              <a:off x="1459992" y="3590543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70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52372" y="3582923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6"/>
                  </a:lnTo>
                  <a:lnTo>
                    <a:pt x="3407664" y="402336"/>
                  </a:lnTo>
                  <a:lnTo>
                    <a:pt x="3407664" y="406907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021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4716"/>
                  </a:lnTo>
                  <a:lnTo>
                    <a:pt x="3400044" y="394716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0210">
                  <a:moveTo>
                    <a:pt x="15240" y="402336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15240" y="402336"/>
                  </a:lnTo>
                  <a:lnTo>
                    <a:pt x="15240" y="394716"/>
                  </a:lnTo>
                  <a:lnTo>
                    <a:pt x="3393948" y="394716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402336"/>
                  </a:moveTo>
                  <a:lnTo>
                    <a:pt x="3393948" y="402336"/>
                  </a:lnTo>
                  <a:lnTo>
                    <a:pt x="3400044" y="394716"/>
                  </a:lnTo>
                  <a:lnTo>
                    <a:pt x="3407664" y="394716"/>
                  </a:lnTo>
                  <a:lnTo>
                    <a:pt x="340766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30268" y="3332784"/>
            <a:ext cx="3149240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561190" y="3960864"/>
            <a:ext cx="1444655" cy="380761"/>
            <a:chOff x="3540252" y="4267200"/>
            <a:chExt cx="1556385" cy="410209"/>
          </a:xfrm>
        </p:grpSpPr>
        <p:sp>
          <p:nvSpPr>
            <p:cNvPr id="33" name="object 33"/>
            <p:cNvSpPr/>
            <p:nvPr/>
          </p:nvSpPr>
          <p:spPr>
            <a:xfrm>
              <a:off x="3547872" y="4274820"/>
              <a:ext cx="1542415" cy="394970"/>
            </a:xfrm>
            <a:custGeom>
              <a:avLst/>
              <a:gdLst/>
              <a:ahLst/>
              <a:cxnLst/>
              <a:rect l="l" t="t" r="r" b="b"/>
              <a:pathLst>
                <a:path w="1542414" h="394970">
                  <a:moveTo>
                    <a:pt x="1542288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1542288" y="0"/>
                  </a:lnTo>
                  <a:lnTo>
                    <a:pt x="1542288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4" name="object 34"/>
            <p:cNvSpPr/>
            <p:nvPr/>
          </p:nvSpPr>
          <p:spPr>
            <a:xfrm>
              <a:off x="3540252" y="4267200"/>
              <a:ext cx="1556385" cy="410209"/>
            </a:xfrm>
            <a:custGeom>
              <a:avLst/>
              <a:gdLst/>
              <a:ahLst/>
              <a:cxnLst/>
              <a:rect l="l" t="t" r="r" b="b"/>
              <a:pathLst>
                <a:path w="1556385" h="410210">
                  <a:moveTo>
                    <a:pt x="1552955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52955" y="0"/>
                  </a:lnTo>
                  <a:lnTo>
                    <a:pt x="1556004" y="3048"/>
                  </a:lnTo>
                  <a:lnTo>
                    <a:pt x="155600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1556004" y="402336"/>
                  </a:lnTo>
                  <a:lnTo>
                    <a:pt x="1556004" y="406907"/>
                  </a:lnTo>
                  <a:lnTo>
                    <a:pt x="1552955" y="409956"/>
                  </a:lnTo>
                  <a:close/>
                </a:path>
                <a:path w="1556385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556385" h="410210">
                  <a:moveTo>
                    <a:pt x="154228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542288" y="7620"/>
                  </a:lnTo>
                  <a:lnTo>
                    <a:pt x="1542288" y="13716"/>
                  </a:lnTo>
                  <a:close/>
                </a:path>
                <a:path w="1556385" h="410210">
                  <a:moveTo>
                    <a:pt x="1542288" y="402336"/>
                  </a:moveTo>
                  <a:lnTo>
                    <a:pt x="1542288" y="7620"/>
                  </a:lnTo>
                  <a:lnTo>
                    <a:pt x="1549908" y="13716"/>
                  </a:lnTo>
                  <a:lnTo>
                    <a:pt x="1556004" y="13716"/>
                  </a:lnTo>
                  <a:lnTo>
                    <a:pt x="1556004" y="396240"/>
                  </a:lnTo>
                  <a:lnTo>
                    <a:pt x="1549908" y="396240"/>
                  </a:lnTo>
                  <a:lnTo>
                    <a:pt x="1542288" y="402336"/>
                  </a:lnTo>
                  <a:close/>
                </a:path>
                <a:path w="1556385" h="410210">
                  <a:moveTo>
                    <a:pt x="1556004" y="13716"/>
                  </a:moveTo>
                  <a:lnTo>
                    <a:pt x="1549908" y="13716"/>
                  </a:lnTo>
                  <a:lnTo>
                    <a:pt x="1542288" y="7620"/>
                  </a:lnTo>
                  <a:lnTo>
                    <a:pt x="1556004" y="7620"/>
                  </a:lnTo>
                  <a:lnTo>
                    <a:pt x="1556004" y="13716"/>
                  </a:lnTo>
                  <a:close/>
                </a:path>
                <a:path w="1556385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1556385" h="410210">
                  <a:moveTo>
                    <a:pt x="1542288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1542288" y="396240"/>
                  </a:lnTo>
                  <a:lnTo>
                    <a:pt x="1542288" y="402336"/>
                  </a:lnTo>
                  <a:close/>
                </a:path>
                <a:path w="1556385" h="410210">
                  <a:moveTo>
                    <a:pt x="1556004" y="402336"/>
                  </a:moveTo>
                  <a:lnTo>
                    <a:pt x="1542288" y="402336"/>
                  </a:lnTo>
                  <a:lnTo>
                    <a:pt x="1549908" y="396240"/>
                  </a:lnTo>
                  <a:lnTo>
                    <a:pt x="1556004" y="396240"/>
                  </a:lnTo>
                  <a:lnTo>
                    <a:pt x="155600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568264" y="3967937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058772" y="3979253"/>
            <a:ext cx="1444655" cy="379583"/>
            <a:chOff x="844295" y="4287011"/>
            <a:chExt cx="1556385" cy="408940"/>
          </a:xfrm>
        </p:grpSpPr>
        <p:sp>
          <p:nvSpPr>
            <p:cNvPr id="37" name="object 37"/>
            <p:cNvSpPr/>
            <p:nvPr/>
          </p:nvSpPr>
          <p:spPr>
            <a:xfrm>
              <a:off x="850391" y="4293107"/>
              <a:ext cx="1542415" cy="396240"/>
            </a:xfrm>
            <a:custGeom>
              <a:avLst/>
              <a:gdLst/>
              <a:ahLst/>
              <a:cxnLst/>
              <a:rect l="l" t="t" r="r" b="b"/>
              <a:pathLst>
                <a:path w="1542414" h="396239">
                  <a:moveTo>
                    <a:pt x="1542287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1542287" y="0"/>
                  </a:lnTo>
                  <a:lnTo>
                    <a:pt x="1542287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8" name="object 38"/>
            <p:cNvSpPr/>
            <p:nvPr/>
          </p:nvSpPr>
          <p:spPr>
            <a:xfrm>
              <a:off x="844295" y="4287011"/>
              <a:ext cx="1556385" cy="408940"/>
            </a:xfrm>
            <a:custGeom>
              <a:avLst/>
              <a:gdLst/>
              <a:ahLst/>
              <a:cxnLst/>
              <a:rect l="l" t="t" r="r" b="b"/>
              <a:pathLst>
                <a:path w="1556385" h="408939">
                  <a:moveTo>
                    <a:pt x="1552955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52955" y="0"/>
                  </a:lnTo>
                  <a:lnTo>
                    <a:pt x="1556004" y="3048"/>
                  </a:lnTo>
                  <a:lnTo>
                    <a:pt x="1556004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1556004" y="402335"/>
                  </a:lnTo>
                  <a:lnTo>
                    <a:pt x="1556004" y="405383"/>
                  </a:lnTo>
                  <a:lnTo>
                    <a:pt x="1552955" y="408432"/>
                  </a:lnTo>
                  <a:close/>
                </a:path>
                <a:path w="1556385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556385" h="408939">
                  <a:moveTo>
                    <a:pt x="154228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542288" y="6096"/>
                  </a:lnTo>
                  <a:lnTo>
                    <a:pt x="1542288" y="13716"/>
                  </a:lnTo>
                  <a:close/>
                </a:path>
                <a:path w="1556385" h="408939">
                  <a:moveTo>
                    <a:pt x="1542288" y="402335"/>
                  </a:moveTo>
                  <a:lnTo>
                    <a:pt x="1542288" y="6096"/>
                  </a:lnTo>
                  <a:lnTo>
                    <a:pt x="1548384" y="13716"/>
                  </a:lnTo>
                  <a:lnTo>
                    <a:pt x="1556004" y="13716"/>
                  </a:lnTo>
                  <a:lnTo>
                    <a:pt x="1556004" y="394716"/>
                  </a:lnTo>
                  <a:lnTo>
                    <a:pt x="1548384" y="394716"/>
                  </a:lnTo>
                  <a:lnTo>
                    <a:pt x="1542288" y="402335"/>
                  </a:lnTo>
                  <a:close/>
                </a:path>
                <a:path w="1556385" h="408939">
                  <a:moveTo>
                    <a:pt x="1556004" y="13716"/>
                  </a:moveTo>
                  <a:lnTo>
                    <a:pt x="1548384" y="13716"/>
                  </a:lnTo>
                  <a:lnTo>
                    <a:pt x="1542288" y="6096"/>
                  </a:lnTo>
                  <a:lnTo>
                    <a:pt x="1556004" y="6096"/>
                  </a:lnTo>
                  <a:lnTo>
                    <a:pt x="1556004" y="13716"/>
                  </a:lnTo>
                  <a:close/>
                </a:path>
                <a:path w="1556385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1556385" h="408939">
                  <a:moveTo>
                    <a:pt x="1542288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1542288" y="394716"/>
                  </a:lnTo>
                  <a:lnTo>
                    <a:pt x="1542288" y="402335"/>
                  </a:lnTo>
                  <a:close/>
                </a:path>
                <a:path w="1556385" h="408939">
                  <a:moveTo>
                    <a:pt x="1556004" y="402335"/>
                  </a:moveTo>
                  <a:lnTo>
                    <a:pt x="1542288" y="402335"/>
                  </a:lnTo>
                  <a:lnTo>
                    <a:pt x="1548384" y="394716"/>
                  </a:lnTo>
                  <a:lnTo>
                    <a:pt x="1556004" y="394716"/>
                  </a:lnTo>
                  <a:lnTo>
                    <a:pt x="155600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64431" y="3984912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7" dirty="0">
                <a:latin typeface="Times New Roman"/>
                <a:cs typeface="Times New Roman"/>
              </a:rPr>
              <a:t>file.txt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001366" y="3943888"/>
            <a:ext cx="1444655" cy="380761"/>
            <a:chOff x="6169152" y="4248911"/>
            <a:chExt cx="1556385" cy="410209"/>
          </a:xfrm>
        </p:grpSpPr>
        <p:sp>
          <p:nvSpPr>
            <p:cNvPr id="41" name="object 41"/>
            <p:cNvSpPr/>
            <p:nvPr/>
          </p:nvSpPr>
          <p:spPr>
            <a:xfrm>
              <a:off x="6176772" y="4255007"/>
              <a:ext cx="1542415" cy="396240"/>
            </a:xfrm>
            <a:custGeom>
              <a:avLst/>
              <a:gdLst/>
              <a:ahLst/>
              <a:cxnLst/>
              <a:rect l="l" t="t" r="r" b="b"/>
              <a:pathLst>
                <a:path w="1542415" h="396239">
                  <a:moveTo>
                    <a:pt x="1542288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1542288" y="0"/>
                  </a:lnTo>
                  <a:lnTo>
                    <a:pt x="1542288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2" name="object 42"/>
            <p:cNvSpPr/>
            <p:nvPr/>
          </p:nvSpPr>
          <p:spPr>
            <a:xfrm>
              <a:off x="6169152" y="4248911"/>
              <a:ext cx="1556385" cy="410209"/>
            </a:xfrm>
            <a:custGeom>
              <a:avLst/>
              <a:gdLst/>
              <a:ahLst/>
              <a:cxnLst/>
              <a:rect l="l" t="t" r="r" b="b"/>
              <a:pathLst>
                <a:path w="1556384" h="410210">
                  <a:moveTo>
                    <a:pt x="1552955" y="409956"/>
                  </a:moveTo>
                  <a:lnTo>
                    <a:pt x="3048" y="409956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52955" y="0"/>
                  </a:lnTo>
                  <a:lnTo>
                    <a:pt x="1556004" y="3048"/>
                  </a:lnTo>
                  <a:lnTo>
                    <a:pt x="155600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1556004" y="402335"/>
                  </a:lnTo>
                  <a:lnTo>
                    <a:pt x="1556004" y="406908"/>
                  </a:lnTo>
                  <a:lnTo>
                    <a:pt x="1552955" y="409956"/>
                  </a:lnTo>
                  <a:close/>
                </a:path>
                <a:path w="1556384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556384" h="410210">
                  <a:moveTo>
                    <a:pt x="154228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542288" y="6096"/>
                  </a:lnTo>
                  <a:lnTo>
                    <a:pt x="1542288" y="13716"/>
                  </a:lnTo>
                  <a:close/>
                </a:path>
                <a:path w="1556384" h="410210">
                  <a:moveTo>
                    <a:pt x="1542288" y="402335"/>
                  </a:moveTo>
                  <a:lnTo>
                    <a:pt x="1542288" y="6096"/>
                  </a:lnTo>
                  <a:lnTo>
                    <a:pt x="1549908" y="13716"/>
                  </a:lnTo>
                  <a:lnTo>
                    <a:pt x="1556004" y="13716"/>
                  </a:lnTo>
                  <a:lnTo>
                    <a:pt x="1556004" y="394716"/>
                  </a:lnTo>
                  <a:lnTo>
                    <a:pt x="1549908" y="394716"/>
                  </a:lnTo>
                  <a:lnTo>
                    <a:pt x="1542288" y="402335"/>
                  </a:lnTo>
                  <a:close/>
                </a:path>
                <a:path w="1556384" h="410210">
                  <a:moveTo>
                    <a:pt x="1556004" y="13716"/>
                  </a:moveTo>
                  <a:lnTo>
                    <a:pt x="1549908" y="13716"/>
                  </a:lnTo>
                  <a:lnTo>
                    <a:pt x="1542288" y="6096"/>
                  </a:lnTo>
                  <a:lnTo>
                    <a:pt x="1556004" y="6096"/>
                  </a:lnTo>
                  <a:lnTo>
                    <a:pt x="1556004" y="13716"/>
                  </a:lnTo>
                  <a:close/>
                </a:path>
                <a:path w="1556384" h="410210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1556384" h="410210">
                  <a:moveTo>
                    <a:pt x="1542288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1542288" y="394716"/>
                  </a:lnTo>
                  <a:lnTo>
                    <a:pt x="1542288" y="402335"/>
                  </a:lnTo>
                  <a:close/>
                </a:path>
                <a:path w="1556384" h="410210">
                  <a:moveTo>
                    <a:pt x="1556004" y="402335"/>
                  </a:moveTo>
                  <a:lnTo>
                    <a:pt x="1542288" y="402335"/>
                  </a:lnTo>
                  <a:lnTo>
                    <a:pt x="1549908" y="394716"/>
                  </a:lnTo>
                  <a:lnTo>
                    <a:pt x="1556004" y="394716"/>
                  </a:lnTo>
                  <a:lnTo>
                    <a:pt x="155600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008438" y="3949547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--all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623196" y="4712014"/>
            <a:ext cx="3163387" cy="380761"/>
            <a:chOff x="1452372" y="5076444"/>
            <a:chExt cx="3408045" cy="410209"/>
          </a:xfrm>
        </p:grpSpPr>
        <p:sp>
          <p:nvSpPr>
            <p:cNvPr id="45" name="object 45"/>
            <p:cNvSpPr/>
            <p:nvPr/>
          </p:nvSpPr>
          <p:spPr>
            <a:xfrm>
              <a:off x="1459992" y="5084064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70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6" name="object 46"/>
            <p:cNvSpPr/>
            <p:nvPr/>
          </p:nvSpPr>
          <p:spPr>
            <a:xfrm>
              <a:off x="1452372" y="5076444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2336"/>
                  </a:lnTo>
                  <a:lnTo>
                    <a:pt x="3407664" y="402336"/>
                  </a:lnTo>
                  <a:lnTo>
                    <a:pt x="3407664" y="406907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021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6240"/>
                  </a:lnTo>
                  <a:lnTo>
                    <a:pt x="3400044" y="396240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0210">
                  <a:moveTo>
                    <a:pt x="15240" y="402336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233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15240" y="402336"/>
                  </a:lnTo>
                  <a:lnTo>
                    <a:pt x="15240" y="396240"/>
                  </a:lnTo>
                  <a:lnTo>
                    <a:pt x="3393948" y="396240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402336"/>
                  </a:moveTo>
                  <a:lnTo>
                    <a:pt x="3393948" y="402336"/>
                  </a:lnTo>
                  <a:lnTo>
                    <a:pt x="3400044" y="396240"/>
                  </a:lnTo>
                  <a:lnTo>
                    <a:pt x="3407664" y="396240"/>
                  </a:lnTo>
                  <a:lnTo>
                    <a:pt x="340766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630268" y="4719086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623196" y="5413653"/>
            <a:ext cx="3163387" cy="380761"/>
            <a:chOff x="1452372" y="5832348"/>
            <a:chExt cx="3408045" cy="410209"/>
          </a:xfrm>
        </p:grpSpPr>
        <p:sp>
          <p:nvSpPr>
            <p:cNvPr id="49" name="object 49"/>
            <p:cNvSpPr/>
            <p:nvPr/>
          </p:nvSpPr>
          <p:spPr>
            <a:xfrm>
              <a:off x="1459992" y="5838444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50" name="object 50"/>
            <p:cNvSpPr/>
            <p:nvPr/>
          </p:nvSpPr>
          <p:spPr>
            <a:xfrm>
              <a:off x="1452372" y="5832348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5"/>
                  </a:lnTo>
                  <a:lnTo>
                    <a:pt x="3407664" y="402335"/>
                  </a:lnTo>
                  <a:lnTo>
                    <a:pt x="3407664" y="405383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408045" h="41021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393948" y="6096"/>
                  </a:lnTo>
                  <a:lnTo>
                    <a:pt x="3393948" y="13716"/>
                  </a:lnTo>
                  <a:close/>
                </a:path>
                <a:path w="3408045" h="410210">
                  <a:moveTo>
                    <a:pt x="3393948" y="402335"/>
                  </a:moveTo>
                  <a:lnTo>
                    <a:pt x="3393948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4716"/>
                  </a:lnTo>
                  <a:lnTo>
                    <a:pt x="3400044" y="394716"/>
                  </a:lnTo>
                  <a:lnTo>
                    <a:pt x="3393948" y="402335"/>
                  </a:lnTo>
                  <a:close/>
                </a:path>
                <a:path w="3408045" h="41021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410210">
                  <a:moveTo>
                    <a:pt x="15240" y="402335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5"/>
                  </a:lnTo>
                  <a:close/>
                </a:path>
                <a:path w="3408045" h="410210">
                  <a:moveTo>
                    <a:pt x="3393948" y="402335"/>
                  </a:moveTo>
                  <a:lnTo>
                    <a:pt x="15240" y="402335"/>
                  </a:lnTo>
                  <a:lnTo>
                    <a:pt x="15240" y="394716"/>
                  </a:lnTo>
                  <a:lnTo>
                    <a:pt x="3393948" y="394716"/>
                  </a:lnTo>
                  <a:lnTo>
                    <a:pt x="3393948" y="402335"/>
                  </a:lnTo>
                  <a:close/>
                </a:path>
                <a:path w="3408045" h="410210">
                  <a:moveTo>
                    <a:pt x="3407664" y="402335"/>
                  </a:moveTo>
                  <a:lnTo>
                    <a:pt x="3393948" y="402335"/>
                  </a:lnTo>
                  <a:lnTo>
                    <a:pt x="3400044" y="394716"/>
                  </a:lnTo>
                  <a:lnTo>
                    <a:pt x="3407664" y="394716"/>
                  </a:lnTo>
                  <a:lnTo>
                    <a:pt x="340766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630268" y="5419311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23" dirty="0">
                <a:latin typeface="Times New Roman"/>
                <a:cs typeface="Times New Roman"/>
              </a:rPr>
              <a:t> -m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"mon</a:t>
            </a:r>
            <a:r>
              <a:rPr sz="1253" b="1" spc="5" dirty="0">
                <a:latin typeface="Times New Roman"/>
                <a:cs typeface="Times New Roman"/>
              </a:rPr>
              <a:t> premier</a:t>
            </a:r>
            <a:r>
              <a:rPr sz="1253" b="1" spc="28" dirty="0">
                <a:latin typeface="Times New Roman"/>
                <a:cs typeface="Times New Roman"/>
              </a:rPr>
              <a:t> commit"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660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90722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8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on</a:t>
            </a:r>
            <a:r>
              <a:rPr sz="2924" spc="-51" dirty="0">
                <a:latin typeface="Calibri"/>
                <a:cs typeface="Calibri"/>
              </a:rPr>
              <a:t>d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93" dirty="0">
                <a:latin typeface="Calibri"/>
                <a:cs typeface="Calibri"/>
              </a:rPr>
              <a:t>(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u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è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)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0" dirty="0">
                <a:latin typeface="Calibri"/>
                <a:cs typeface="Calibri"/>
              </a:rPr>
              <a:t>m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2302489"/>
            <a:ext cx="3575977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dirty="0">
                <a:latin typeface="Calibri"/>
                <a:cs typeface="Calibri"/>
              </a:rPr>
              <a:t>Vérifions</a:t>
            </a:r>
            <a:r>
              <a:rPr sz="1717" spc="5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le</a:t>
            </a:r>
            <a:r>
              <a:rPr sz="1717" spc="-5" dirty="0">
                <a:latin typeface="Calibri"/>
                <a:cs typeface="Calibri"/>
              </a:rPr>
              <a:t> </a:t>
            </a:r>
            <a:r>
              <a:rPr sz="1717" dirty="0">
                <a:latin typeface="Calibri"/>
                <a:cs typeface="Calibri"/>
              </a:rPr>
              <a:t>contenu</a:t>
            </a:r>
            <a:r>
              <a:rPr sz="1717" spc="14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de</a:t>
            </a:r>
            <a:r>
              <a:rPr sz="1717" spc="9" dirty="0">
                <a:latin typeface="Calibri"/>
                <a:cs typeface="Calibri"/>
              </a:rPr>
              <a:t> notre</a:t>
            </a:r>
            <a:r>
              <a:rPr sz="1717" spc="-5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dépôt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79" y="2972991"/>
            <a:ext cx="5985503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9" dirty="0">
                <a:latin typeface="Calibri"/>
                <a:cs typeface="Calibri"/>
              </a:rPr>
              <a:t>Ajoutons</a:t>
            </a:r>
            <a:r>
              <a:rPr sz="1717" spc="14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une</a:t>
            </a:r>
            <a:r>
              <a:rPr sz="1717" spc="19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seconde</a:t>
            </a:r>
            <a:r>
              <a:rPr sz="1717" spc="37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ligne dans</a:t>
            </a:r>
            <a:r>
              <a:rPr sz="1717" spc="14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file.txt</a:t>
            </a:r>
            <a:r>
              <a:rPr sz="1717" spc="-9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(son</a:t>
            </a:r>
            <a:r>
              <a:rPr sz="1717" spc="23" dirty="0">
                <a:latin typeface="Calibri"/>
                <a:cs typeface="Calibri"/>
              </a:rPr>
              <a:t> </a:t>
            </a:r>
            <a:r>
              <a:rPr sz="1717" dirty="0">
                <a:latin typeface="Calibri"/>
                <a:cs typeface="Calibri"/>
              </a:rPr>
              <a:t>contenu</a:t>
            </a:r>
            <a:r>
              <a:rPr sz="1717" spc="23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devient)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9" y="3562920"/>
            <a:ext cx="3575977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dirty="0">
                <a:latin typeface="Calibri"/>
                <a:cs typeface="Calibri"/>
              </a:rPr>
              <a:t>Vérifions</a:t>
            </a:r>
            <a:r>
              <a:rPr sz="1717" spc="5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le</a:t>
            </a:r>
            <a:r>
              <a:rPr sz="1717" spc="-5" dirty="0">
                <a:latin typeface="Calibri"/>
                <a:cs typeface="Calibri"/>
              </a:rPr>
              <a:t> </a:t>
            </a:r>
            <a:r>
              <a:rPr sz="1717" dirty="0">
                <a:latin typeface="Calibri"/>
                <a:cs typeface="Calibri"/>
              </a:rPr>
              <a:t>contenu</a:t>
            </a:r>
            <a:r>
              <a:rPr sz="1717" spc="14" dirty="0">
                <a:latin typeface="Calibri"/>
                <a:cs typeface="Calibri"/>
              </a:rPr>
              <a:t> </a:t>
            </a:r>
            <a:r>
              <a:rPr sz="1717" spc="5" dirty="0">
                <a:latin typeface="Calibri"/>
                <a:cs typeface="Calibri"/>
              </a:rPr>
              <a:t>de</a:t>
            </a:r>
            <a:r>
              <a:rPr sz="1717" spc="9" dirty="0">
                <a:latin typeface="Calibri"/>
                <a:cs typeface="Calibri"/>
              </a:rPr>
              <a:t> notre</a:t>
            </a:r>
            <a:r>
              <a:rPr sz="1717" spc="-5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dépôt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78" y="4233422"/>
            <a:ext cx="1983969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dirty="0">
                <a:latin typeface="Calibri"/>
                <a:cs typeface="Calibri"/>
              </a:rPr>
              <a:t>Faisons</a:t>
            </a:r>
            <a:r>
              <a:rPr sz="1717" spc="-19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le</a:t>
            </a:r>
            <a:r>
              <a:rPr sz="1717" spc="-23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commit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83444" y="4548882"/>
            <a:ext cx="71849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717" b="1" spc="14" dirty="0">
                <a:latin typeface="Calibri"/>
                <a:cs typeface="Calibri"/>
              </a:rPr>
              <a:t>ou</a:t>
            </a:r>
            <a:r>
              <a:rPr sz="1717" b="1" spc="-70" dirty="0">
                <a:latin typeface="Calibri"/>
                <a:cs typeface="Calibri"/>
              </a:rPr>
              <a:t> </a:t>
            </a:r>
            <a:r>
              <a:rPr sz="1717" b="1" spc="14" dirty="0">
                <a:latin typeface="Calibri"/>
                <a:cs typeface="Calibri"/>
              </a:rPr>
              <a:t>bien</a:t>
            </a:r>
            <a:endParaRPr sz="1717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078" y="4943505"/>
            <a:ext cx="216786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dirty="0">
                <a:latin typeface="Calibri"/>
                <a:cs typeface="Calibri"/>
              </a:rPr>
              <a:t>Vérifions</a:t>
            </a:r>
            <a:r>
              <a:rPr sz="1717" spc="-14" dirty="0">
                <a:latin typeface="Calibri"/>
                <a:cs typeface="Calibri"/>
              </a:rPr>
              <a:t> </a:t>
            </a:r>
            <a:r>
              <a:rPr sz="1717" spc="9" dirty="0">
                <a:latin typeface="Calibri"/>
                <a:cs typeface="Calibri"/>
              </a:rPr>
              <a:t>le</a:t>
            </a:r>
            <a:r>
              <a:rPr sz="1717" spc="-19" dirty="0">
                <a:latin typeface="Calibri"/>
                <a:cs typeface="Calibri"/>
              </a:rPr>
              <a:t> </a:t>
            </a:r>
            <a:r>
              <a:rPr sz="1717" dirty="0">
                <a:latin typeface="Calibri"/>
                <a:cs typeface="Calibri"/>
              </a:rPr>
              <a:t>contenu</a:t>
            </a:r>
            <a:endParaRPr sz="1717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3791" y="4530945"/>
            <a:ext cx="3303078" cy="381941"/>
            <a:chOff x="1075944" y="4881372"/>
            <a:chExt cx="3558540" cy="411480"/>
          </a:xfrm>
        </p:grpSpPr>
        <p:sp>
          <p:nvSpPr>
            <p:cNvPr id="16" name="object 16"/>
            <p:cNvSpPr/>
            <p:nvPr/>
          </p:nvSpPr>
          <p:spPr>
            <a:xfrm>
              <a:off x="1083564" y="4888992"/>
              <a:ext cx="3543300" cy="398145"/>
            </a:xfrm>
            <a:custGeom>
              <a:avLst/>
              <a:gdLst/>
              <a:ahLst/>
              <a:cxnLst/>
              <a:rect l="l" t="t" r="r" b="b"/>
              <a:pathLst>
                <a:path w="3543300" h="398145">
                  <a:moveTo>
                    <a:pt x="3543300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543300" y="0"/>
                  </a:lnTo>
                  <a:lnTo>
                    <a:pt x="3543300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075944" y="4881372"/>
              <a:ext cx="3558540" cy="411480"/>
            </a:xfrm>
            <a:custGeom>
              <a:avLst/>
              <a:gdLst/>
              <a:ahLst/>
              <a:cxnLst/>
              <a:rect l="l" t="t" r="r" b="b"/>
              <a:pathLst>
                <a:path w="3558540" h="411479">
                  <a:moveTo>
                    <a:pt x="355549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555492" y="0"/>
                  </a:lnTo>
                  <a:lnTo>
                    <a:pt x="3558540" y="3048"/>
                  </a:lnTo>
                  <a:lnTo>
                    <a:pt x="355854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558540" y="405383"/>
                  </a:lnTo>
                  <a:lnTo>
                    <a:pt x="3558540" y="408432"/>
                  </a:lnTo>
                  <a:lnTo>
                    <a:pt x="3555492" y="411480"/>
                  </a:lnTo>
                  <a:close/>
                </a:path>
                <a:path w="355854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558540" h="411479">
                  <a:moveTo>
                    <a:pt x="35448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544824" y="7620"/>
                  </a:lnTo>
                  <a:lnTo>
                    <a:pt x="3544824" y="13716"/>
                  </a:lnTo>
                  <a:close/>
                </a:path>
                <a:path w="3558540" h="411479">
                  <a:moveTo>
                    <a:pt x="3544824" y="405383"/>
                  </a:moveTo>
                  <a:lnTo>
                    <a:pt x="3544824" y="7620"/>
                  </a:lnTo>
                  <a:lnTo>
                    <a:pt x="3550919" y="13716"/>
                  </a:lnTo>
                  <a:lnTo>
                    <a:pt x="3558540" y="13716"/>
                  </a:lnTo>
                  <a:lnTo>
                    <a:pt x="3558540" y="397764"/>
                  </a:lnTo>
                  <a:lnTo>
                    <a:pt x="3550919" y="397764"/>
                  </a:lnTo>
                  <a:lnTo>
                    <a:pt x="3544824" y="405383"/>
                  </a:lnTo>
                  <a:close/>
                </a:path>
                <a:path w="3558540" h="411479">
                  <a:moveTo>
                    <a:pt x="3558540" y="13716"/>
                  </a:moveTo>
                  <a:lnTo>
                    <a:pt x="3550919" y="13716"/>
                  </a:lnTo>
                  <a:lnTo>
                    <a:pt x="3544824" y="7620"/>
                  </a:lnTo>
                  <a:lnTo>
                    <a:pt x="3558540" y="7620"/>
                  </a:lnTo>
                  <a:lnTo>
                    <a:pt x="3558540" y="13716"/>
                  </a:lnTo>
                  <a:close/>
                </a:path>
                <a:path w="355854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558540" h="411479">
                  <a:moveTo>
                    <a:pt x="3544824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544824" y="397764"/>
                  </a:lnTo>
                  <a:lnTo>
                    <a:pt x="3544824" y="405383"/>
                  </a:lnTo>
                  <a:close/>
                </a:path>
                <a:path w="3558540" h="411479">
                  <a:moveTo>
                    <a:pt x="3558540" y="405383"/>
                  </a:moveTo>
                  <a:lnTo>
                    <a:pt x="3544824" y="405383"/>
                  </a:lnTo>
                  <a:lnTo>
                    <a:pt x="3550919" y="397764"/>
                  </a:lnTo>
                  <a:lnTo>
                    <a:pt x="3558540" y="397764"/>
                  </a:lnTo>
                  <a:lnTo>
                    <a:pt x="3558540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80863" y="4538018"/>
            <a:ext cx="328893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commit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-m </a:t>
            </a:r>
            <a:r>
              <a:rPr sz="1253" b="1" spc="9" dirty="0">
                <a:latin typeface="Times New Roman"/>
                <a:cs typeface="Times New Roman"/>
              </a:rPr>
              <a:t>"mon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deuxième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73791" y="2592951"/>
            <a:ext cx="3161619" cy="380761"/>
            <a:chOff x="1075944" y="2793491"/>
            <a:chExt cx="3406140" cy="410209"/>
          </a:xfrm>
        </p:grpSpPr>
        <p:sp>
          <p:nvSpPr>
            <p:cNvPr id="20" name="object 20"/>
            <p:cNvSpPr/>
            <p:nvPr/>
          </p:nvSpPr>
          <p:spPr>
            <a:xfrm>
              <a:off x="1083564" y="2801111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69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75944" y="2793491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3406140" y="402336"/>
                  </a:lnTo>
                  <a:lnTo>
                    <a:pt x="3406140" y="406907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406140" h="410210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371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3392424" y="7620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3716"/>
                  </a:lnTo>
                  <a:close/>
                </a:path>
                <a:path w="3406140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402336"/>
                  </a:moveTo>
                  <a:lnTo>
                    <a:pt x="3392424" y="402336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80863" y="2600023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273791" y="3229518"/>
            <a:ext cx="3161619" cy="381941"/>
            <a:chOff x="1075944" y="3479292"/>
            <a:chExt cx="3406140" cy="411480"/>
          </a:xfrm>
        </p:grpSpPr>
        <p:sp>
          <p:nvSpPr>
            <p:cNvPr id="24" name="object 24"/>
            <p:cNvSpPr/>
            <p:nvPr/>
          </p:nvSpPr>
          <p:spPr>
            <a:xfrm>
              <a:off x="1083564" y="3485388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5" name="object 25"/>
            <p:cNvSpPr/>
            <p:nvPr/>
          </p:nvSpPr>
          <p:spPr>
            <a:xfrm>
              <a:off x="1075944" y="3479292"/>
              <a:ext cx="3406140" cy="411480"/>
            </a:xfrm>
            <a:custGeom>
              <a:avLst/>
              <a:gdLst/>
              <a:ahLst/>
              <a:cxnLst/>
              <a:rect l="l" t="t" r="r" b="b"/>
              <a:pathLst>
                <a:path w="3406140" h="411479">
                  <a:moveTo>
                    <a:pt x="340309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3406140" y="403859"/>
                  </a:lnTo>
                  <a:lnTo>
                    <a:pt x="3406140" y="408432"/>
                  </a:lnTo>
                  <a:lnTo>
                    <a:pt x="3403092" y="411480"/>
                  </a:lnTo>
                  <a:close/>
                </a:path>
                <a:path w="340614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1147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11479">
                  <a:moveTo>
                    <a:pt x="3392424" y="403859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3859"/>
                  </a:lnTo>
                  <a:close/>
                </a:path>
                <a:path w="3406140" h="41147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11479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406140" h="411479">
                  <a:moveTo>
                    <a:pt x="3392424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3859"/>
                  </a:lnTo>
                  <a:close/>
                </a:path>
                <a:path w="3406140" h="411479">
                  <a:moveTo>
                    <a:pt x="3406140" y="403859"/>
                  </a:moveTo>
                  <a:lnTo>
                    <a:pt x="3392424" y="403859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280863" y="3235177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"code</a:t>
            </a:r>
            <a:r>
              <a:rPr sz="1253" b="1" spc="32" dirty="0">
                <a:latin typeface="Times New Roman"/>
                <a:cs typeface="Times New Roman"/>
              </a:rPr>
              <a:t> souce</a:t>
            </a:r>
            <a:r>
              <a:rPr sz="1253" b="1" spc="4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2"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25" dirty="0">
                <a:latin typeface="Times New Roman"/>
                <a:cs typeface="Times New Roman"/>
              </a:rPr>
              <a:t>&gt;&gt;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7" dirty="0">
                <a:latin typeface="Times New Roman"/>
                <a:cs typeface="Times New Roman"/>
              </a:rPr>
              <a:t>file.txt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73791" y="3868915"/>
            <a:ext cx="3161619" cy="380761"/>
            <a:chOff x="1075944" y="4168139"/>
            <a:chExt cx="3406140" cy="410209"/>
          </a:xfrm>
        </p:grpSpPr>
        <p:sp>
          <p:nvSpPr>
            <p:cNvPr id="28" name="object 28"/>
            <p:cNvSpPr/>
            <p:nvPr/>
          </p:nvSpPr>
          <p:spPr>
            <a:xfrm>
              <a:off x="1083564" y="4175759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70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9" name="object 29"/>
            <p:cNvSpPr/>
            <p:nvPr/>
          </p:nvSpPr>
          <p:spPr>
            <a:xfrm>
              <a:off x="1075944" y="4168139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3406140" y="402336"/>
                  </a:lnTo>
                  <a:lnTo>
                    <a:pt x="3406140" y="406907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406140" h="410210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371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3392424" y="7620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3716"/>
                  </a:lnTo>
                  <a:close/>
                </a:path>
                <a:path w="3406140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402336"/>
                  </a:moveTo>
                  <a:lnTo>
                    <a:pt x="3392424" y="402336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280863" y="3875987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482210" y="4522458"/>
            <a:ext cx="3588944" cy="381941"/>
            <a:chOff x="5609844" y="4872228"/>
            <a:chExt cx="3866515" cy="411480"/>
          </a:xfrm>
        </p:grpSpPr>
        <p:sp>
          <p:nvSpPr>
            <p:cNvPr id="32" name="object 32"/>
            <p:cNvSpPr/>
            <p:nvPr/>
          </p:nvSpPr>
          <p:spPr>
            <a:xfrm>
              <a:off x="5617464" y="4879848"/>
              <a:ext cx="3851275" cy="398145"/>
            </a:xfrm>
            <a:custGeom>
              <a:avLst/>
              <a:gdLst/>
              <a:ahLst/>
              <a:cxnLst/>
              <a:rect l="l" t="t" r="r" b="b"/>
              <a:pathLst>
                <a:path w="3851275" h="398145">
                  <a:moveTo>
                    <a:pt x="3851148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851148" y="0"/>
                  </a:lnTo>
                  <a:lnTo>
                    <a:pt x="3851148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3" name="object 33"/>
            <p:cNvSpPr/>
            <p:nvPr/>
          </p:nvSpPr>
          <p:spPr>
            <a:xfrm>
              <a:off x="5609844" y="4872228"/>
              <a:ext cx="3866515" cy="411480"/>
            </a:xfrm>
            <a:custGeom>
              <a:avLst/>
              <a:gdLst/>
              <a:ahLst/>
              <a:cxnLst/>
              <a:rect l="l" t="t" r="r" b="b"/>
              <a:pathLst>
                <a:path w="3866515" h="411479">
                  <a:moveTo>
                    <a:pt x="386334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863340" y="0"/>
                  </a:lnTo>
                  <a:lnTo>
                    <a:pt x="3866388" y="3048"/>
                  </a:lnTo>
                  <a:lnTo>
                    <a:pt x="386638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866388" y="405383"/>
                  </a:lnTo>
                  <a:lnTo>
                    <a:pt x="3866388" y="408432"/>
                  </a:lnTo>
                  <a:lnTo>
                    <a:pt x="3863340" y="411480"/>
                  </a:lnTo>
                  <a:close/>
                </a:path>
                <a:path w="386651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866515" h="411479">
                  <a:moveTo>
                    <a:pt x="385267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852672" y="7620"/>
                  </a:lnTo>
                  <a:lnTo>
                    <a:pt x="3852672" y="13716"/>
                  </a:lnTo>
                  <a:close/>
                </a:path>
                <a:path w="3866515" h="411479">
                  <a:moveTo>
                    <a:pt x="3852672" y="405383"/>
                  </a:moveTo>
                  <a:lnTo>
                    <a:pt x="3852672" y="7620"/>
                  </a:lnTo>
                  <a:lnTo>
                    <a:pt x="3858768" y="13716"/>
                  </a:lnTo>
                  <a:lnTo>
                    <a:pt x="3866388" y="13716"/>
                  </a:lnTo>
                  <a:lnTo>
                    <a:pt x="3866388" y="397764"/>
                  </a:lnTo>
                  <a:lnTo>
                    <a:pt x="3858768" y="397764"/>
                  </a:lnTo>
                  <a:lnTo>
                    <a:pt x="3852672" y="405383"/>
                  </a:lnTo>
                  <a:close/>
                </a:path>
                <a:path w="3866515" h="411479">
                  <a:moveTo>
                    <a:pt x="3866388" y="13716"/>
                  </a:moveTo>
                  <a:lnTo>
                    <a:pt x="3858768" y="13716"/>
                  </a:lnTo>
                  <a:lnTo>
                    <a:pt x="3852672" y="7620"/>
                  </a:lnTo>
                  <a:lnTo>
                    <a:pt x="3866388" y="7620"/>
                  </a:lnTo>
                  <a:lnTo>
                    <a:pt x="3866388" y="13716"/>
                  </a:lnTo>
                  <a:close/>
                </a:path>
                <a:path w="3866515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866515" h="411479">
                  <a:moveTo>
                    <a:pt x="3852672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852672" y="397764"/>
                  </a:lnTo>
                  <a:lnTo>
                    <a:pt x="3852672" y="405383"/>
                  </a:lnTo>
                  <a:close/>
                </a:path>
                <a:path w="3866515" h="411479">
                  <a:moveTo>
                    <a:pt x="3866388" y="405383"/>
                  </a:moveTo>
                  <a:lnTo>
                    <a:pt x="3852672" y="405383"/>
                  </a:lnTo>
                  <a:lnTo>
                    <a:pt x="3858768" y="397764"/>
                  </a:lnTo>
                  <a:lnTo>
                    <a:pt x="3866388" y="397764"/>
                  </a:lnTo>
                  <a:lnTo>
                    <a:pt x="3866388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489283" y="4529531"/>
            <a:ext cx="3574798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commit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mon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deuxième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commit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273791" y="5276437"/>
            <a:ext cx="3161619" cy="379583"/>
            <a:chOff x="1075944" y="5684520"/>
            <a:chExt cx="3406140" cy="408940"/>
          </a:xfrm>
        </p:grpSpPr>
        <p:sp>
          <p:nvSpPr>
            <p:cNvPr id="36" name="object 36"/>
            <p:cNvSpPr/>
            <p:nvPr/>
          </p:nvSpPr>
          <p:spPr>
            <a:xfrm>
              <a:off x="1083564" y="5690616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7" name="object 37"/>
            <p:cNvSpPr/>
            <p:nvPr/>
          </p:nvSpPr>
          <p:spPr>
            <a:xfrm>
              <a:off x="1075944" y="5684520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280863" y="5282094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90435" y="1391961"/>
            <a:ext cx="8518806" cy="947778"/>
            <a:chOff x="662939" y="1499616"/>
            <a:chExt cx="9177655" cy="1021080"/>
          </a:xfrm>
        </p:grpSpPr>
        <p:sp>
          <p:nvSpPr>
            <p:cNvPr id="40" name="object 40"/>
            <p:cNvSpPr/>
            <p:nvPr/>
          </p:nvSpPr>
          <p:spPr>
            <a:xfrm>
              <a:off x="669035" y="1505712"/>
              <a:ext cx="9164320" cy="1009015"/>
            </a:xfrm>
            <a:custGeom>
              <a:avLst/>
              <a:gdLst/>
              <a:ahLst/>
              <a:cxnLst/>
              <a:rect l="l" t="t" r="r" b="b"/>
              <a:pathLst>
                <a:path w="9164320" h="1009014">
                  <a:moveTo>
                    <a:pt x="9163811" y="1008887"/>
                  </a:moveTo>
                  <a:lnTo>
                    <a:pt x="0" y="1008887"/>
                  </a:lnTo>
                  <a:lnTo>
                    <a:pt x="0" y="0"/>
                  </a:lnTo>
                  <a:lnTo>
                    <a:pt x="9163811" y="0"/>
                  </a:lnTo>
                  <a:lnTo>
                    <a:pt x="9163811" y="10088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1" name="object 41"/>
            <p:cNvSpPr/>
            <p:nvPr/>
          </p:nvSpPr>
          <p:spPr>
            <a:xfrm>
              <a:off x="662939" y="1499616"/>
              <a:ext cx="9177655" cy="1021080"/>
            </a:xfrm>
            <a:custGeom>
              <a:avLst/>
              <a:gdLst/>
              <a:ahLst/>
              <a:cxnLst/>
              <a:rect l="l" t="t" r="r" b="b"/>
              <a:pathLst>
                <a:path w="9177655" h="1021080">
                  <a:moveTo>
                    <a:pt x="9174480" y="1021080"/>
                  </a:moveTo>
                  <a:lnTo>
                    <a:pt x="3048" y="1021080"/>
                  </a:lnTo>
                  <a:lnTo>
                    <a:pt x="0" y="10180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9174480" y="0"/>
                  </a:lnTo>
                  <a:lnTo>
                    <a:pt x="9177528" y="3048"/>
                  </a:lnTo>
                  <a:lnTo>
                    <a:pt x="9177528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007364"/>
                  </a:lnTo>
                  <a:lnTo>
                    <a:pt x="6096" y="1007364"/>
                  </a:lnTo>
                  <a:lnTo>
                    <a:pt x="13716" y="1014984"/>
                  </a:lnTo>
                  <a:lnTo>
                    <a:pt x="9177528" y="1014984"/>
                  </a:lnTo>
                  <a:lnTo>
                    <a:pt x="9177528" y="1018032"/>
                  </a:lnTo>
                  <a:lnTo>
                    <a:pt x="9174480" y="1021080"/>
                  </a:lnTo>
                  <a:close/>
                </a:path>
                <a:path w="9177655" h="1021080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9177655" h="1021080">
                  <a:moveTo>
                    <a:pt x="91638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9163812" y="6096"/>
                  </a:lnTo>
                  <a:lnTo>
                    <a:pt x="9163812" y="13716"/>
                  </a:lnTo>
                  <a:close/>
                </a:path>
                <a:path w="9177655" h="1021080">
                  <a:moveTo>
                    <a:pt x="9163812" y="1014984"/>
                  </a:moveTo>
                  <a:lnTo>
                    <a:pt x="9163812" y="6096"/>
                  </a:lnTo>
                  <a:lnTo>
                    <a:pt x="9169907" y="13716"/>
                  </a:lnTo>
                  <a:lnTo>
                    <a:pt x="9177528" y="13716"/>
                  </a:lnTo>
                  <a:lnTo>
                    <a:pt x="9177528" y="1007364"/>
                  </a:lnTo>
                  <a:lnTo>
                    <a:pt x="9169907" y="1007364"/>
                  </a:lnTo>
                  <a:lnTo>
                    <a:pt x="9163812" y="1014984"/>
                  </a:lnTo>
                  <a:close/>
                </a:path>
                <a:path w="9177655" h="1021080">
                  <a:moveTo>
                    <a:pt x="9177528" y="13716"/>
                  </a:moveTo>
                  <a:lnTo>
                    <a:pt x="9169907" y="13716"/>
                  </a:lnTo>
                  <a:lnTo>
                    <a:pt x="9163812" y="6096"/>
                  </a:lnTo>
                  <a:lnTo>
                    <a:pt x="9177528" y="6096"/>
                  </a:lnTo>
                  <a:lnTo>
                    <a:pt x="9177528" y="13716"/>
                  </a:lnTo>
                  <a:close/>
                </a:path>
                <a:path w="9177655" h="1021080">
                  <a:moveTo>
                    <a:pt x="13716" y="1014984"/>
                  </a:moveTo>
                  <a:lnTo>
                    <a:pt x="6096" y="1007364"/>
                  </a:lnTo>
                  <a:lnTo>
                    <a:pt x="13716" y="1007364"/>
                  </a:lnTo>
                  <a:lnTo>
                    <a:pt x="13716" y="1014984"/>
                  </a:lnTo>
                  <a:close/>
                </a:path>
                <a:path w="9177655" h="1021080">
                  <a:moveTo>
                    <a:pt x="9163812" y="1014984"/>
                  </a:moveTo>
                  <a:lnTo>
                    <a:pt x="13716" y="1014984"/>
                  </a:lnTo>
                  <a:lnTo>
                    <a:pt x="13716" y="1007364"/>
                  </a:lnTo>
                  <a:lnTo>
                    <a:pt x="9163812" y="1007364"/>
                  </a:lnTo>
                  <a:lnTo>
                    <a:pt x="9163812" y="1014984"/>
                  </a:lnTo>
                  <a:close/>
                </a:path>
                <a:path w="9177655" h="1021080">
                  <a:moveTo>
                    <a:pt x="9177528" y="1014984"/>
                  </a:moveTo>
                  <a:lnTo>
                    <a:pt x="9163812" y="1014984"/>
                  </a:lnTo>
                  <a:lnTo>
                    <a:pt x="9169907" y="1007364"/>
                  </a:lnTo>
                  <a:lnTo>
                    <a:pt x="9177528" y="1007364"/>
                  </a:lnTo>
                  <a:lnTo>
                    <a:pt x="9177528" y="1014984"/>
                  </a:lnTo>
                  <a:close/>
                </a:path>
              </a:pathLst>
            </a:custGeom>
            <a:solidFill>
              <a:srgbClr val="917C6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96094" y="1397619"/>
            <a:ext cx="8506428" cy="762401"/>
          </a:xfrm>
          <a:prstGeom prst="rect">
            <a:avLst/>
          </a:prstGeom>
        </p:spPr>
        <p:txBody>
          <a:bodyPr vert="horz" wrap="square" lIns="0" tIns="58941" rIns="0" bIns="0" rtlCol="0">
            <a:spAutoFit/>
          </a:bodyPr>
          <a:lstStyle/>
          <a:p>
            <a:pPr marL="347750" indent="-273485">
              <a:spcBef>
                <a:spcPts val="464"/>
              </a:spcBef>
              <a:buClr>
                <a:srgbClr val="504949"/>
              </a:buClr>
              <a:buFont typeface="Wingdings"/>
              <a:buChar char=""/>
              <a:tabLst>
                <a:tab pos="348340" algn="l"/>
              </a:tabLst>
            </a:pPr>
            <a:r>
              <a:rPr sz="1439" spc="218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14" dirty="0">
                <a:latin typeface="Trebuchet MS"/>
                <a:cs typeface="Trebuchet MS"/>
              </a:rPr>
              <a:t>x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67" dirty="0">
                <a:latin typeface="Trebuchet MS"/>
                <a:cs typeface="Trebuchet MS"/>
              </a:rPr>
              <a:t>f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70" dirty="0">
                <a:latin typeface="Trebuchet MS"/>
                <a:cs typeface="Trebuchet MS"/>
              </a:rPr>
              <a:t>ç</a:t>
            </a:r>
            <a:r>
              <a:rPr sz="1439" spc="46" dirty="0">
                <a:latin typeface="Trebuchet MS"/>
                <a:cs typeface="Trebuchet MS"/>
              </a:rPr>
              <a:t>o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19" dirty="0">
                <a:latin typeface="Trebuchet MS"/>
                <a:cs typeface="Trebuchet MS"/>
              </a:rPr>
              <a:t>s</a:t>
            </a:r>
            <a:r>
              <a:rPr sz="1439" spc="-74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167" dirty="0">
                <a:latin typeface="Trebuchet MS"/>
                <a:cs typeface="Trebuchet MS"/>
              </a:rPr>
              <a:t>f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88" dirty="0">
                <a:latin typeface="Trebuchet MS"/>
                <a:cs typeface="Trebuchet MS"/>
              </a:rPr>
              <a:t>i</a:t>
            </a:r>
            <a:r>
              <a:rPr sz="1439" spc="-23" dirty="0">
                <a:latin typeface="Trebuchet MS"/>
                <a:cs typeface="Trebuchet MS"/>
              </a:rPr>
              <a:t>r</a:t>
            </a:r>
            <a:r>
              <a:rPr sz="1439" spc="-84" dirty="0"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  <a:p>
            <a:pPr marL="718487" lvl="1" indent="-274074">
              <a:spcBef>
                <a:spcPts val="334"/>
              </a:spcBef>
              <a:buClr>
                <a:srgbClr val="504949"/>
              </a:buClr>
              <a:buFont typeface="Wingdings"/>
              <a:buChar char=""/>
              <a:tabLst>
                <a:tab pos="718487" algn="l"/>
                <a:tab pos="719077" algn="l"/>
              </a:tabLst>
            </a:pPr>
            <a:r>
              <a:rPr sz="1439" spc="51" dirty="0">
                <a:latin typeface="Trebuchet MS"/>
                <a:cs typeface="Trebuchet MS"/>
              </a:rPr>
              <a:t>R</a:t>
            </a:r>
            <a:r>
              <a:rPr sz="1439" spc="-97" dirty="0">
                <a:latin typeface="Trebuchet MS"/>
                <a:cs typeface="Trebuchet MS"/>
              </a:rPr>
              <a:t>e</a:t>
            </a:r>
            <a:r>
              <a:rPr sz="1439" spc="-167" dirty="0">
                <a:latin typeface="Trebuchet MS"/>
                <a:cs typeface="Trebuchet MS"/>
              </a:rPr>
              <a:t>f</a:t>
            </a:r>
            <a:r>
              <a:rPr sz="1439" spc="-125" dirty="0">
                <a:latin typeface="Trebuchet MS"/>
                <a:cs typeface="Trebuchet MS"/>
              </a:rPr>
              <a:t>a</a:t>
            </a:r>
            <a:r>
              <a:rPr sz="1439" spc="-88" dirty="0">
                <a:latin typeface="Trebuchet MS"/>
                <a:cs typeface="Trebuchet MS"/>
              </a:rPr>
              <a:t>i</a:t>
            </a:r>
            <a:r>
              <a:rPr sz="1439" spc="-23" dirty="0">
                <a:latin typeface="Trebuchet MS"/>
                <a:cs typeface="Trebuchet MS"/>
              </a:rPr>
              <a:t>r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19" dirty="0">
                <a:latin typeface="Trebuchet MS"/>
                <a:cs typeface="Trebuchet MS"/>
              </a:rPr>
              <a:t>s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14" dirty="0">
                <a:latin typeface="Trebuchet MS"/>
                <a:cs typeface="Trebuchet MS"/>
              </a:rPr>
              <a:t>x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é</a:t>
            </a:r>
            <a:r>
              <a:rPr sz="1439" spc="-88" dirty="0">
                <a:latin typeface="Trebuchet MS"/>
                <a:cs typeface="Trebuchet MS"/>
              </a:rPr>
              <a:t>t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19" dirty="0">
                <a:latin typeface="Trebuchet MS"/>
                <a:cs typeface="Trebuchet MS"/>
              </a:rPr>
              <a:t>s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130" dirty="0">
                <a:latin typeface="Trebuchet MS"/>
                <a:cs typeface="Trebuchet MS"/>
              </a:rPr>
              <a:t>a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14" dirty="0">
                <a:latin typeface="Trebuchet MS"/>
                <a:cs typeface="Trebuchet MS"/>
              </a:rPr>
              <a:t>s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-88" dirty="0">
                <a:latin typeface="Trebuchet MS"/>
                <a:cs typeface="Trebuchet MS"/>
              </a:rPr>
              <a:t>ti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9" dirty="0">
                <a:latin typeface="Trebuchet MS"/>
                <a:cs typeface="Trebuchet MS"/>
              </a:rPr>
              <a:t>r</a:t>
            </a:r>
            <a:r>
              <a:rPr sz="1439" spc="-84" dirty="0">
                <a:latin typeface="Trebuchet MS"/>
                <a:cs typeface="Trebuchet MS"/>
              </a:rPr>
              <a:t>é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-97" dirty="0">
                <a:latin typeface="Trebuchet MS"/>
                <a:cs typeface="Trebuchet MS"/>
              </a:rPr>
              <a:t>é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88" dirty="0">
                <a:latin typeface="Trebuchet MS"/>
                <a:cs typeface="Trebuchet MS"/>
              </a:rPr>
              <a:t>t</a:t>
            </a:r>
            <a:r>
              <a:rPr sz="1439" spc="-84" dirty="0"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  <a:p>
            <a:pPr marL="718487" lvl="1" indent="-274074">
              <a:spcBef>
                <a:spcPts val="32"/>
              </a:spcBef>
              <a:buClr>
                <a:srgbClr val="504949"/>
              </a:buClr>
              <a:buFont typeface="Wingdings"/>
              <a:buChar char=""/>
              <a:tabLst>
                <a:tab pos="718487" algn="l"/>
                <a:tab pos="719077" algn="l"/>
              </a:tabLst>
            </a:pPr>
            <a:r>
              <a:rPr sz="1439" spc="-42" dirty="0">
                <a:latin typeface="Trebuchet MS"/>
                <a:cs typeface="Trebuchet MS"/>
              </a:rPr>
              <a:t>Fusionner </a:t>
            </a:r>
            <a:r>
              <a:rPr sz="1439" spc="-74" dirty="0">
                <a:latin typeface="Trebuchet MS"/>
                <a:cs typeface="Trebuchet MS"/>
              </a:rPr>
              <a:t>les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46" dirty="0">
                <a:latin typeface="Trebuchet MS"/>
                <a:cs typeface="Trebuchet MS"/>
              </a:rPr>
              <a:t>deux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étapes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(pas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les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ajouts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et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les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suppressions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60" dirty="0">
                <a:latin typeface="Trebuchet MS"/>
                <a:cs typeface="Trebuchet MS"/>
              </a:rPr>
              <a:t>des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fichiers)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379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891902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95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f</a:t>
            </a:r>
            <a:r>
              <a:rPr sz="2924" spc="-106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65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 l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49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0" dirty="0">
                <a:latin typeface="Calibri"/>
                <a:cs typeface="Calibri"/>
              </a:rPr>
              <a:t>m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1569730"/>
            <a:ext cx="19409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0" y="2204854"/>
            <a:ext cx="255746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-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0" y="2906535"/>
            <a:ext cx="5010022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affichage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mono-ligne 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mais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identifiant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complet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3643502"/>
            <a:ext cx="425969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afficher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seulement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deux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derniers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Commits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0" y="4379100"/>
            <a:ext cx="4161265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afficher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Commits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sous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forme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d’un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graphe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060" y="5114700"/>
            <a:ext cx="477956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2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22865" y="1374985"/>
            <a:ext cx="8076156" cy="11788"/>
          </a:xfrm>
          <a:custGeom>
            <a:avLst/>
            <a:gdLst/>
            <a:ahLst/>
            <a:cxnLst/>
            <a:rect l="l" t="t" r="r" b="b"/>
            <a:pathLst>
              <a:path w="8700770" h="12700">
                <a:moveTo>
                  <a:pt x="8700516" y="12191"/>
                </a:moveTo>
                <a:lnTo>
                  <a:pt x="0" y="12191"/>
                </a:lnTo>
                <a:lnTo>
                  <a:pt x="0" y="0"/>
                </a:lnTo>
                <a:lnTo>
                  <a:pt x="8700516" y="0"/>
                </a:lnTo>
                <a:lnTo>
                  <a:pt x="8700516" y="12191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pSp>
        <p:nvGrpSpPr>
          <p:cNvPr id="14" name="object 14"/>
          <p:cNvGrpSpPr/>
          <p:nvPr/>
        </p:nvGrpSpPr>
        <p:grpSpPr>
          <a:xfrm>
            <a:off x="1569441" y="1838972"/>
            <a:ext cx="3163387" cy="381941"/>
            <a:chOff x="1394459" y="1981200"/>
            <a:chExt cx="3408045" cy="411480"/>
          </a:xfrm>
        </p:grpSpPr>
        <p:sp>
          <p:nvSpPr>
            <p:cNvPr id="15" name="object 15"/>
            <p:cNvSpPr/>
            <p:nvPr/>
          </p:nvSpPr>
          <p:spPr>
            <a:xfrm>
              <a:off x="1402079" y="1988820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4">
                  <a:moveTo>
                    <a:pt x="3392423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392423" y="0"/>
                  </a:lnTo>
                  <a:lnTo>
                    <a:pt x="3392423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94459" y="1981200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80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407664" y="405383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8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148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1480">
                  <a:moveTo>
                    <a:pt x="3393948" y="405383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5383"/>
                  </a:lnTo>
                  <a:close/>
                </a:path>
                <a:path w="3408045" h="41148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1480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408045" h="411480">
                  <a:moveTo>
                    <a:pt x="3393948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5383"/>
                  </a:lnTo>
                  <a:close/>
                </a:path>
                <a:path w="3408045" h="411480">
                  <a:moveTo>
                    <a:pt x="3407664" y="405383"/>
                  </a:moveTo>
                  <a:lnTo>
                    <a:pt x="3393948" y="405383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76514" y="1846045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49637" y="2527880"/>
            <a:ext cx="3161619" cy="380761"/>
            <a:chOff x="1373124" y="2723388"/>
            <a:chExt cx="3406140" cy="410209"/>
          </a:xfrm>
        </p:grpSpPr>
        <p:sp>
          <p:nvSpPr>
            <p:cNvPr id="19" name="object 19"/>
            <p:cNvSpPr/>
            <p:nvPr/>
          </p:nvSpPr>
          <p:spPr>
            <a:xfrm>
              <a:off x="1379220" y="2731008"/>
              <a:ext cx="3394075" cy="396240"/>
            </a:xfrm>
            <a:custGeom>
              <a:avLst/>
              <a:gdLst/>
              <a:ahLst/>
              <a:cxnLst/>
              <a:rect l="l" t="t" r="r" b="b"/>
              <a:pathLst>
                <a:path w="3394075" h="396239">
                  <a:moveTo>
                    <a:pt x="3393947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3947" y="0"/>
                  </a:lnTo>
                  <a:lnTo>
                    <a:pt x="3393947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373124" y="2723388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4572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3406140" y="403859"/>
                  </a:lnTo>
                  <a:lnTo>
                    <a:pt x="3406140" y="406907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3406140" h="410210">
                  <a:moveTo>
                    <a:pt x="3392424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5240"/>
                  </a:lnTo>
                  <a:close/>
                </a:path>
                <a:path w="3406140" h="410210">
                  <a:moveTo>
                    <a:pt x="3392424" y="403859"/>
                  </a:moveTo>
                  <a:lnTo>
                    <a:pt x="3392424" y="7620"/>
                  </a:lnTo>
                  <a:lnTo>
                    <a:pt x="3400044" y="15240"/>
                  </a:lnTo>
                  <a:lnTo>
                    <a:pt x="3406140" y="15240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3859"/>
                  </a:lnTo>
                  <a:close/>
                </a:path>
                <a:path w="3406140" h="410210">
                  <a:moveTo>
                    <a:pt x="3406140" y="15240"/>
                  </a:moveTo>
                  <a:lnTo>
                    <a:pt x="3400044" y="15240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5240"/>
                  </a:lnTo>
                  <a:close/>
                </a:path>
                <a:path w="3406140" h="410210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406140" h="410210">
                  <a:moveTo>
                    <a:pt x="3392424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3859"/>
                  </a:lnTo>
                  <a:close/>
                </a:path>
                <a:path w="3406140" h="410210">
                  <a:moveTo>
                    <a:pt x="3406140" y="403859"/>
                  </a:moveTo>
                  <a:lnTo>
                    <a:pt x="3392424" y="403859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55295" y="2534953"/>
            <a:ext cx="315042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66612" y="3226689"/>
            <a:ext cx="3163387" cy="379583"/>
            <a:chOff x="1391412" y="3476244"/>
            <a:chExt cx="3408045" cy="408940"/>
          </a:xfrm>
        </p:grpSpPr>
        <p:sp>
          <p:nvSpPr>
            <p:cNvPr id="23" name="object 23"/>
            <p:cNvSpPr/>
            <p:nvPr/>
          </p:nvSpPr>
          <p:spPr>
            <a:xfrm>
              <a:off x="1399032" y="3482340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391412" y="3476244"/>
              <a:ext cx="3408045" cy="408940"/>
            </a:xfrm>
            <a:custGeom>
              <a:avLst/>
              <a:gdLst/>
              <a:ahLst/>
              <a:cxnLst/>
              <a:rect l="l" t="t" r="r" b="b"/>
              <a:pathLst>
                <a:path w="3408045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407664" y="402335"/>
                  </a:lnTo>
                  <a:lnTo>
                    <a:pt x="3407664" y="405383"/>
                  </a:lnTo>
                  <a:lnTo>
                    <a:pt x="3403092" y="408432"/>
                  </a:lnTo>
                  <a:close/>
                </a:path>
                <a:path w="3408045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8045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8045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8045" h="408939">
                  <a:moveTo>
                    <a:pt x="3407664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8045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8045" h="408939">
                  <a:moveTo>
                    <a:pt x="3407664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7664" y="394716"/>
                  </a:lnTo>
                  <a:lnTo>
                    <a:pt x="340766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73685" y="3232348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--pretty=oneline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66612" y="3975009"/>
            <a:ext cx="3163387" cy="381941"/>
            <a:chOff x="1391412" y="4282439"/>
            <a:chExt cx="3408045" cy="411480"/>
          </a:xfrm>
        </p:grpSpPr>
        <p:sp>
          <p:nvSpPr>
            <p:cNvPr id="27" name="object 27"/>
            <p:cNvSpPr/>
            <p:nvPr/>
          </p:nvSpPr>
          <p:spPr>
            <a:xfrm>
              <a:off x="1399032" y="4288535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391412" y="4282439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79">
                  <a:moveTo>
                    <a:pt x="340309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3859"/>
                  </a:lnTo>
                  <a:lnTo>
                    <a:pt x="3407664" y="403859"/>
                  </a:lnTo>
                  <a:lnTo>
                    <a:pt x="3407664" y="408432"/>
                  </a:lnTo>
                  <a:lnTo>
                    <a:pt x="3403092" y="411480"/>
                  </a:lnTo>
                  <a:close/>
                </a:path>
                <a:path w="340804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8045" h="41147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8045" h="411479">
                  <a:moveTo>
                    <a:pt x="3392424" y="403859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2424" y="403859"/>
                  </a:lnTo>
                  <a:close/>
                </a:path>
                <a:path w="3408045" h="411479">
                  <a:moveTo>
                    <a:pt x="3407664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411479">
                  <a:moveTo>
                    <a:pt x="13716" y="403859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3408045" h="411479">
                  <a:moveTo>
                    <a:pt x="3392424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3392424" y="397764"/>
                  </a:lnTo>
                  <a:lnTo>
                    <a:pt x="3392424" y="403859"/>
                  </a:lnTo>
                  <a:close/>
                </a:path>
                <a:path w="3408045" h="411479">
                  <a:moveTo>
                    <a:pt x="3407664" y="403859"/>
                  </a:moveTo>
                  <a:lnTo>
                    <a:pt x="3392424" y="403859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73685" y="3980667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-2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66612" y="4724744"/>
            <a:ext cx="3161619" cy="379583"/>
            <a:chOff x="1391412" y="5090159"/>
            <a:chExt cx="3406140" cy="408940"/>
          </a:xfrm>
        </p:grpSpPr>
        <p:sp>
          <p:nvSpPr>
            <p:cNvPr id="31" name="object 31"/>
            <p:cNvSpPr/>
            <p:nvPr/>
          </p:nvSpPr>
          <p:spPr>
            <a:xfrm>
              <a:off x="1397508" y="5096255"/>
              <a:ext cx="3394075" cy="396240"/>
            </a:xfrm>
            <a:custGeom>
              <a:avLst/>
              <a:gdLst/>
              <a:ahLst/>
              <a:cxnLst/>
              <a:rect l="l" t="t" r="r" b="b"/>
              <a:pathLst>
                <a:path w="3394075" h="396239">
                  <a:moveTo>
                    <a:pt x="3393948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3948" y="0"/>
                  </a:lnTo>
                  <a:lnTo>
                    <a:pt x="3393948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391412" y="5090159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72271" y="4730402"/>
            <a:ext cx="315042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--graph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66612" y="5422139"/>
            <a:ext cx="3161619" cy="380761"/>
            <a:chOff x="1391412" y="5841491"/>
            <a:chExt cx="3406140" cy="410209"/>
          </a:xfrm>
        </p:grpSpPr>
        <p:sp>
          <p:nvSpPr>
            <p:cNvPr id="35" name="object 35"/>
            <p:cNvSpPr/>
            <p:nvPr/>
          </p:nvSpPr>
          <p:spPr>
            <a:xfrm>
              <a:off x="1397508" y="5847587"/>
              <a:ext cx="3394075" cy="396240"/>
            </a:xfrm>
            <a:custGeom>
              <a:avLst/>
              <a:gdLst/>
              <a:ahLst/>
              <a:cxnLst/>
              <a:rect l="l" t="t" r="r" b="b"/>
              <a:pathLst>
                <a:path w="3394075" h="396239">
                  <a:moveTo>
                    <a:pt x="3393948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3948" y="0"/>
                  </a:lnTo>
                  <a:lnTo>
                    <a:pt x="3393948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6" name="object 36"/>
            <p:cNvSpPr/>
            <p:nvPr/>
          </p:nvSpPr>
          <p:spPr>
            <a:xfrm>
              <a:off x="1391412" y="5841491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6908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10210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10210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10210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10210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10210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10210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572271" y="5427798"/>
            <a:ext cx="315042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4" dirty="0">
                <a:latin typeface="Times New Roman"/>
                <a:cs typeface="Times New Roman"/>
              </a:rPr>
              <a:t> show idCommit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746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325121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9" dirty="0">
                <a:latin typeface="Calibri"/>
                <a:cs typeface="Calibri"/>
              </a:rPr>
              <a:t>p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489" y="1482510"/>
            <a:ext cx="8386777" cy="2033895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362485" marR="4715" indent="-351287">
              <a:lnSpc>
                <a:spcPct val="153000"/>
              </a:lnSpc>
              <a:spcBef>
                <a:spcPts val="84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2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717" spc="29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principale</a:t>
            </a:r>
            <a:r>
              <a:rPr sz="1717" spc="29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(master)</a:t>
            </a:r>
            <a:r>
              <a:rPr sz="1717" spc="3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contient</a:t>
            </a:r>
            <a:r>
              <a:rPr sz="1717" spc="2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717" spc="28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Commits</a:t>
            </a:r>
            <a:r>
              <a:rPr sz="1717" spc="3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qui</a:t>
            </a:r>
            <a:r>
              <a:rPr sz="1717" spc="31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représentent</a:t>
            </a:r>
            <a:r>
              <a:rPr sz="1717" spc="2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717" spc="3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différentes </a:t>
            </a:r>
            <a:r>
              <a:rPr sz="1717" spc="-50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versions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notre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7" dirty="0">
                <a:solidFill>
                  <a:srgbClr val="3F3F3F"/>
                </a:solidFill>
                <a:latin typeface="Trebuchet MS"/>
                <a:cs typeface="Trebuchet MS"/>
              </a:rPr>
              <a:t>application</a:t>
            </a:r>
            <a:endParaRPr sz="1717">
              <a:latin typeface="Trebuchet MS"/>
              <a:cs typeface="Trebuchet MS"/>
            </a:endParaRPr>
          </a:p>
          <a:p>
            <a:pPr marL="362485" indent="-351287">
              <a:spcBef>
                <a:spcPts val="1337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2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717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493D2F"/>
              </a:buClr>
              <a:buFont typeface="Times New Roman"/>
              <a:buChar char="■"/>
            </a:pPr>
            <a:endParaRPr sz="2042">
              <a:latin typeface="Trebuchet MS"/>
              <a:cs typeface="Trebuchet MS"/>
            </a:endParaRPr>
          </a:p>
          <a:p>
            <a:pPr marL="362485" indent="-351287">
              <a:spcBef>
                <a:spcPts val="1620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717" spc="-20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b="1" spc="28" dirty="0">
                <a:solidFill>
                  <a:srgbClr val="3F3F3F"/>
                </a:solidFill>
                <a:latin typeface="Trebuchet MS"/>
                <a:cs typeface="Trebuchet MS"/>
              </a:rPr>
              <a:t>br</a:t>
            </a:r>
            <a:r>
              <a:rPr sz="1717" b="1" spc="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b="1" spc="14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b="1" spc="-5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b="1" spc="9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b="1" spc="-2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b="1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b="1" spc="-6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b="1" spc="-1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b="1" spc="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b="1" spc="14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b="1" spc="-5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b="1" spc="-2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6489" y="4755357"/>
            <a:ext cx="4068727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2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717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2959" y="2136038"/>
            <a:ext cx="796417" cy="9704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4300" y="3656727"/>
            <a:ext cx="1703171" cy="103831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82645" y="4505483"/>
            <a:ext cx="2755629" cy="100011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29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589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464222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86" dirty="0">
                <a:latin typeface="Calibri"/>
                <a:cs typeface="Calibri"/>
              </a:rPr>
              <a:t>a</a:t>
            </a:r>
            <a:r>
              <a:rPr sz="2924" spc="-79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76" dirty="0">
                <a:latin typeface="Calibri"/>
                <a:cs typeface="Calibri"/>
              </a:rPr>
              <a:t>’</a:t>
            </a:r>
            <a:r>
              <a:rPr sz="2924" spc="-111" dirty="0">
                <a:latin typeface="Calibri"/>
                <a:cs typeface="Calibri"/>
              </a:rPr>
              <a:t>un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nou</a:t>
            </a:r>
            <a:r>
              <a:rPr sz="2924" spc="-186" dirty="0">
                <a:latin typeface="Calibri"/>
                <a:cs typeface="Calibri"/>
              </a:rPr>
              <a:t>v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488" y="1503265"/>
            <a:ext cx="5773903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Une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nouvelle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est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créée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30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branch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&lt;name&gt;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6489" y="3040877"/>
            <a:ext cx="3442769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14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6489" y="3810386"/>
            <a:ext cx="443652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149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255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81193" y="2018626"/>
            <a:ext cx="3161619" cy="379583"/>
            <a:chOff x="1514855" y="2174748"/>
            <a:chExt cx="3406140" cy="408940"/>
          </a:xfrm>
        </p:grpSpPr>
        <p:sp>
          <p:nvSpPr>
            <p:cNvPr id="13" name="object 13"/>
            <p:cNvSpPr/>
            <p:nvPr/>
          </p:nvSpPr>
          <p:spPr>
            <a:xfrm>
              <a:off x="1522475" y="2180844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514855" y="2174748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88266" y="2024284"/>
            <a:ext cx="3149240" cy="290417"/>
          </a:xfrm>
          <a:prstGeom prst="rect">
            <a:avLst/>
          </a:prstGeom>
        </p:spPr>
        <p:txBody>
          <a:bodyPr vert="horz" wrap="square" lIns="0" tIns="96663" rIns="0" bIns="0" rtlCol="0">
            <a:spAutoFit/>
          </a:bodyPr>
          <a:lstStyle/>
          <a:p>
            <a:pPr marL="74855">
              <a:spcBef>
                <a:spcPts val="76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81193" y="3396440"/>
            <a:ext cx="3161619" cy="381941"/>
            <a:chOff x="1514855" y="3659123"/>
            <a:chExt cx="3406140" cy="411480"/>
          </a:xfrm>
        </p:grpSpPr>
        <p:sp>
          <p:nvSpPr>
            <p:cNvPr id="17" name="object 17"/>
            <p:cNvSpPr/>
            <p:nvPr/>
          </p:nvSpPr>
          <p:spPr>
            <a:xfrm>
              <a:off x="1522475" y="3666743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514855" y="3659123"/>
              <a:ext cx="3406140" cy="411480"/>
            </a:xfrm>
            <a:custGeom>
              <a:avLst/>
              <a:gdLst/>
              <a:ahLst/>
              <a:cxnLst/>
              <a:rect l="l" t="t" r="r" b="b"/>
              <a:pathLst>
                <a:path w="3406140" h="411479">
                  <a:moveTo>
                    <a:pt x="340309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406140" y="405383"/>
                  </a:lnTo>
                  <a:lnTo>
                    <a:pt x="3406140" y="408432"/>
                  </a:lnTo>
                  <a:lnTo>
                    <a:pt x="3403092" y="411480"/>
                  </a:lnTo>
                  <a:close/>
                </a:path>
                <a:path w="340614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406140" h="41147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3716"/>
                  </a:lnTo>
                  <a:close/>
                </a:path>
                <a:path w="3406140" h="411479">
                  <a:moveTo>
                    <a:pt x="3392424" y="405383"/>
                  </a:moveTo>
                  <a:lnTo>
                    <a:pt x="3392424" y="7620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7764"/>
                  </a:lnTo>
                  <a:lnTo>
                    <a:pt x="3400044" y="397764"/>
                  </a:lnTo>
                  <a:lnTo>
                    <a:pt x="3392424" y="405383"/>
                  </a:lnTo>
                  <a:close/>
                </a:path>
                <a:path w="3406140" h="41147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3716"/>
                  </a:lnTo>
                  <a:close/>
                </a:path>
                <a:path w="340614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406140" h="411479">
                  <a:moveTo>
                    <a:pt x="3392424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392424" y="397764"/>
                  </a:lnTo>
                  <a:lnTo>
                    <a:pt x="3392424" y="405383"/>
                  </a:lnTo>
                  <a:close/>
                </a:path>
                <a:path w="3406140" h="411479">
                  <a:moveTo>
                    <a:pt x="3406140" y="405383"/>
                  </a:moveTo>
                  <a:lnTo>
                    <a:pt x="3392424" y="405383"/>
                  </a:lnTo>
                  <a:lnTo>
                    <a:pt x="3400044" y="397764"/>
                  </a:lnTo>
                  <a:lnTo>
                    <a:pt x="3406140" y="397764"/>
                  </a:lnTo>
                  <a:lnTo>
                    <a:pt x="3406140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88266" y="3403514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9" dirty="0">
                <a:latin typeface="Times New Roman"/>
                <a:cs typeface="Times New Roman"/>
              </a:rPr>
              <a:t> branch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81193" y="4342803"/>
            <a:ext cx="3161619" cy="379583"/>
            <a:chOff x="1514855" y="4678679"/>
            <a:chExt cx="3406140" cy="408940"/>
          </a:xfrm>
        </p:grpSpPr>
        <p:sp>
          <p:nvSpPr>
            <p:cNvPr id="21" name="object 21"/>
            <p:cNvSpPr/>
            <p:nvPr/>
          </p:nvSpPr>
          <p:spPr>
            <a:xfrm>
              <a:off x="1522475" y="4684775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1514855" y="4678679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88266" y="4348463"/>
            <a:ext cx="3149240" cy="290417"/>
          </a:xfrm>
          <a:prstGeom prst="rect">
            <a:avLst/>
          </a:prstGeom>
        </p:spPr>
        <p:txBody>
          <a:bodyPr vert="horz" wrap="square" lIns="0" tIns="96663" rIns="0" bIns="0" rtlCol="0">
            <a:spAutoFit/>
          </a:bodyPr>
          <a:lstStyle/>
          <a:p>
            <a:pPr marL="74855">
              <a:spcBef>
                <a:spcPts val="76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6829" y="1943653"/>
            <a:ext cx="3380880" cy="178380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6829" y="4034424"/>
            <a:ext cx="3403513" cy="1471177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9206446" y="6068538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605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289402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102" dirty="0">
                <a:latin typeface="Calibri"/>
                <a:cs typeface="Calibri"/>
              </a:rPr>
              <a:t>ge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488" y="1503265"/>
            <a:ext cx="5671345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commande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«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6" dirty="0">
                <a:solidFill>
                  <a:srgbClr val="3F3F3F"/>
                </a:solidFill>
                <a:latin typeface="Trebuchet MS"/>
                <a:cs typeface="Trebuchet MS"/>
              </a:rPr>
              <a:t>git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checkout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&lt;name&gt;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7" dirty="0">
                <a:solidFill>
                  <a:srgbClr val="3F3F3F"/>
                </a:solidFill>
                <a:latin typeface="Trebuchet MS"/>
                <a:cs typeface="Trebuchet MS"/>
              </a:rPr>
              <a:t>change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6489" y="2657531"/>
            <a:ext cx="253389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6489" y="3425632"/>
            <a:ext cx="3421550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30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6489" y="4195250"/>
            <a:ext cx="253389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37778" y="1889897"/>
            <a:ext cx="3163387" cy="381941"/>
            <a:chOff x="1575816" y="2036063"/>
            <a:chExt cx="3408045" cy="411480"/>
          </a:xfrm>
        </p:grpSpPr>
        <p:sp>
          <p:nvSpPr>
            <p:cNvPr id="14" name="object 14"/>
            <p:cNvSpPr/>
            <p:nvPr/>
          </p:nvSpPr>
          <p:spPr>
            <a:xfrm>
              <a:off x="1583436" y="2043683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4">
                  <a:moveTo>
                    <a:pt x="339242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5" name="object 15"/>
            <p:cNvSpPr/>
            <p:nvPr/>
          </p:nvSpPr>
          <p:spPr>
            <a:xfrm>
              <a:off x="1575816" y="2036063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80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4572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5240"/>
                  </a:lnTo>
                  <a:lnTo>
                    <a:pt x="15240" y="15240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407664" y="405383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80">
                  <a:moveTo>
                    <a:pt x="15240" y="15240"/>
                  </a:moveTo>
                  <a:lnTo>
                    <a:pt x="7620" y="15240"/>
                  </a:lnTo>
                  <a:lnTo>
                    <a:pt x="15240" y="7620"/>
                  </a:lnTo>
                  <a:lnTo>
                    <a:pt x="15240" y="15240"/>
                  </a:lnTo>
                  <a:close/>
                </a:path>
                <a:path w="3408045" h="411480">
                  <a:moveTo>
                    <a:pt x="3393948" y="15240"/>
                  </a:moveTo>
                  <a:lnTo>
                    <a:pt x="15240" y="15240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5240"/>
                  </a:lnTo>
                  <a:close/>
                </a:path>
                <a:path w="3408045" h="411480">
                  <a:moveTo>
                    <a:pt x="3393948" y="405383"/>
                  </a:moveTo>
                  <a:lnTo>
                    <a:pt x="3393948" y="7620"/>
                  </a:lnTo>
                  <a:lnTo>
                    <a:pt x="3400044" y="15240"/>
                  </a:lnTo>
                  <a:lnTo>
                    <a:pt x="3407664" y="15240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5383"/>
                  </a:lnTo>
                  <a:close/>
                </a:path>
                <a:path w="3408045" h="411480">
                  <a:moveTo>
                    <a:pt x="3407664" y="15240"/>
                  </a:moveTo>
                  <a:lnTo>
                    <a:pt x="3400044" y="15240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5240"/>
                  </a:lnTo>
                  <a:close/>
                </a:path>
                <a:path w="3408045" h="411480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408045" h="411480">
                  <a:moveTo>
                    <a:pt x="3393948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5383"/>
                  </a:lnTo>
                  <a:close/>
                </a:path>
                <a:path w="3408045" h="411480">
                  <a:moveTo>
                    <a:pt x="3407664" y="405383"/>
                  </a:moveTo>
                  <a:lnTo>
                    <a:pt x="3393948" y="405383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44851" y="1896970"/>
            <a:ext cx="3149240" cy="290417"/>
          </a:xfrm>
          <a:prstGeom prst="rect">
            <a:avLst/>
          </a:prstGeom>
        </p:spPr>
        <p:txBody>
          <a:bodyPr vert="horz" wrap="square" lIns="0" tIns="96663" rIns="0" bIns="0" rtlCol="0">
            <a:spAutoFit/>
          </a:bodyPr>
          <a:lstStyle/>
          <a:p>
            <a:pPr marL="74855">
              <a:spcBef>
                <a:spcPts val="76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37778" y="3001768"/>
            <a:ext cx="3163387" cy="381941"/>
            <a:chOff x="1575816" y="3233927"/>
            <a:chExt cx="3408045" cy="411480"/>
          </a:xfrm>
        </p:grpSpPr>
        <p:sp>
          <p:nvSpPr>
            <p:cNvPr id="18" name="object 18"/>
            <p:cNvSpPr/>
            <p:nvPr/>
          </p:nvSpPr>
          <p:spPr>
            <a:xfrm>
              <a:off x="1583436" y="3241547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9" name="object 19"/>
            <p:cNvSpPr/>
            <p:nvPr/>
          </p:nvSpPr>
          <p:spPr>
            <a:xfrm>
              <a:off x="1575816" y="3233927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79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407664" y="405383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1479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1479">
                  <a:moveTo>
                    <a:pt x="3393948" y="405383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5383"/>
                  </a:lnTo>
                  <a:close/>
                </a:path>
                <a:path w="3408045" h="411479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1479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408045" h="411479">
                  <a:moveTo>
                    <a:pt x="3393948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5383"/>
                  </a:lnTo>
                  <a:close/>
                </a:path>
                <a:path w="3408045" h="411479">
                  <a:moveTo>
                    <a:pt x="3407664" y="405383"/>
                  </a:moveTo>
                  <a:lnTo>
                    <a:pt x="3393948" y="405383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744851" y="3008842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9" dirty="0">
                <a:latin typeface="Times New Roman"/>
                <a:cs typeface="Times New Roman"/>
              </a:rPr>
              <a:t> branch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37778" y="3769893"/>
            <a:ext cx="3163387" cy="381941"/>
            <a:chOff x="1575816" y="4061460"/>
            <a:chExt cx="3408045" cy="411480"/>
          </a:xfrm>
        </p:grpSpPr>
        <p:sp>
          <p:nvSpPr>
            <p:cNvPr id="22" name="object 22"/>
            <p:cNvSpPr/>
            <p:nvPr/>
          </p:nvSpPr>
          <p:spPr>
            <a:xfrm>
              <a:off x="1583436" y="4069080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3" name="object 23"/>
            <p:cNvSpPr/>
            <p:nvPr/>
          </p:nvSpPr>
          <p:spPr>
            <a:xfrm>
              <a:off x="1575816" y="4061460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79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3859"/>
                  </a:lnTo>
                  <a:lnTo>
                    <a:pt x="3407664" y="403859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1479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1479">
                  <a:moveTo>
                    <a:pt x="3393948" y="403859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3859"/>
                  </a:lnTo>
                  <a:close/>
                </a:path>
                <a:path w="3408045" h="411479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1479">
                  <a:moveTo>
                    <a:pt x="15240" y="403859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3859"/>
                  </a:lnTo>
                  <a:close/>
                </a:path>
                <a:path w="3408045" h="411479">
                  <a:moveTo>
                    <a:pt x="3393948" y="403859"/>
                  </a:moveTo>
                  <a:lnTo>
                    <a:pt x="15240" y="403859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3859"/>
                  </a:lnTo>
                  <a:close/>
                </a:path>
                <a:path w="3408045" h="411479">
                  <a:moveTo>
                    <a:pt x="3407664" y="403859"/>
                  </a:moveTo>
                  <a:lnTo>
                    <a:pt x="3393948" y="403859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744851" y="3776966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-b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dev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737778" y="4577627"/>
            <a:ext cx="3163387" cy="381941"/>
            <a:chOff x="1575816" y="4931664"/>
            <a:chExt cx="3408045" cy="411480"/>
          </a:xfrm>
        </p:grpSpPr>
        <p:sp>
          <p:nvSpPr>
            <p:cNvPr id="26" name="object 26"/>
            <p:cNvSpPr/>
            <p:nvPr/>
          </p:nvSpPr>
          <p:spPr>
            <a:xfrm>
              <a:off x="1583436" y="4939284"/>
              <a:ext cx="3392804" cy="398145"/>
            </a:xfrm>
            <a:custGeom>
              <a:avLst/>
              <a:gdLst/>
              <a:ahLst/>
              <a:cxnLst/>
              <a:rect l="l" t="t" r="r" b="b"/>
              <a:pathLst>
                <a:path w="3392804" h="398145">
                  <a:moveTo>
                    <a:pt x="339242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7" name="object 27"/>
            <p:cNvSpPr/>
            <p:nvPr/>
          </p:nvSpPr>
          <p:spPr>
            <a:xfrm>
              <a:off x="1575816" y="4931664"/>
              <a:ext cx="3408045" cy="411480"/>
            </a:xfrm>
            <a:custGeom>
              <a:avLst/>
              <a:gdLst/>
              <a:ahLst/>
              <a:cxnLst/>
              <a:rect l="l" t="t" r="r" b="b"/>
              <a:pathLst>
                <a:path w="3408045" h="411479">
                  <a:moveTo>
                    <a:pt x="340461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5240"/>
                  </a:lnTo>
                  <a:lnTo>
                    <a:pt x="15240" y="15240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407664" y="405383"/>
                  </a:lnTo>
                  <a:lnTo>
                    <a:pt x="3407664" y="408432"/>
                  </a:lnTo>
                  <a:lnTo>
                    <a:pt x="3404616" y="411480"/>
                  </a:lnTo>
                  <a:close/>
                </a:path>
                <a:path w="3408045" h="411479">
                  <a:moveTo>
                    <a:pt x="15240" y="15240"/>
                  </a:moveTo>
                  <a:lnTo>
                    <a:pt x="7620" y="15240"/>
                  </a:lnTo>
                  <a:lnTo>
                    <a:pt x="15240" y="7620"/>
                  </a:lnTo>
                  <a:lnTo>
                    <a:pt x="15240" y="15240"/>
                  </a:lnTo>
                  <a:close/>
                </a:path>
                <a:path w="3408045" h="411479">
                  <a:moveTo>
                    <a:pt x="3393948" y="15240"/>
                  </a:moveTo>
                  <a:lnTo>
                    <a:pt x="15240" y="15240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5240"/>
                  </a:lnTo>
                  <a:close/>
                </a:path>
                <a:path w="3408045" h="411479">
                  <a:moveTo>
                    <a:pt x="3393948" y="405383"/>
                  </a:moveTo>
                  <a:lnTo>
                    <a:pt x="3393948" y="7620"/>
                  </a:lnTo>
                  <a:lnTo>
                    <a:pt x="3400044" y="15240"/>
                  </a:lnTo>
                  <a:lnTo>
                    <a:pt x="3407664" y="15240"/>
                  </a:lnTo>
                  <a:lnTo>
                    <a:pt x="3407664" y="397764"/>
                  </a:lnTo>
                  <a:lnTo>
                    <a:pt x="3400044" y="397764"/>
                  </a:lnTo>
                  <a:lnTo>
                    <a:pt x="3393948" y="405383"/>
                  </a:lnTo>
                  <a:close/>
                </a:path>
                <a:path w="3408045" h="411479">
                  <a:moveTo>
                    <a:pt x="3407664" y="15240"/>
                  </a:moveTo>
                  <a:lnTo>
                    <a:pt x="3400044" y="15240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5240"/>
                  </a:lnTo>
                  <a:close/>
                </a:path>
                <a:path w="3408045" h="411479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408045" h="411479">
                  <a:moveTo>
                    <a:pt x="3393948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393948" y="397764"/>
                  </a:lnTo>
                  <a:lnTo>
                    <a:pt x="3393948" y="405383"/>
                  </a:lnTo>
                  <a:close/>
                </a:path>
                <a:path w="3408045" h="411479">
                  <a:moveTo>
                    <a:pt x="3407664" y="405383"/>
                  </a:moveTo>
                  <a:lnTo>
                    <a:pt x="3393948" y="405383"/>
                  </a:lnTo>
                  <a:lnTo>
                    <a:pt x="3400044" y="397764"/>
                  </a:lnTo>
                  <a:lnTo>
                    <a:pt x="3407664" y="397764"/>
                  </a:lnTo>
                  <a:lnTo>
                    <a:pt x="340766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744851" y="4584700"/>
            <a:ext cx="3149240" cy="290417"/>
          </a:xfrm>
          <a:prstGeom prst="rect">
            <a:avLst/>
          </a:prstGeom>
        </p:spPr>
        <p:txBody>
          <a:bodyPr vert="horz" wrap="square" lIns="0" tIns="96663" rIns="0" bIns="0" rtlCol="0">
            <a:spAutoFit/>
          </a:bodyPr>
          <a:lstStyle/>
          <a:p>
            <a:pPr marL="74855">
              <a:spcBef>
                <a:spcPts val="76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9" dirty="0">
                <a:latin typeface="Times New Roman"/>
                <a:cs typeface="Times New Roman"/>
              </a:rPr>
              <a:t> branch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5841" y="2441590"/>
            <a:ext cx="3277615" cy="1524932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86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Présentation du formateur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238" y="1781770"/>
            <a:ext cx="10026946" cy="4792947"/>
          </a:xfrm>
        </p:spPr>
        <p:txBody>
          <a:bodyPr/>
          <a:lstStyle/>
          <a:p>
            <a:r>
              <a:rPr lang="fr-BE" dirty="0" smtClean="0"/>
              <a:t>Aymen Drira</a:t>
            </a:r>
          </a:p>
          <a:p>
            <a:r>
              <a:rPr lang="fr-BE" dirty="0" smtClean="0"/>
              <a:t>Consultant Intégration Systèmes et </a:t>
            </a:r>
            <a:r>
              <a:rPr lang="fr-BE" dirty="0" err="1" smtClean="0"/>
              <a:t>DevOps</a:t>
            </a:r>
            <a:endParaRPr lang="fr-BE" dirty="0"/>
          </a:p>
          <a:p>
            <a:pPr lvl="1"/>
            <a:endParaRPr lang="fr-BE" dirty="0" smtClean="0"/>
          </a:p>
          <a:p>
            <a:pPr marL="448506" lvl="1" indent="-448506">
              <a:buClr>
                <a:schemeClr val="accent5">
                  <a:lumMod val="50000"/>
                </a:schemeClr>
              </a:buClr>
              <a:buFont typeface="Webdings" panose="05030102010509060703" pitchFamily="18" charset="2"/>
              <a:buChar char="&lt;"/>
            </a:pPr>
            <a:r>
              <a:rPr lang="fr-BE" sz="2200" dirty="0"/>
              <a:t>Email: </a:t>
            </a:r>
            <a:r>
              <a:rPr lang="fr-BE" sz="2200" dirty="0">
                <a:hlinkClick r:id="rId2"/>
              </a:rPr>
              <a:t>driraaymen@gmail.com</a:t>
            </a:r>
            <a:endParaRPr lang="fr-BE" sz="2200" dirty="0"/>
          </a:p>
          <a:p>
            <a:pPr marL="392826" lvl="1" indent="0">
              <a:buNone/>
            </a:pPr>
            <a:endParaRPr lang="fr-BE" dirty="0" smtClean="0"/>
          </a:p>
        </p:txBody>
      </p:sp>
    </p:spTree>
    <p:extLst>
      <p:ext uri="{BB962C8B-B14F-4D97-AF65-F5344CB8AC3E}">
        <p14:creationId xmlns:p14="http://schemas.microsoft.com/office/powerpoint/2010/main" val="295418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354473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58" dirty="0">
                <a:latin typeface="Calibri"/>
                <a:cs typeface="Calibri"/>
              </a:rPr>
              <a:t>mm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489" y="1503265"/>
            <a:ext cx="5373691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12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j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46477" y="1892726"/>
            <a:ext cx="3486975" cy="2437818"/>
            <a:chOff x="938783" y="2039111"/>
            <a:chExt cx="3756660" cy="2626360"/>
          </a:xfrm>
        </p:grpSpPr>
        <p:sp>
          <p:nvSpPr>
            <p:cNvPr id="11" name="object 11"/>
            <p:cNvSpPr/>
            <p:nvPr/>
          </p:nvSpPr>
          <p:spPr>
            <a:xfrm>
              <a:off x="946404" y="2046731"/>
              <a:ext cx="3743325" cy="2612390"/>
            </a:xfrm>
            <a:custGeom>
              <a:avLst/>
              <a:gdLst/>
              <a:ahLst/>
              <a:cxnLst/>
              <a:rect l="l" t="t" r="r" b="b"/>
              <a:pathLst>
                <a:path w="3743325" h="2612390">
                  <a:moveTo>
                    <a:pt x="3742944" y="2612135"/>
                  </a:moveTo>
                  <a:lnTo>
                    <a:pt x="0" y="2612135"/>
                  </a:lnTo>
                  <a:lnTo>
                    <a:pt x="0" y="0"/>
                  </a:lnTo>
                  <a:lnTo>
                    <a:pt x="3742944" y="0"/>
                  </a:lnTo>
                  <a:lnTo>
                    <a:pt x="3742944" y="26121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938783" y="2039111"/>
              <a:ext cx="3756660" cy="2626360"/>
            </a:xfrm>
            <a:custGeom>
              <a:avLst/>
              <a:gdLst/>
              <a:ahLst/>
              <a:cxnLst/>
              <a:rect l="l" t="t" r="r" b="b"/>
              <a:pathLst>
                <a:path w="3756660" h="2626360">
                  <a:moveTo>
                    <a:pt x="3753611" y="2625852"/>
                  </a:moveTo>
                  <a:lnTo>
                    <a:pt x="3048" y="2625852"/>
                  </a:lnTo>
                  <a:lnTo>
                    <a:pt x="0" y="262280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753611" y="0"/>
                  </a:lnTo>
                  <a:lnTo>
                    <a:pt x="3756660" y="3048"/>
                  </a:lnTo>
                  <a:lnTo>
                    <a:pt x="375666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612136"/>
                  </a:lnTo>
                  <a:lnTo>
                    <a:pt x="7620" y="2612136"/>
                  </a:lnTo>
                  <a:lnTo>
                    <a:pt x="13716" y="2619755"/>
                  </a:lnTo>
                  <a:lnTo>
                    <a:pt x="3756660" y="2619755"/>
                  </a:lnTo>
                  <a:lnTo>
                    <a:pt x="3756660" y="2622804"/>
                  </a:lnTo>
                  <a:lnTo>
                    <a:pt x="3753611" y="2625852"/>
                  </a:lnTo>
                  <a:close/>
                </a:path>
                <a:path w="3756660" h="262636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756660" h="2626360">
                  <a:moveTo>
                    <a:pt x="374294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742944" y="7620"/>
                  </a:lnTo>
                  <a:lnTo>
                    <a:pt x="3742944" y="13716"/>
                  </a:lnTo>
                  <a:close/>
                </a:path>
                <a:path w="3756660" h="2626360">
                  <a:moveTo>
                    <a:pt x="3742944" y="2619755"/>
                  </a:moveTo>
                  <a:lnTo>
                    <a:pt x="3742944" y="7620"/>
                  </a:lnTo>
                  <a:lnTo>
                    <a:pt x="3750564" y="13716"/>
                  </a:lnTo>
                  <a:lnTo>
                    <a:pt x="3756660" y="13716"/>
                  </a:lnTo>
                  <a:lnTo>
                    <a:pt x="3756660" y="2612136"/>
                  </a:lnTo>
                  <a:lnTo>
                    <a:pt x="3750564" y="2612136"/>
                  </a:lnTo>
                  <a:lnTo>
                    <a:pt x="3742944" y="2619755"/>
                  </a:lnTo>
                  <a:close/>
                </a:path>
                <a:path w="3756660" h="2626360">
                  <a:moveTo>
                    <a:pt x="3756660" y="13716"/>
                  </a:moveTo>
                  <a:lnTo>
                    <a:pt x="3750564" y="13716"/>
                  </a:lnTo>
                  <a:lnTo>
                    <a:pt x="3742944" y="7620"/>
                  </a:lnTo>
                  <a:lnTo>
                    <a:pt x="3756660" y="7620"/>
                  </a:lnTo>
                  <a:lnTo>
                    <a:pt x="3756660" y="13716"/>
                  </a:lnTo>
                  <a:close/>
                </a:path>
                <a:path w="3756660" h="2626360">
                  <a:moveTo>
                    <a:pt x="13716" y="2619755"/>
                  </a:moveTo>
                  <a:lnTo>
                    <a:pt x="7620" y="2612136"/>
                  </a:lnTo>
                  <a:lnTo>
                    <a:pt x="13716" y="2612136"/>
                  </a:lnTo>
                  <a:lnTo>
                    <a:pt x="13716" y="2619755"/>
                  </a:lnTo>
                  <a:close/>
                </a:path>
                <a:path w="3756660" h="2626360">
                  <a:moveTo>
                    <a:pt x="3742944" y="2619755"/>
                  </a:moveTo>
                  <a:lnTo>
                    <a:pt x="13716" y="2619755"/>
                  </a:lnTo>
                  <a:lnTo>
                    <a:pt x="13716" y="2612136"/>
                  </a:lnTo>
                  <a:lnTo>
                    <a:pt x="3742944" y="2612136"/>
                  </a:lnTo>
                  <a:lnTo>
                    <a:pt x="3742944" y="2619755"/>
                  </a:lnTo>
                  <a:close/>
                </a:path>
                <a:path w="3756660" h="2626360">
                  <a:moveTo>
                    <a:pt x="3756660" y="2619755"/>
                  </a:moveTo>
                  <a:lnTo>
                    <a:pt x="3742944" y="2619755"/>
                  </a:lnTo>
                  <a:lnTo>
                    <a:pt x="3750564" y="2612136"/>
                  </a:lnTo>
                  <a:lnTo>
                    <a:pt x="3756660" y="2612136"/>
                  </a:lnTo>
                  <a:lnTo>
                    <a:pt x="3756660" y="261975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153551" y="1899800"/>
            <a:ext cx="3474598" cy="2356139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789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297" dirty="0">
                <a:latin typeface="Times New Roman"/>
                <a:cs typeface="Times New Roman"/>
              </a:rPr>
              <a:t> </a:t>
            </a:r>
            <a:r>
              <a:rPr sz="1253" spc="5" dirty="0">
                <a:latin typeface="Calibri"/>
                <a:cs typeface="Calibri"/>
              </a:rPr>
              <a:t>"code</a:t>
            </a:r>
            <a:r>
              <a:rPr sz="1253" dirty="0">
                <a:latin typeface="Calibri"/>
                <a:cs typeface="Calibri"/>
              </a:rPr>
              <a:t> source</a:t>
            </a:r>
            <a:r>
              <a:rPr sz="1253" spc="5" dirty="0">
                <a:latin typeface="Calibri"/>
                <a:cs typeface="Calibri"/>
              </a:rPr>
              <a:t> </a:t>
            </a:r>
            <a:r>
              <a:rPr sz="1253" dirty="0">
                <a:latin typeface="Calibri"/>
                <a:cs typeface="Calibri"/>
              </a:rPr>
              <a:t>3"&gt;&gt;file.txt</a:t>
            </a:r>
            <a:endParaRPr sz="1253">
              <a:latin typeface="Calibri"/>
              <a:cs typeface="Calibri"/>
            </a:endParaRPr>
          </a:p>
          <a:p>
            <a:pPr marL="74855">
              <a:spcBef>
                <a:spcPts val="78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mon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troisième</a:t>
            </a:r>
            <a:r>
              <a:rPr sz="1253" b="1" spc="32" dirty="0">
                <a:latin typeface="Times New Roman"/>
                <a:cs typeface="Times New Roman"/>
              </a:rPr>
              <a:t> commit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spc="5" dirty="0">
                <a:latin typeface="Calibri"/>
                <a:cs typeface="Calibri"/>
              </a:rPr>
              <a:t>"</a:t>
            </a:r>
            <a:endParaRPr sz="1253">
              <a:latin typeface="Calibri"/>
              <a:cs typeface="Calibri"/>
            </a:endParaRPr>
          </a:p>
          <a:p>
            <a:pPr marL="74855">
              <a:spcBef>
                <a:spcPts val="794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297" dirty="0">
                <a:latin typeface="Times New Roman"/>
                <a:cs typeface="Times New Roman"/>
              </a:rPr>
              <a:t> </a:t>
            </a:r>
            <a:r>
              <a:rPr sz="1253" spc="5" dirty="0">
                <a:latin typeface="Calibri"/>
                <a:cs typeface="Calibri"/>
              </a:rPr>
              <a:t>"code</a:t>
            </a:r>
            <a:r>
              <a:rPr sz="1253" dirty="0">
                <a:latin typeface="Calibri"/>
                <a:cs typeface="Calibri"/>
              </a:rPr>
              <a:t> source</a:t>
            </a:r>
            <a:r>
              <a:rPr sz="1253" spc="5" dirty="0">
                <a:latin typeface="Calibri"/>
                <a:cs typeface="Calibri"/>
              </a:rPr>
              <a:t> </a:t>
            </a:r>
            <a:r>
              <a:rPr sz="1253" dirty="0">
                <a:latin typeface="Calibri"/>
                <a:cs typeface="Calibri"/>
              </a:rPr>
              <a:t>4"&gt;&gt;file.txt</a:t>
            </a:r>
            <a:endParaRPr sz="1253">
              <a:latin typeface="Calibri"/>
              <a:cs typeface="Calibri"/>
            </a:endParaRPr>
          </a:p>
          <a:p>
            <a:pPr marL="74855" marR="335373">
              <a:lnSpc>
                <a:spcPts val="2293"/>
              </a:lnSpc>
              <a:spcBef>
                <a:spcPts val="195"/>
              </a:spcBef>
            </a:pPr>
            <a:r>
              <a:rPr sz="1253" b="1" spc="60" dirty="0">
                <a:latin typeface="Times New Roman"/>
                <a:cs typeface="Times New Roman"/>
              </a:rPr>
              <a:t>git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9" dirty="0">
                <a:latin typeface="Times New Roman"/>
                <a:cs typeface="Times New Roman"/>
              </a:rPr>
              <a:t>-am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14" dirty="0">
                <a:latin typeface="Times New Roman"/>
                <a:cs typeface="Times New Roman"/>
              </a:rPr>
              <a:t>mon quatrième </a:t>
            </a:r>
            <a:r>
              <a:rPr sz="1253" b="1" spc="32" dirty="0">
                <a:latin typeface="Times New Roman"/>
                <a:cs typeface="Times New Roman"/>
              </a:rPr>
              <a:t>commit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575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789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8328" y="2314276"/>
            <a:ext cx="4468704" cy="188706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423737" y="4513969"/>
            <a:ext cx="7985386" cy="1115172"/>
            <a:chOff x="1237487" y="4863083"/>
            <a:chExt cx="8602980" cy="1201420"/>
          </a:xfrm>
        </p:grpSpPr>
        <p:sp>
          <p:nvSpPr>
            <p:cNvPr id="16" name="object 16"/>
            <p:cNvSpPr/>
            <p:nvPr/>
          </p:nvSpPr>
          <p:spPr>
            <a:xfrm>
              <a:off x="1243583" y="4870703"/>
              <a:ext cx="8590915" cy="1186180"/>
            </a:xfrm>
            <a:custGeom>
              <a:avLst/>
              <a:gdLst/>
              <a:ahLst/>
              <a:cxnLst/>
              <a:rect l="l" t="t" r="r" b="b"/>
              <a:pathLst>
                <a:path w="8590915" h="1186179">
                  <a:moveTo>
                    <a:pt x="8590787" y="1185672"/>
                  </a:moveTo>
                  <a:lnTo>
                    <a:pt x="0" y="1185672"/>
                  </a:lnTo>
                  <a:lnTo>
                    <a:pt x="0" y="0"/>
                  </a:lnTo>
                  <a:lnTo>
                    <a:pt x="8590787" y="0"/>
                  </a:lnTo>
                  <a:lnTo>
                    <a:pt x="8590787" y="11856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237487" y="4863083"/>
              <a:ext cx="8602980" cy="1201420"/>
            </a:xfrm>
            <a:custGeom>
              <a:avLst/>
              <a:gdLst/>
              <a:ahLst/>
              <a:cxnLst/>
              <a:rect l="l" t="t" r="r" b="b"/>
              <a:pathLst>
                <a:path w="8602980" h="1201420">
                  <a:moveTo>
                    <a:pt x="8599932" y="1200912"/>
                  </a:moveTo>
                  <a:lnTo>
                    <a:pt x="3048" y="1200912"/>
                  </a:lnTo>
                  <a:lnTo>
                    <a:pt x="0" y="11978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599932" y="0"/>
                  </a:lnTo>
                  <a:lnTo>
                    <a:pt x="8602980" y="3048"/>
                  </a:lnTo>
                  <a:lnTo>
                    <a:pt x="8602980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187195"/>
                  </a:lnTo>
                  <a:lnTo>
                    <a:pt x="6096" y="1187195"/>
                  </a:lnTo>
                  <a:lnTo>
                    <a:pt x="13716" y="1193292"/>
                  </a:lnTo>
                  <a:lnTo>
                    <a:pt x="8602980" y="1193292"/>
                  </a:lnTo>
                  <a:lnTo>
                    <a:pt x="8602980" y="1197864"/>
                  </a:lnTo>
                  <a:lnTo>
                    <a:pt x="8599932" y="1200912"/>
                  </a:lnTo>
                  <a:close/>
                </a:path>
                <a:path w="8602980" h="120142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8602980" h="1201420">
                  <a:moveTo>
                    <a:pt x="858926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8589264" y="7620"/>
                  </a:lnTo>
                  <a:lnTo>
                    <a:pt x="8589264" y="13716"/>
                  </a:lnTo>
                  <a:close/>
                </a:path>
                <a:path w="8602980" h="1201420">
                  <a:moveTo>
                    <a:pt x="8589264" y="1193292"/>
                  </a:moveTo>
                  <a:lnTo>
                    <a:pt x="8589264" y="7620"/>
                  </a:lnTo>
                  <a:lnTo>
                    <a:pt x="8596884" y="13716"/>
                  </a:lnTo>
                  <a:lnTo>
                    <a:pt x="8602980" y="13716"/>
                  </a:lnTo>
                  <a:lnTo>
                    <a:pt x="8602980" y="1187195"/>
                  </a:lnTo>
                  <a:lnTo>
                    <a:pt x="8596884" y="1187195"/>
                  </a:lnTo>
                  <a:lnTo>
                    <a:pt x="8589264" y="1193292"/>
                  </a:lnTo>
                  <a:close/>
                </a:path>
                <a:path w="8602980" h="1201420">
                  <a:moveTo>
                    <a:pt x="8602980" y="13716"/>
                  </a:moveTo>
                  <a:lnTo>
                    <a:pt x="8596884" y="13716"/>
                  </a:lnTo>
                  <a:lnTo>
                    <a:pt x="8589264" y="7620"/>
                  </a:lnTo>
                  <a:lnTo>
                    <a:pt x="8602980" y="7620"/>
                  </a:lnTo>
                  <a:lnTo>
                    <a:pt x="8602980" y="13716"/>
                  </a:lnTo>
                  <a:close/>
                </a:path>
                <a:path w="8602980" h="1201420">
                  <a:moveTo>
                    <a:pt x="13716" y="1193292"/>
                  </a:moveTo>
                  <a:lnTo>
                    <a:pt x="6096" y="1187195"/>
                  </a:lnTo>
                  <a:lnTo>
                    <a:pt x="13716" y="1187195"/>
                  </a:lnTo>
                  <a:lnTo>
                    <a:pt x="13716" y="1193292"/>
                  </a:lnTo>
                  <a:close/>
                </a:path>
                <a:path w="8602980" h="1201420">
                  <a:moveTo>
                    <a:pt x="8589264" y="1193292"/>
                  </a:moveTo>
                  <a:lnTo>
                    <a:pt x="13716" y="1193292"/>
                  </a:lnTo>
                  <a:lnTo>
                    <a:pt x="13716" y="1187195"/>
                  </a:lnTo>
                  <a:lnTo>
                    <a:pt x="8589264" y="1187195"/>
                  </a:lnTo>
                  <a:lnTo>
                    <a:pt x="8589264" y="1193292"/>
                  </a:lnTo>
                  <a:close/>
                </a:path>
                <a:path w="8602980" h="1201420">
                  <a:moveTo>
                    <a:pt x="8602980" y="1193292"/>
                  </a:moveTo>
                  <a:lnTo>
                    <a:pt x="8589264" y="1193292"/>
                  </a:lnTo>
                  <a:lnTo>
                    <a:pt x="8596884" y="1187195"/>
                  </a:lnTo>
                  <a:lnTo>
                    <a:pt x="8602980" y="1187195"/>
                  </a:lnTo>
                  <a:lnTo>
                    <a:pt x="8602980" y="1193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29396" y="4521043"/>
            <a:ext cx="7974187" cy="1012213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74855">
              <a:spcBef>
                <a:spcPts val="859"/>
              </a:spcBef>
            </a:pPr>
            <a:r>
              <a:rPr sz="1578" b="1" spc="23" dirty="0">
                <a:latin typeface="Trebuchet MS"/>
                <a:cs typeface="Trebuchet MS"/>
              </a:rPr>
              <a:t>Remarques</a:t>
            </a:r>
            <a:endParaRPr sz="1578">
              <a:latin typeface="Trebuchet MS"/>
              <a:cs typeface="Trebuchet MS"/>
            </a:endParaRPr>
          </a:p>
          <a:p>
            <a:pPr marL="718487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8487" algn="l"/>
                <a:tab pos="719077" algn="l"/>
              </a:tabLst>
            </a:pPr>
            <a:r>
              <a:rPr sz="1392" spc="-42" dirty="0">
                <a:latin typeface="Trebuchet MS"/>
                <a:cs typeface="Trebuchet MS"/>
              </a:rPr>
              <a:t>En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créant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branche,</a:t>
            </a:r>
            <a:r>
              <a:rPr sz="1392" spc="-172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cette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dernière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pointe</a:t>
            </a:r>
            <a:r>
              <a:rPr sz="1392" spc="-19" dirty="0">
                <a:latin typeface="Trebuchet MS"/>
                <a:cs typeface="Trebuchet MS"/>
              </a:rPr>
              <a:t> sur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commit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46" dirty="0">
                <a:latin typeface="Trebuchet MS"/>
                <a:cs typeface="Trebuchet MS"/>
              </a:rPr>
              <a:t>partir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duquel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elle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a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été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créée</a:t>
            </a:r>
            <a:endParaRPr sz="1392">
              <a:latin typeface="Trebuchet MS"/>
              <a:cs typeface="Trebuchet MS"/>
            </a:endParaRPr>
          </a:p>
          <a:p>
            <a:pPr marL="718487" indent="-273485">
              <a:spcBef>
                <a:spcPts val="914"/>
              </a:spcBef>
              <a:buClr>
                <a:srgbClr val="504949"/>
              </a:buClr>
              <a:buFont typeface="Wingdings"/>
              <a:buChar char=""/>
              <a:tabLst>
                <a:tab pos="718487" algn="l"/>
                <a:tab pos="719077" algn="l"/>
              </a:tabLst>
            </a:pPr>
            <a:r>
              <a:rPr sz="1392" spc="-42" dirty="0">
                <a:latin typeface="Trebuchet MS"/>
                <a:cs typeface="Trebuchet MS"/>
              </a:rPr>
              <a:t>En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faisant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14" dirty="0">
                <a:latin typeface="Trebuchet MS"/>
                <a:cs typeface="Trebuchet MS"/>
              </a:rPr>
              <a:t> Commit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46" dirty="0">
                <a:latin typeface="Trebuchet MS"/>
                <a:cs typeface="Trebuchet MS"/>
              </a:rPr>
              <a:t>partir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121" dirty="0">
                <a:latin typeface="Trebuchet MS"/>
                <a:cs typeface="Trebuchet MS"/>
              </a:rPr>
              <a:t>la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branche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créée,</a:t>
            </a:r>
            <a:r>
              <a:rPr sz="1392" spc="-14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cette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dernière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dévie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111" dirty="0">
                <a:latin typeface="Trebuchet MS"/>
                <a:cs typeface="Trebuchet MS"/>
              </a:rPr>
              <a:t>la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branche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principale</a:t>
            </a:r>
            <a:endParaRPr sz="1392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796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515560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9" dirty="0">
                <a:latin typeface="Calibri"/>
                <a:cs typeface="Calibri"/>
              </a:rPr>
              <a:t>O</a:t>
            </a:r>
            <a:r>
              <a:rPr sz="2924" spc="-111" dirty="0">
                <a:latin typeface="Calibri"/>
                <a:cs typeface="Calibri"/>
              </a:rPr>
              <a:t>p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58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un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1503265"/>
            <a:ext cx="486561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26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2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255" dirty="0">
                <a:solidFill>
                  <a:srgbClr val="3F3F3F"/>
                </a:solidFill>
                <a:latin typeface="Trebuchet MS"/>
                <a:cs typeface="Trebuchet MS"/>
              </a:rPr>
              <a:t>–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79" y="2272776"/>
            <a:ext cx="655546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26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(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2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269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241" dirty="0">
                <a:solidFill>
                  <a:srgbClr val="3F3F3F"/>
                </a:solidFill>
                <a:latin typeface="Trebuchet MS"/>
                <a:cs typeface="Trebuchet MS"/>
              </a:rPr>
              <a:t>–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8" y="3040877"/>
            <a:ext cx="6633269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forcer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suppression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d’une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branche,</a:t>
            </a:r>
            <a:r>
              <a:rPr sz="1717" spc="-2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utiliser</a:t>
            </a:r>
            <a:r>
              <a:rPr sz="171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l’option</a:t>
            </a:r>
            <a:r>
              <a:rPr sz="1717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255" dirty="0">
                <a:solidFill>
                  <a:srgbClr val="3F3F3F"/>
                </a:solidFill>
                <a:latin typeface="Trebuchet MS"/>
                <a:cs typeface="Trebuchet MS"/>
              </a:rPr>
              <a:t>–D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23196" y="2686315"/>
            <a:ext cx="3163387" cy="380761"/>
            <a:chOff x="1452372" y="2894076"/>
            <a:chExt cx="3408045" cy="410209"/>
          </a:xfrm>
        </p:grpSpPr>
        <p:sp>
          <p:nvSpPr>
            <p:cNvPr id="13" name="object 13"/>
            <p:cNvSpPr/>
            <p:nvPr/>
          </p:nvSpPr>
          <p:spPr>
            <a:xfrm>
              <a:off x="1459992" y="2901696"/>
              <a:ext cx="3392804" cy="396240"/>
            </a:xfrm>
            <a:custGeom>
              <a:avLst/>
              <a:gdLst/>
              <a:ahLst/>
              <a:cxnLst/>
              <a:rect l="l" t="t" r="r" b="b"/>
              <a:pathLst>
                <a:path w="3392804" h="396239">
                  <a:moveTo>
                    <a:pt x="3392424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2372" y="2894076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6907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4572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5240"/>
                  </a:lnTo>
                  <a:lnTo>
                    <a:pt x="15240" y="15240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3859"/>
                  </a:lnTo>
                  <a:lnTo>
                    <a:pt x="3407664" y="403859"/>
                  </a:lnTo>
                  <a:lnTo>
                    <a:pt x="3407664" y="406907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5240"/>
                  </a:moveTo>
                  <a:lnTo>
                    <a:pt x="7620" y="15240"/>
                  </a:lnTo>
                  <a:lnTo>
                    <a:pt x="15240" y="7620"/>
                  </a:lnTo>
                  <a:lnTo>
                    <a:pt x="15240" y="15240"/>
                  </a:lnTo>
                  <a:close/>
                </a:path>
                <a:path w="3408045" h="410210">
                  <a:moveTo>
                    <a:pt x="3393948" y="15240"/>
                  </a:moveTo>
                  <a:lnTo>
                    <a:pt x="15240" y="15240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5240"/>
                  </a:lnTo>
                  <a:close/>
                </a:path>
                <a:path w="3408045" h="410210">
                  <a:moveTo>
                    <a:pt x="3393948" y="403859"/>
                  </a:moveTo>
                  <a:lnTo>
                    <a:pt x="3393948" y="7620"/>
                  </a:lnTo>
                  <a:lnTo>
                    <a:pt x="3400044" y="15240"/>
                  </a:lnTo>
                  <a:lnTo>
                    <a:pt x="3407664" y="15240"/>
                  </a:lnTo>
                  <a:lnTo>
                    <a:pt x="3407664" y="396240"/>
                  </a:lnTo>
                  <a:lnTo>
                    <a:pt x="3400044" y="396240"/>
                  </a:lnTo>
                  <a:lnTo>
                    <a:pt x="3393948" y="403859"/>
                  </a:lnTo>
                  <a:close/>
                </a:path>
                <a:path w="3408045" h="410210">
                  <a:moveTo>
                    <a:pt x="3407664" y="15240"/>
                  </a:moveTo>
                  <a:lnTo>
                    <a:pt x="3400044" y="15240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5240"/>
                  </a:lnTo>
                  <a:close/>
                </a:path>
                <a:path w="3408045" h="410210">
                  <a:moveTo>
                    <a:pt x="15240" y="403859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3859"/>
                  </a:lnTo>
                  <a:close/>
                </a:path>
                <a:path w="3408045" h="410210">
                  <a:moveTo>
                    <a:pt x="3393948" y="403859"/>
                  </a:moveTo>
                  <a:lnTo>
                    <a:pt x="15240" y="403859"/>
                  </a:lnTo>
                  <a:lnTo>
                    <a:pt x="15240" y="396240"/>
                  </a:lnTo>
                  <a:lnTo>
                    <a:pt x="3393948" y="396240"/>
                  </a:lnTo>
                  <a:lnTo>
                    <a:pt x="3393948" y="403859"/>
                  </a:lnTo>
                  <a:close/>
                </a:path>
                <a:path w="3408045" h="410210">
                  <a:moveTo>
                    <a:pt x="3407664" y="403859"/>
                  </a:moveTo>
                  <a:lnTo>
                    <a:pt x="3393948" y="403859"/>
                  </a:lnTo>
                  <a:lnTo>
                    <a:pt x="3400044" y="396240"/>
                  </a:lnTo>
                  <a:lnTo>
                    <a:pt x="3407664" y="396240"/>
                  </a:lnTo>
                  <a:lnTo>
                    <a:pt x="340766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30268" y="2693387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-d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alternative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23196" y="1814925"/>
            <a:ext cx="3163387" cy="380761"/>
            <a:chOff x="1452372" y="1955292"/>
            <a:chExt cx="3408045" cy="410209"/>
          </a:xfrm>
        </p:grpSpPr>
        <p:sp>
          <p:nvSpPr>
            <p:cNvPr id="17" name="object 17"/>
            <p:cNvSpPr/>
            <p:nvPr/>
          </p:nvSpPr>
          <p:spPr>
            <a:xfrm>
              <a:off x="1459992" y="1962912"/>
              <a:ext cx="3392804" cy="394970"/>
            </a:xfrm>
            <a:custGeom>
              <a:avLst/>
              <a:gdLst/>
              <a:ahLst/>
              <a:cxnLst/>
              <a:rect l="l" t="t" r="r" b="b"/>
              <a:pathLst>
                <a:path w="3392804" h="394969">
                  <a:moveTo>
                    <a:pt x="3392424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2372" y="1955292"/>
              <a:ext cx="3408045" cy="410209"/>
            </a:xfrm>
            <a:custGeom>
              <a:avLst/>
              <a:gdLst/>
              <a:ahLst/>
              <a:cxnLst/>
              <a:rect l="l" t="t" r="r" b="b"/>
              <a:pathLst>
                <a:path w="3408045" h="410210">
                  <a:moveTo>
                    <a:pt x="3404616" y="409956"/>
                  </a:moveTo>
                  <a:lnTo>
                    <a:pt x="4572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2336"/>
                  </a:lnTo>
                  <a:lnTo>
                    <a:pt x="3407664" y="402336"/>
                  </a:lnTo>
                  <a:lnTo>
                    <a:pt x="3407664" y="406907"/>
                  </a:lnTo>
                  <a:lnTo>
                    <a:pt x="3404616" y="409956"/>
                  </a:lnTo>
                  <a:close/>
                </a:path>
                <a:path w="3408045" h="41021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408045" h="410210">
                  <a:moveTo>
                    <a:pt x="3393948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393948" y="7620"/>
                  </a:lnTo>
                  <a:lnTo>
                    <a:pt x="3393948" y="1371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3393948" y="7620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396240"/>
                  </a:lnTo>
                  <a:lnTo>
                    <a:pt x="3400044" y="396240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7620"/>
                  </a:lnTo>
                  <a:lnTo>
                    <a:pt x="3407664" y="7620"/>
                  </a:lnTo>
                  <a:lnTo>
                    <a:pt x="3407664" y="13716"/>
                  </a:lnTo>
                  <a:close/>
                </a:path>
                <a:path w="3408045" h="410210">
                  <a:moveTo>
                    <a:pt x="15240" y="402336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2336"/>
                  </a:lnTo>
                  <a:close/>
                </a:path>
                <a:path w="3408045" h="410210">
                  <a:moveTo>
                    <a:pt x="3393948" y="402336"/>
                  </a:moveTo>
                  <a:lnTo>
                    <a:pt x="15240" y="402336"/>
                  </a:lnTo>
                  <a:lnTo>
                    <a:pt x="15240" y="396240"/>
                  </a:lnTo>
                  <a:lnTo>
                    <a:pt x="3393948" y="396240"/>
                  </a:lnTo>
                  <a:lnTo>
                    <a:pt x="3393948" y="402336"/>
                  </a:lnTo>
                  <a:close/>
                </a:path>
                <a:path w="3408045" h="410210">
                  <a:moveTo>
                    <a:pt x="3407664" y="402336"/>
                  </a:moveTo>
                  <a:lnTo>
                    <a:pt x="3393948" y="402336"/>
                  </a:lnTo>
                  <a:lnTo>
                    <a:pt x="3400044" y="396240"/>
                  </a:lnTo>
                  <a:lnTo>
                    <a:pt x="3407664" y="396240"/>
                  </a:lnTo>
                  <a:lnTo>
                    <a:pt x="340766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30268" y="1821996"/>
            <a:ext cx="314924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-m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dev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alternative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88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77201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F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38" y="1385984"/>
            <a:ext cx="6214196" cy="2222480"/>
          </a:xfrm>
          <a:prstGeom prst="rect">
            <a:avLst/>
          </a:prstGeom>
        </p:spPr>
        <p:txBody>
          <a:bodyPr vert="horz" wrap="square" lIns="0" tIns="132029" rIns="0" bIns="0" rtlCol="0">
            <a:spAutoFit/>
          </a:bodyPr>
          <a:lstStyle/>
          <a:p>
            <a:pPr marL="362485" indent="-351287">
              <a:spcBef>
                <a:spcPts val="1040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79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0" dirty="0">
                <a:solidFill>
                  <a:srgbClr val="3F3F3F"/>
                </a:solidFill>
                <a:latin typeface="Trebuchet MS"/>
                <a:cs typeface="Trebuchet MS"/>
              </a:rPr>
              <a:t>fusionner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0" dirty="0">
                <a:solidFill>
                  <a:srgbClr val="3F3F3F"/>
                </a:solidFill>
                <a:latin typeface="Trebuchet MS"/>
                <a:cs typeface="Trebuchet MS"/>
              </a:rPr>
              <a:t>deux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branches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624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0" dirty="0">
                <a:solidFill>
                  <a:srgbClr val="3F3F3F"/>
                </a:solidFill>
                <a:latin typeface="Trebuchet MS"/>
                <a:cs typeface="Trebuchet MS"/>
              </a:rPr>
              <a:t>combiner</a:t>
            </a:r>
            <a:r>
              <a:rPr sz="1624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88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88" dirty="0">
                <a:solidFill>
                  <a:srgbClr val="3F3F3F"/>
                </a:solidFill>
                <a:latin typeface="Trebuchet MS"/>
                <a:cs typeface="Trebuchet MS"/>
              </a:rPr>
              <a:t>modifications</a:t>
            </a:r>
            <a:endParaRPr sz="1624">
              <a:latin typeface="Trebuchet MS"/>
              <a:cs typeface="Trebuchet MS"/>
            </a:endParaRPr>
          </a:p>
          <a:p>
            <a:pPr marL="362485" indent="-351287">
              <a:spcBef>
                <a:spcPts val="94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6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6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624">
              <a:latin typeface="Trebuchet MS"/>
              <a:cs typeface="Trebuchet MS"/>
            </a:endParaRPr>
          </a:p>
          <a:p>
            <a:pPr>
              <a:spcBef>
                <a:spcPts val="46"/>
              </a:spcBef>
              <a:buChar char="■"/>
            </a:pPr>
            <a:endParaRPr sz="1485">
              <a:latin typeface="Trebuchet MS"/>
              <a:cs typeface="Trebuchet MS"/>
            </a:endParaRPr>
          </a:p>
          <a:p>
            <a:pPr marL="362485" indent="-351287"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Deux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cas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0" dirty="0">
                <a:solidFill>
                  <a:srgbClr val="3F3F3F"/>
                </a:solidFill>
                <a:latin typeface="Trebuchet MS"/>
                <a:cs typeface="Trebuchet MS"/>
              </a:rPr>
              <a:t>possibles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fusion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241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624" spc="-21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58" dirty="0">
                <a:solidFill>
                  <a:srgbClr val="3F3F3F"/>
                </a:solidFill>
                <a:latin typeface="Trebuchet MS"/>
                <a:cs typeface="Trebuchet MS"/>
              </a:rPr>
              <a:t>fast</a:t>
            </a:r>
            <a:r>
              <a:rPr sz="1624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76" dirty="0">
                <a:solidFill>
                  <a:srgbClr val="3F3F3F"/>
                </a:solidFill>
                <a:latin typeface="Trebuchet MS"/>
                <a:cs typeface="Trebuchet MS"/>
              </a:rPr>
              <a:t>forward</a:t>
            </a:r>
            <a:r>
              <a:rPr sz="1624" i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35" dirty="0">
                <a:solidFill>
                  <a:srgbClr val="3F3F3F"/>
                </a:solidFill>
                <a:latin typeface="Trebuchet MS"/>
                <a:cs typeface="Trebuchet MS"/>
              </a:rPr>
              <a:t>non</a:t>
            </a:r>
            <a:r>
              <a:rPr sz="1624" i="1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58" dirty="0">
                <a:solidFill>
                  <a:srgbClr val="3F3F3F"/>
                </a:solidFill>
                <a:latin typeface="Trebuchet MS"/>
                <a:cs typeface="Trebuchet MS"/>
              </a:rPr>
              <a:t>fast</a:t>
            </a:r>
            <a:r>
              <a:rPr sz="1624" i="1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i="1" spc="-176" dirty="0">
                <a:solidFill>
                  <a:srgbClr val="3F3F3F"/>
                </a:solidFill>
                <a:latin typeface="Trebuchet MS"/>
                <a:cs typeface="Trebuchet MS"/>
              </a:rPr>
              <a:t>forward</a:t>
            </a:r>
            <a:endParaRPr sz="1624">
              <a:latin typeface="Trebuchet MS"/>
              <a:cs typeface="Trebuchet MS"/>
            </a:endParaRPr>
          </a:p>
          <a:p>
            <a:pPr>
              <a:spcBef>
                <a:spcPts val="42"/>
              </a:spcBef>
              <a:buChar char="■"/>
            </a:pPr>
            <a:endParaRPr sz="1764">
              <a:latin typeface="Trebuchet MS"/>
              <a:cs typeface="Trebuchet MS"/>
            </a:endParaRPr>
          </a:p>
          <a:p>
            <a:pPr marL="362485" indent="-351287"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b="1" spc="14" dirty="0">
                <a:solidFill>
                  <a:srgbClr val="504949"/>
                </a:solidFill>
                <a:latin typeface="Trebuchet MS"/>
                <a:cs typeface="Trebuchet MS"/>
              </a:rPr>
              <a:t>Fast</a:t>
            </a:r>
            <a:r>
              <a:rPr sz="1439" b="1" spc="-97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439" b="1" spc="23" dirty="0">
                <a:solidFill>
                  <a:srgbClr val="504949"/>
                </a:solidFill>
                <a:latin typeface="Trebuchet MS"/>
                <a:cs typeface="Trebuchet MS"/>
              </a:rPr>
              <a:t>Forward</a:t>
            </a:r>
            <a:endParaRPr sz="1439">
              <a:latin typeface="Trebuchet MS"/>
              <a:cs typeface="Trebuchet MS"/>
            </a:endParaRPr>
          </a:p>
          <a:p>
            <a:pPr marL="730275" lvl="1" indent="-357181">
              <a:spcBef>
                <a:spcPts val="497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14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316" dirty="0">
                <a:solidFill>
                  <a:srgbClr val="3F3F3F"/>
                </a:solidFill>
                <a:latin typeface="Trebuchet MS"/>
                <a:cs typeface="Trebuchet MS"/>
              </a:rPr>
              <a:t>/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iq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334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Quand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il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n'y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pas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d'ambiguïté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l'historique</a:t>
            </a:r>
            <a:endParaRPr sz="1299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3880" y="3358247"/>
            <a:ext cx="4612993" cy="148532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546806" y="3600142"/>
            <a:ext cx="2749029" cy="1260757"/>
            <a:chOff x="1370075" y="3878579"/>
            <a:chExt cx="2961640" cy="1358265"/>
          </a:xfrm>
        </p:grpSpPr>
        <p:sp>
          <p:nvSpPr>
            <p:cNvPr id="12" name="object 12"/>
            <p:cNvSpPr/>
            <p:nvPr/>
          </p:nvSpPr>
          <p:spPr>
            <a:xfrm>
              <a:off x="1377695" y="3884675"/>
              <a:ext cx="2946400" cy="1346200"/>
            </a:xfrm>
            <a:custGeom>
              <a:avLst/>
              <a:gdLst/>
              <a:ahLst/>
              <a:cxnLst/>
              <a:rect l="l" t="t" r="r" b="b"/>
              <a:pathLst>
                <a:path w="2946400" h="1346200">
                  <a:moveTo>
                    <a:pt x="2945892" y="1345691"/>
                  </a:moveTo>
                  <a:lnTo>
                    <a:pt x="0" y="1345691"/>
                  </a:lnTo>
                  <a:lnTo>
                    <a:pt x="0" y="0"/>
                  </a:lnTo>
                  <a:lnTo>
                    <a:pt x="2945892" y="0"/>
                  </a:lnTo>
                  <a:lnTo>
                    <a:pt x="2945892" y="1345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0075" y="3878579"/>
              <a:ext cx="2961640" cy="1358265"/>
            </a:xfrm>
            <a:custGeom>
              <a:avLst/>
              <a:gdLst/>
              <a:ahLst/>
              <a:cxnLst/>
              <a:rect l="l" t="t" r="r" b="b"/>
              <a:pathLst>
                <a:path w="2961640" h="1358264">
                  <a:moveTo>
                    <a:pt x="2958084" y="1357884"/>
                  </a:moveTo>
                  <a:lnTo>
                    <a:pt x="3048" y="1357884"/>
                  </a:lnTo>
                  <a:lnTo>
                    <a:pt x="0" y="135483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58084" y="0"/>
                  </a:lnTo>
                  <a:lnTo>
                    <a:pt x="2961132" y="3048"/>
                  </a:lnTo>
                  <a:lnTo>
                    <a:pt x="296113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344168"/>
                  </a:lnTo>
                  <a:lnTo>
                    <a:pt x="7620" y="1344168"/>
                  </a:lnTo>
                  <a:lnTo>
                    <a:pt x="15240" y="1351788"/>
                  </a:lnTo>
                  <a:lnTo>
                    <a:pt x="2961132" y="1351788"/>
                  </a:lnTo>
                  <a:lnTo>
                    <a:pt x="2961132" y="1354836"/>
                  </a:lnTo>
                  <a:lnTo>
                    <a:pt x="2958084" y="1357884"/>
                  </a:lnTo>
                  <a:close/>
                </a:path>
                <a:path w="2961640" h="1358264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2961640" h="1358264">
                  <a:moveTo>
                    <a:pt x="294741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2947416" y="6096"/>
                  </a:lnTo>
                  <a:lnTo>
                    <a:pt x="2947416" y="13716"/>
                  </a:lnTo>
                  <a:close/>
                </a:path>
                <a:path w="2961640" h="1358264">
                  <a:moveTo>
                    <a:pt x="2947416" y="1351788"/>
                  </a:moveTo>
                  <a:lnTo>
                    <a:pt x="2947416" y="6096"/>
                  </a:lnTo>
                  <a:lnTo>
                    <a:pt x="2953511" y="13716"/>
                  </a:lnTo>
                  <a:lnTo>
                    <a:pt x="2961132" y="13716"/>
                  </a:lnTo>
                  <a:lnTo>
                    <a:pt x="2961132" y="1344168"/>
                  </a:lnTo>
                  <a:lnTo>
                    <a:pt x="2953511" y="1344168"/>
                  </a:lnTo>
                  <a:lnTo>
                    <a:pt x="2947416" y="1351788"/>
                  </a:lnTo>
                  <a:close/>
                </a:path>
                <a:path w="2961640" h="1358264">
                  <a:moveTo>
                    <a:pt x="2961132" y="13716"/>
                  </a:moveTo>
                  <a:lnTo>
                    <a:pt x="2953511" y="13716"/>
                  </a:lnTo>
                  <a:lnTo>
                    <a:pt x="2947416" y="6096"/>
                  </a:lnTo>
                  <a:lnTo>
                    <a:pt x="2961132" y="6096"/>
                  </a:lnTo>
                  <a:lnTo>
                    <a:pt x="2961132" y="13716"/>
                  </a:lnTo>
                  <a:close/>
                </a:path>
                <a:path w="2961640" h="1358264">
                  <a:moveTo>
                    <a:pt x="15240" y="1351788"/>
                  </a:moveTo>
                  <a:lnTo>
                    <a:pt x="7620" y="1344168"/>
                  </a:lnTo>
                  <a:lnTo>
                    <a:pt x="15240" y="1344168"/>
                  </a:lnTo>
                  <a:lnTo>
                    <a:pt x="15240" y="1351788"/>
                  </a:lnTo>
                  <a:close/>
                </a:path>
                <a:path w="2961640" h="1358264">
                  <a:moveTo>
                    <a:pt x="2947416" y="1351788"/>
                  </a:moveTo>
                  <a:lnTo>
                    <a:pt x="15240" y="1351788"/>
                  </a:lnTo>
                  <a:lnTo>
                    <a:pt x="15240" y="1344168"/>
                  </a:lnTo>
                  <a:lnTo>
                    <a:pt x="2947416" y="1344168"/>
                  </a:lnTo>
                  <a:lnTo>
                    <a:pt x="2947416" y="1351788"/>
                  </a:lnTo>
                  <a:close/>
                </a:path>
                <a:path w="2961640" h="1358264">
                  <a:moveTo>
                    <a:pt x="2961132" y="1351788"/>
                  </a:moveTo>
                  <a:lnTo>
                    <a:pt x="2947416" y="1351788"/>
                  </a:lnTo>
                  <a:lnTo>
                    <a:pt x="2953511" y="1344168"/>
                  </a:lnTo>
                  <a:lnTo>
                    <a:pt x="2961132" y="1344168"/>
                  </a:lnTo>
                  <a:lnTo>
                    <a:pt x="2961132" y="135178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53879" y="3605801"/>
            <a:ext cx="2734883" cy="1176486"/>
          </a:xfrm>
          <a:prstGeom prst="rect">
            <a:avLst/>
          </a:prstGeom>
        </p:spPr>
        <p:txBody>
          <a:bodyPr vert="horz" wrap="square" lIns="0" tIns="21219" rIns="0" bIns="0" rtlCol="0">
            <a:spAutoFit/>
          </a:bodyPr>
          <a:lstStyle/>
          <a:p>
            <a:pPr marL="73086" marR="1202980">
              <a:lnSpc>
                <a:spcPts val="2293"/>
              </a:lnSpc>
              <a:spcBef>
                <a:spcPts val="167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311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master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575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merge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94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3791" y="4897326"/>
            <a:ext cx="7914656" cy="915360"/>
            <a:chOff x="1075944" y="5276088"/>
            <a:chExt cx="8526780" cy="986155"/>
          </a:xfrm>
        </p:grpSpPr>
        <p:sp>
          <p:nvSpPr>
            <p:cNvPr id="16" name="object 16"/>
            <p:cNvSpPr/>
            <p:nvPr/>
          </p:nvSpPr>
          <p:spPr>
            <a:xfrm>
              <a:off x="1083564" y="5282184"/>
              <a:ext cx="8513445" cy="972819"/>
            </a:xfrm>
            <a:custGeom>
              <a:avLst/>
              <a:gdLst/>
              <a:ahLst/>
              <a:cxnLst/>
              <a:rect l="l" t="t" r="r" b="b"/>
              <a:pathLst>
                <a:path w="8513445" h="972820">
                  <a:moveTo>
                    <a:pt x="8513064" y="972312"/>
                  </a:moveTo>
                  <a:lnTo>
                    <a:pt x="0" y="972312"/>
                  </a:lnTo>
                  <a:lnTo>
                    <a:pt x="0" y="0"/>
                  </a:lnTo>
                  <a:lnTo>
                    <a:pt x="8513064" y="0"/>
                  </a:lnTo>
                  <a:lnTo>
                    <a:pt x="8513064" y="9723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7" name="object 17"/>
            <p:cNvSpPr/>
            <p:nvPr/>
          </p:nvSpPr>
          <p:spPr>
            <a:xfrm>
              <a:off x="1075944" y="5276088"/>
              <a:ext cx="8526780" cy="986155"/>
            </a:xfrm>
            <a:custGeom>
              <a:avLst/>
              <a:gdLst/>
              <a:ahLst/>
              <a:cxnLst/>
              <a:rect l="l" t="t" r="r" b="b"/>
              <a:pathLst>
                <a:path w="8526780" h="986154">
                  <a:moveTo>
                    <a:pt x="8523732" y="986028"/>
                  </a:moveTo>
                  <a:lnTo>
                    <a:pt x="3048" y="986028"/>
                  </a:lnTo>
                  <a:lnTo>
                    <a:pt x="0" y="9814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523732" y="0"/>
                  </a:lnTo>
                  <a:lnTo>
                    <a:pt x="8526780" y="3048"/>
                  </a:lnTo>
                  <a:lnTo>
                    <a:pt x="852678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970788"/>
                  </a:lnTo>
                  <a:lnTo>
                    <a:pt x="7620" y="970788"/>
                  </a:lnTo>
                  <a:lnTo>
                    <a:pt x="13716" y="978408"/>
                  </a:lnTo>
                  <a:lnTo>
                    <a:pt x="8526780" y="978408"/>
                  </a:lnTo>
                  <a:lnTo>
                    <a:pt x="8526780" y="981456"/>
                  </a:lnTo>
                  <a:lnTo>
                    <a:pt x="8523732" y="986028"/>
                  </a:lnTo>
                  <a:close/>
                </a:path>
                <a:path w="8526780" h="986154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8526780" h="986154">
                  <a:moveTo>
                    <a:pt x="851306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8513064" y="6096"/>
                  </a:lnTo>
                  <a:lnTo>
                    <a:pt x="8513064" y="13716"/>
                  </a:lnTo>
                  <a:close/>
                </a:path>
                <a:path w="8526780" h="986154">
                  <a:moveTo>
                    <a:pt x="8513064" y="978408"/>
                  </a:moveTo>
                  <a:lnTo>
                    <a:pt x="8513064" y="6096"/>
                  </a:lnTo>
                  <a:lnTo>
                    <a:pt x="8520684" y="13716"/>
                  </a:lnTo>
                  <a:lnTo>
                    <a:pt x="8526780" y="13716"/>
                  </a:lnTo>
                  <a:lnTo>
                    <a:pt x="8526780" y="970788"/>
                  </a:lnTo>
                  <a:lnTo>
                    <a:pt x="8520684" y="970788"/>
                  </a:lnTo>
                  <a:lnTo>
                    <a:pt x="8513064" y="978408"/>
                  </a:lnTo>
                  <a:close/>
                </a:path>
                <a:path w="8526780" h="986154">
                  <a:moveTo>
                    <a:pt x="8526780" y="13716"/>
                  </a:moveTo>
                  <a:lnTo>
                    <a:pt x="8520684" y="13716"/>
                  </a:lnTo>
                  <a:lnTo>
                    <a:pt x="8513064" y="6096"/>
                  </a:lnTo>
                  <a:lnTo>
                    <a:pt x="8526780" y="6096"/>
                  </a:lnTo>
                  <a:lnTo>
                    <a:pt x="8526780" y="13716"/>
                  </a:lnTo>
                  <a:close/>
                </a:path>
                <a:path w="8526780" h="986154">
                  <a:moveTo>
                    <a:pt x="13716" y="978408"/>
                  </a:moveTo>
                  <a:lnTo>
                    <a:pt x="7620" y="970788"/>
                  </a:lnTo>
                  <a:lnTo>
                    <a:pt x="13716" y="970788"/>
                  </a:lnTo>
                  <a:lnTo>
                    <a:pt x="13716" y="978408"/>
                  </a:lnTo>
                  <a:close/>
                </a:path>
                <a:path w="8526780" h="986154">
                  <a:moveTo>
                    <a:pt x="8513064" y="978408"/>
                  </a:moveTo>
                  <a:lnTo>
                    <a:pt x="13716" y="978408"/>
                  </a:lnTo>
                  <a:lnTo>
                    <a:pt x="13716" y="970788"/>
                  </a:lnTo>
                  <a:lnTo>
                    <a:pt x="8513064" y="970788"/>
                  </a:lnTo>
                  <a:lnTo>
                    <a:pt x="8513064" y="978408"/>
                  </a:lnTo>
                  <a:close/>
                </a:path>
                <a:path w="8526780" h="986154">
                  <a:moveTo>
                    <a:pt x="8526780" y="978408"/>
                  </a:moveTo>
                  <a:lnTo>
                    <a:pt x="8513064" y="978408"/>
                  </a:lnTo>
                  <a:lnTo>
                    <a:pt x="8520684" y="970788"/>
                  </a:lnTo>
                  <a:lnTo>
                    <a:pt x="8526780" y="970788"/>
                  </a:lnTo>
                  <a:lnTo>
                    <a:pt x="8526780" y="9784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80863" y="4902984"/>
            <a:ext cx="7902278" cy="818200"/>
          </a:xfrm>
          <a:prstGeom prst="rect">
            <a:avLst/>
          </a:prstGeom>
        </p:spPr>
        <p:txBody>
          <a:bodyPr vert="horz" wrap="square" lIns="0" tIns="94896" rIns="0" bIns="0" rtlCol="0">
            <a:spAutoFit/>
          </a:bodyPr>
          <a:lstStyle/>
          <a:p>
            <a:pPr marL="73086">
              <a:spcBef>
                <a:spcPts val="747"/>
              </a:spcBef>
            </a:pPr>
            <a:r>
              <a:rPr sz="1299" b="1" spc="14" dirty="0">
                <a:latin typeface="Trebuchet MS"/>
                <a:cs typeface="Trebuchet MS"/>
              </a:rPr>
              <a:t>Remarques</a:t>
            </a:r>
            <a:endParaRPr sz="1299">
              <a:latin typeface="Trebuchet MS"/>
              <a:cs typeface="Trebuchet MS"/>
            </a:endParaRPr>
          </a:p>
          <a:p>
            <a:pPr marL="716719" indent="-273485">
              <a:spcBef>
                <a:spcPts val="74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114" spc="-14" dirty="0">
                <a:latin typeface="Trebuchet MS"/>
                <a:cs typeface="Trebuchet MS"/>
              </a:rPr>
              <a:t>L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14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b</a:t>
            </a:r>
            <a:r>
              <a:rPr sz="1114" spc="5" dirty="0">
                <a:latin typeface="Trebuchet MS"/>
                <a:cs typeface="Trebuchet MS"/>
              </a:rPr>
              <a:t>r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-42" dirty="0">
                <a:latin typeface="Trebuchet MS"/>
                <a:cs typeface="Trebuchet MS"/>
              </a:rPr>
              <a:t>h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9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23" dirty="0">
                <a:latin typeface="Trebuchet MS"/>
                <a:cs typeface="Trebuchet MS"/>
              </a:rPr>
              <a:t>o</a:t>
            </a:r>
            <a:r>
              <a:rPr sz="1114" spc="-42" dirty="0">
                <a:latin typeface="Trebuchet MS"/>
                <a:cs typeface="Trebuchet MS"/>
              </a:rPr>
              <a:t>u</a:t>
            </a:r>
            <a:r>
              <a:rPr sz="1114" spc="5" dirty="0">
                <a:latin typeface="Trebuchet MS"/>
                <a:cs typeface="Trebuchet MS"/>
              </a:rPr>
              <a:t>r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70" dirty="0">
                <a:latin typeface="Trebuchet MS"/>
                <a:cs typeface="Trebuchet MS"/>
              </a:rPr>
              <a:t>t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9" dirty="0">
                <a:latin typeface="Trebuchet MS"/>
                <a:cs typeface="Trebuchet MS"/>
              </a:rPr>
              <a:t> 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19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-42" dirty="0">
                <a:latin typeface="Trebuchet MS"/>
                <a:cs typeface="Trebuchet MS"/>
              </a:rPr>
              <a:t>h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60" dirty="0">
                <a:latin typeface="Trebuchet MS"/>
                <a:cs typeface="Trebuchet MS"/>
              </a:rPr>
              <a:t>g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28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p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14" dirty="0">
                <a:latin typeface="Trebuchet MS"/>
                <a:cs typeface="Trebuchet MS"/>
              </a:rPr>
              <a:t>s </a:t>
            </a:r>
            <a:r>
              <a:rPr sz="1114" spc="-111" dirty="0">
                <a:latin typeface="Trebuchet MS"/>
                <a:cs typeface="Trebuchet MS"/>
              </a:rPr>
              <a:t>a</a:t>
            </a:r>
            <a:r>
              <a:rPr sz="1114" spc="-56" dirty="0">
                <a:latin typeface="Trebuchet MS"/>
                <a:cs typeface="Trebuchet MS"/>
              </a:rPr>
              <a:t>p</a:t>
            </a:r>
            <a:r>
              <a:rPr sz="1114" spc="5" dirty="0">
                <a:latin typeface="Trebuchet MS"/>
                <a:cs typeface="Trebuchet MS"/>
              </a:rPr>
              <a:t>r</a:t>
            </a:r>
            <a:r>
              <a:rPr sz="1114" spc="-65" dirty="0">
                <a:latin typeface="Trebuchet MS"/>
                <a:cs typeface="Trebuchet MS"/>
              </a:rPr>
              <a:t>è</a:t>
            </a:r>
            <a:r>
              <a:rPr sz="1114" spc="-14" dirty="0">
                <a:latin typeface="Trebuchet MS"/>
                <a:cs typeface="Trebuchet MS"/>
              </a:rPr>
              <a:t>s </a:t>
            </a:r>
            <a:r>
              <a:rPr sz="1114" spc="-42" dirty="0">
                <a:latin typeface="Trebuchet MS"/>
                <a:cs typeface="Trebuchet MS"/>
              </a:rPr>
              <a:t>un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19" dirty="0">
                <a:latin typeface="Trebuchet MS"/>
                <a:cs typeface="Trebuchet MS"/>
              </a:rPr>
              <a:t> </a:t>
            </a:r>
            <a:r>
              <a:rPr sz="1114" spc="-121" dirty="0">
                <a:latin typeface="Trebuchet MS"/>
                <a:cs typeface="Trebuchet MS"/>
              </a:rPr>
              <a:t>f</a:t>
            </a:r>
            <a:r>
              <a:rPr sz="1114" spc="-42" dirty="0">
                <a:latin typeface="Trebuchet MS"/>
                <a:cs typeface="Trebuchet MS"/>
              </a:rPr>
              <a:t>u</a:t>
            </a:r>
            <a:r>
              <a:rPr sz="1114" spc="-23" dirty="0">
                <a:latin typeface="Trebuchet MS"/>
                <a:cs typeface="Trebuchet MS"/>
              </a:rPr>
              <a:t>s</a:t>
            </a:r>
            <a:r>
              <a:rPr sz="1114" spc="-70" dirty="0">
                <a:latin typeface="Trebuchet MS"/>
                <a:cs typeface="Trebuchet MS"/>
              </a:rPr>
              <a:t>i</a:t>
            </a:r>
            <a:r>
              <a:rPr sz="1114" spc="23" dirty="0">
                <a:latin typeface="Trebuchet MS"/>
                <a:cs typeface="Trebuchet MS"/>
              </a:rPr>
              <a:t>o</a:t>
            </a:r>
            <a:r>
              <a:rPr sz="1114" spc="-42" dirty="0">
                <a:latin typeface="Trebuchet MS"/>
                <a:cs typeface="Trebuchet MS"/>
              </a:rPr>
              <a:t>n</a:t>
            </a:r>
            <a:endParaRPr sz="1114">
              <a:latin typeface="Trebuchet MS"/>
              <a:cs typeface="Trebuchet MS"/>
            </a:endParaRPr>
          </a:p>
          <a:p>
            <a:pPr marL="716719" indent="-273485">
              <a:spcBef>
                <a:spcPts val="724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114" spc="-14" dirty="0">
                <a:latin typeface="Trebuchet MS"/>
                <a:cs typeface="Trebuchet MS"/>
              </a:rPr>
              <a:t>L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14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b</a:t>
            </a:r>
            <a:r>
              <a:rPr sz="1114" spc="5" dirty="0">
                <a:latin typeface="Trebuchet MS"/>
                <a:cs typeface="Trebuchet MS"/>
              </a:rPr>
              <a:t>r</a:t>
            </a:r>
            <a:r>
              <a:rPr sz="1114" spc="-102" dirty="0">
                <a:latin typeface="Trebuchet MS"/>
                <a:cs typeface="Trebuchet MS"/>
              </a:rPr>
              <a:t>a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-42" dirty="0">
                <a:latin typeface="Trebuchet MS"/>
                <a:cs typeface="Trebuchet MS"/>
              </a:rPr>
              <a:t>h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-9" dirty="0">
                <a:latin typeface="Trebuchet MS"/>
                <a:cs typeface="Trebuchet MS"/>
              </a:rPr>
              <a:t> </a:t>
            </a:r>
            <a:r>
              <a:rPr sz="1114" spc="-130" dirty="0">
                <a:latin typeface="Trebuchet MS"/>
                <a:cs typeface="Trebuchet MS"/>
              </a:rPr>
              <a:t>f</a:t>
            </a:r>
            <a:r>
              <a:rPr sz="1114" spc="-42" dirty="0">
                <a:latin typeface="Trebuchet MS"/>
                <a:cs typeface="Trebuchet MS"/>
              </a:rPr>
              <a:t>u</a:t>
            </a:r>
            <a:r>
              <a:rPr sz="1114" spc="-23" dirty="0">
                <a:latin typeface="Trebuchet MS"/>
                <a:cs typeface="Trebuchet MS"/>
              </a:rPr>
              <a:t>s</a:t>
            </a:r>
            <a:r>
              <a:rPr sz="1114" spc="-70" dirty="0">
                <a:latin typeface="Trebuchet MS"/>
                <a:cs typeface="Trebuchet MS"/>
              </a:rPr>
              <a:t>i</a:t>
            </a:r>
            <a:r>
              <a:rPr sz="1114" spc="23" dirty="0">
                <a:latin typeface="Trebuchet MS"/>
                <a:cs typeface="Trebuchet MS"/>
              </a:rPr>
              <a:t>o</a:t>
            </a:r>
            <a:r>
              <a:rPr sz="1114" spc="-42" dirty="0">
                <a:latin typeface="Trebuchet MS"/>
                <a:cs typeface="Trebuchet MS"/>
              </a:rPr>
              <a:t>nn</a:t>
            </a:r>
            <a:r>
              <a:rPr sz="1114" spc="-65" dirty="0">
                <a:latin typeface="Trebuchet MS"/>
                <a:cs typeface="Trebuchet MS"/>
              </a:rPr>
              <a:t>ée</a:t>
            </a:r>
            <a:r>
              <a:rPr sz="1114" spc="5" dirty="0">
                <a:latin typeface="Trebuchet MS"/>
                <a:cs typeface="Trebuchet MS"/>
              </a:rPr>
              <a:t> </a:t>
            </a:r>
            <a:r>
              <a:rPr sz="1114" spc="-56" dirty="0">
                <a:latin typeface="Trebuchet MS"/>
                <a:cs typeface="Trebuchet MS"/>
              </a:rPr>
              <a:t>c</a:t>
            </a:r>
            <a:r>
              <a:rPr sz="1114" spc="23" dirty="0">
                <a:latin typeface="Trebuchet MS"/>
                <a:cs typeface="Trebuchet MS"/>
              </a:rPr>
              <a:t>o</a:t>
            </a:r>
            <a:r>
              <a:rPr sz="1114" spc="-42" dirty="0">
                <a:latin typeface="Trebuchet MS"/>
                <a:cs typeface="Trebuchet MS"/>
              </a:rPr>
              <a:t>n</a:t>
            </a:r>
            <a:r>
              <a:rPr sz="1114" spc="-60" dirty="0">
                <a:latin typeface="Trebuchet MS"/>
                <a:cs typeface="Trebuchet MS"/>
              </a:rPr>
              <a:t>t</a:t>
            </a:r>
            <a:r>
              <a:rPr sz="1114" spc="-84" dirty="0">
                <a:latin typeface="Trebuchet MS"/>
                <a:cs typeface="Trebuchet MS"/>
              </a:rPr>
              <a:t>i</a:t>
            </a:r>
            <a:r>
              <a:rPr sz="1114" spc="-56" dirty="0">
                <a:latin typeface="Trebuchet MS"/>
                <a:cs typeface="Trebuchet MS"/>
              </a:rPr>
              <a:t>n</a:t>
            </a:r>
            <a:r>
              <a:rPr sz="1114" spc="-42" dirty="0">
                <a:latin typeface="Trebuchet MS"/>
                <a:cs typeface="Trebuchet MS"/>
              </a:rPr>
              <a:t>u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5" dirty="0">
                <a:latin typeface="Trebuchet MS"/>
                <a:cs typeface="Trebuchet MS"/>
              </a:rPr>
              <a:t> </a:t>
            </a:r>
            <a:r>
              <a:rPr sz="1114" spc="-102" dirty="0">
                <a:latin typeface="Trebuchet MS"/>
                <a:cs typeface="Trebuchet MS"/>
              </a:rPr>
              <a:t>à</a:t>
            </a:r>
            <a:r>
              <a:rPr sz="1114" spc="-28" dirty="0">
                <a:latin typeface="Trebuchet MS"/>
                <a:cs typeface="Trebuchet MS"/>
              </a:rPr>
              <a:t> 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9" dirty="0">
                <a:latin typeface="Trebuchet MS"/>
                <a:cs typeface="Trebuchet MS"/>
              </a:rPr>
              <a:t>x</a:t>
            </a:r>
            <a:r>
              <a:rPr sz="1114" spc="-70" dirty="0">
                <a:latin typeface="Trebuchet MS"/>
                <a:cs typeface="Trebuchet MS"/>
              </a:rPr>
              <a:t>i</a:t>
            </a:r>
            <a:r>
              <a:rPr sz="1114" spc="-23" dirty="0">
                <a:latin typeface="Trebuchet MS"/>
                <a:cs typeface="Trebuchet MS"/>
              </a:rPr>
              <a:t>s</a:t>
            </a:r>
            <a:r>
              <a:rPr sz="1114" spc="-70" dirty="0">
                <a:latin typeface="Trebuchet MS"/>
                <a:cs typeface="Trebuchet MS"/>
              </a:rPr>
              <a:t>t</a:t>
            </a:r>
            <a:r>
              <a:rPr sz="1114" spc="-65" dirty="0">
                <a:latin typeface="Trebuchet MS"/>
                <a:cs typeface="Trebuchet MS"/>
              </a:rPr>
              <a:t>e</a:t>
            </a:r>
            <a:r>
              <a:rPr sz="1114" spc="14" dirty="0">
                <a:latin typeface="Trebuchet MS"/>
                <a:cs typeface="Trebuchet MS"/>
              </a:rPr>
              <a:t>r</a:t>
            </a:r>
            <a:endParaRPr sz="1114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34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0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5088" y="5873396"/>
            <a:ext cx="9925148" cy="426147"/>
            <a:chOff x="0" y="6327648"/>
            <a:chExt cx="10692765" cy="459105"/>
          </a:xfrm>
        </p:grpSpPr>
        <p:sp>
          <p:nvSpPr>
            <p:cNvPr id="3" name="object 3"/>
            <p:cNvSpPr/>
            <p:nvPr/>
          </p:nvSpPr>
          <p:spPr>
            <a:xfrm>
              <a:off x="3047" y="6387084"/>
              <a:ext cx="10689590" cy="399415"/>
            </a:xfrm>
            <a:custGeom>
              <a:avLst/>
              <a:gdLst/>
              <a:ahLst/>
              <a:cxnLst/>
              <a:rect l="l" t="t" r="r" b="b"/>
              <a:pathLst>
                <a:path w="10689590" h="399415">
                  <a:moveTo>
                    <a:pt x="10689336" y="399287"/>
                  </a:moveTo>
                  <a:lnTo>
                    <a:pt x="0" y="399287"/>
                  </a:lnTo>
                  <a:lnTo>
                    <a:pt x="0" y="0"/>
                  </a:lnTo>
                  <a:lnTo>
                    <a:pt x="10689336" y="0"/>
                  </a:lnTo>
                  <a:lnTo>
                    <a:pt x="10689336" y="399287"/>
                  </a:lnTo>
                  <a:close/>
                </a:path>
              </a:pathLst>
            </a:custGeom>
            <a:solidFill>
              <a:srgbClr val="82837C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6327648"/>
              <a:ext cx="10689590" cy="56515"/>
            </a:xfrm>
            <a:custGeom>
              <a:avLst/>
              <a:gdLst/>
              <a:ahLst/>
              <a:cxnLst/>
              <a:rect l="l" t="t" r="r" b="b"/>
              <a:pathLst>
                <a:path w="10689590" h="56514">
                  <a:moveTo>
                    <a:pt x="10689335" y="56387"/>
                  </a:moveTo>
                  <a:lnTo>
                    <a:pt x="0" y="56387"/>
                  </a:lnTo>
                  <a:lnTo>
                    <a:pt x="0" y="0"/>
                  </a:lnTo>
                  <a:lnTo>
                    <a:pt x="10689335" y="0"/>
                  </a:lnTo>
                  <a:lnTo>
                    <a:pt x="10689335" y="56387"/>
                  </a:lnTo>
                  <a:close/>
                </a:path>
              </a:pathLst>
            </a:custGeom>
            <a:solidFill>
              <a:srgbClr val="ACACA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0" y="815669"/>
            <a:ext cx="277201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F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551" y="1526255"/>
            <a:ext cx="7823297" cy="1272591"/>
          </a:xfrm>
          <a:prstGeom prst="rect">
            <a:avLst/>
          </a:prstGeom>
        </p:spPr>
        <p:txBody>
          <a:bodyPr vert="horz" wrap="square" lIns="0" tIns="96075" rIns="0" bIns="0" rtlCol="0">
            <a:spAutoFit/>
          </a:bodyPr>
          <a:lstStyle/>
          <a:p>
            <a:pPr marL="362485" indent="-351287">
              <a:spcBef>
                <a:spcPts val="756"/>
              </a:spcBef>
              <a:buClr>
                <a:srgbClr val="493D2F"/>
              </a:buClr>
              <a:buFont typeface="Times New Roman"/>
              <a:buChar char="■"/>
              <a:tabLst>
                <a:tab pos="361896" algn="l"/>
                <a:tab pos="363075" algn="l"/>
              </a:tabLst>
            </a:pPr>
            <a:r>
              <a:rPr sz="1624" b="1" spc="106" dirty="0">
                <a:solidFill>
                  <a:srgbClr val="504949"/>
                </a:solidFill>
                <a:latin typeface="Trebuchet MS"/>
                <a:cs typeface="Trebuchet MS"/>
              </a:rPr>
              <a:t>Non</a:t>
            </a:r>
            <a:r>
              <a:rPr sz="1624" b="1" spc="-74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624" b="1" dirty="0">
                <a:solidFill>
                  <a:srgbClr val="504949"/>
                </a:solidFill>
                <a:latin typeface="Trebuchet MS"/>
                <a:cs typeface="Trebuchet MS"/>
              </a:rPr>
              <a:t>Fast</a:t>
            </a:r>
            <a:r>
              <a:rPr sz="1624" b="1" spc="-46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624" b="1" spc="5" dirty="0">
                <a:solidFill>
                  <a:srgbClr val="504949"/>
                </a:solidFill>
                <a:latin typeface="Trebuchet MS"/>
                <a:cs typeface="Trebuchet MS"/>
              </a:rPr>
              <a:t>Forward</a:t>
            </a:r>
            <a:endParaRPr sz="1624">
              <a:latin typeface="Trebuchet MS"/>
              <a:cs typeface="Trebuchet MS"/>
            </a:endParaRPr>
          </a:p>
          <a:p>
            <a:pPr marL="730275" marR="4715" lvl="1" indent="-356591">
              <a:lnSpc>
                <a:spcPts val="1402"/>
              </a:lnSpc>
              <a:spcBef>
                <a:spcPts val="715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Quand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il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y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ambiguïté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l'historique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b="1" spc="-19" dirty="0">
                <a:solidFill>
                  <a:srgbClr val="3F3F3F"/>
                </a:solidFill>
                <a:latin typeface="Trebuchet MS"/>
                <a:cs typeface="Trebuchet MS"/>
              </a:rPr>
              <a:t>conflit</a:t>
            </a:r>
            <a:r>
              <a:rPr sz="1299" b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b="1" spc="-125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299" b="1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lorsque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51" dirty="0">
                <a:solidFill>
                  <a:srgbClr val="3F3F3F"/>
                </a:solidFill>
                <a:latin typeface="Trebuchet MS"/>
                <a:cs typeface="Trebuchet MS"/>
              </a:rPr>
              <a:t>deux</a:t>
            </a:r>
            <a:r>
              <a:rPr sz="129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branches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fusionner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contiennent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des </a:t>
            </a:r>
            <a:r>
              <a:rPr sz="1299" spc="-37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0" dirty="0">
                <a:solidFill>
                  <a:srgbClr val="3F3F3F"/>
                </a:solidFill>
                <a:latin typeface="Trebuchet MS"/>
                <a:cs typeface="Trebuchet MS"/>
              </a:rPr>
              <a:t>modifications</a:t>
            </a:r>
            <a:r>
              <a:rPr sz="129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b="1" u="sng" spc="-32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Trebuchet MS"/>
                <a:cs typeface="Trebuchet MS"/>
              </a:rPr>
              <a:t>le </a:t>
            </a:r>
            <a:r>
              <a:rPr sz="1299" b="1" u="sng" spc="46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Trebuchet MS"/>
                <a:cs typeface="Trebuchet MS"/>
              </a:rPr>
              <a:t>même</a:t>
            </a:r>
            <a:r>
              <a:rPr sz="1299" b="1" u="sng" spc="-5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Trebuchet MS"/>
                <a:cs typeface="Trebuchet MS"/>
              </a:rPr>
              <a:t> </a:t>
            </a:r>
            <a:r>
              <a:rPr sz="1299" b="1" u="sng" spc="-28" dirty="0">
                <a:solidFill>
                  <a:srgbClr val="3F3F3F"/>
                </a:solidFill>
                <a:uFill>
                  <a:solidFill>
                    <a:srgbClr val="3F3F3F"/>
                  </a:solidFill>
                </a:uFill>
                <a:latin typeface="Trebuchet MS"/>
                <a:cs typeface="Trebuchet MS"/>
              </a:rPr>
              <a:t>fichier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316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-70" dirty="0">
                <a:solidFill>
                  <a:srgbClr val="3F3F3F"/>
                </a:solidFill>
                <a:latin typeface="Trebuchet MS"/>
                <a:cs typeface="Trebuchet MS"/>
              </a:rPr>
              <a:t>Il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106" dirty="0">
                <a:solidFill>
                  <a:srgbClr val="3F3F3F"/>
                </a:solidFill>
                <a:latin typeface="Trebuchet MS"/>
                <a:cs typeface="Trebuchet MS"/>
              </a:rPr>
              <a:t>faut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résoudre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29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conflit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29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modifiant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5" dirty="0">
                <a:solidFill>
                  <a:srgbClr val="3F3F3F"/>
                </a:solidFill>
                <a:latin typeface="Trebuchet MS"/>
                <a:cs typeface="Trebuchet MS"/>
              </a:rPr>
              <a:t>le(s)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0" dirty="0">
                <a:solidFill>
                  <a:srgbClr val="3F3F3F"/>
                </a:solidFill>
                <a:latin typeface="Trebuchet MS"/>
                <a:cs typeface="Trebuchet MS"/>
              </a:rPr>
              <a:t>fichier(s)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0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29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conflit</a:t>
            </a:r>
            <a:endParaRPr sz="1299">
              <a:latin typeface="Trebuchet MS"/>
              <a:cs typeface="Trebuchet MS"/>
            </a:endParaRPr>
          </a:p>
          <a:p>
            <a:pPr marL="730275" lvl="1" indent="-357181">
              <a:spcBef>
                <a:spcPts val="334"/>
              </a:spcBef>
              <a:buClr>
                <a:srgbClr val="504949"/>
              </a:buClr>
              <a:buFont typeface="Wingdings"/>
              <a:buChar char=""/>
              <a:tabLst>
                <a:tab pos="730275" algn="l"/>
                <a:tab pos="730865" algn="l"/>
              </a:tabLst>
            </a:pP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9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29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14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299" spc="-7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9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9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6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99" spc="-79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99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99" spc="-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299" spc="-88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299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98711" y="3106448"/>
            <a:ext cx="3659674" cy="2240953"/>
            <a:chOff x="1318259" y="3346703"/>
            <a:chExt cx="3942715" cy="2414270"/>
          </a:xfrm>
        </p:grpSpPr>
        <p:sp>
          <p:nvSpPr>
            <p:cNvPr id="11" name="object 11"/>
            <p:cNvSpPr/>
            <p:nvPr/>
          </p:nvSpPr>
          <p:spPr>
            <a:xfrm>
              <a:off x="1325879" y="3352799"/>
              <a:ext cx="3929379" cy="2402205"/>
            </a:xfrm>
            <a:custGeom>
              <a:avLst/>
              <a:gdLst/>
              <a:ahLst/>
              <a:cxnLst/>
              <a:rect l="l" t="t" r="r" b="b"/>
              <a:pathLst>
                <a:path w="3929379" h="2402204">
                  <a:moveTo>
                    <a:pt x="3928871" y="2401823"/>
                  </a:moveTo>
                  <a:lnTo>
                    <a:pt x="0" y="2401823"/>
                  </a:lnTo>
                  <a:lnTo>
                    <a:pt x="0" y="0"/>
                  </a:lnTo>
                  <a:lnTo>
                    <a:pt x="3928871" y="0"/>
                  </a:lnTo>
                  <a:lnTo>
                    <a:pt x="3928871" y="2401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318259" y="3346703"/>
              <a:ext cx="3942715" cy="2414270"/>
            </a:xfrm>
            <a:custGeom>
              <a:avLst/>
              <a:gdLst/>
              <a:ahLst/>
              <a:cxnLst/>
              <a:rect l="l" t="t" r="r" b="b"/>
              <a:pathLst>
                <a:path w="3942715" h="2414270">
                  <a:moveTo>
                    <a:pt x="3939540" y="2414016"/>
                  </a:moveTo>
                  <a:lnTo>
                    <a:pt x="3048" y="2414016"/>
                  </a:lnTo>
                  <a:lnTo>
                    <a:pt x="0" y="24109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939540" y="0"/>
                  </a:lnTo>
                  <a:lnTo>
                    <a:pt x="3942588" y="3048"/>
                  </a:lnTo>
                  <a:lnTo>
                    <a:pt x="394258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400300"/>
                  </a:lnTo>
                  <a:lnTo>
                    <a:pt x="7620" y="2400300"/>
                  </a:lnTo>
                  <a:lnTo>
                    <a:pt x="13716" y="2407920"/>
                  </a:lnTo>
                  <a:lnTo>
                    <a:pt x="3942588" y="2407920"/>
                  </a:lnTo>
                  <a:lnTo>
                    <a:pt x="3942588" y="2410968"/>
                  </a:lnTo>
                  <a:lnTo>
                    <a:pt x="3939540" y="2414016"/>
                  </a:lnTo>
                  <a:close/>
                </a:path>
                <a:path w="3942715" h="241427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942715" h="2414270">
                  <a:moveTo>
                    <a:pt x="392887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928872" y="6096"/>
                  </a:lnTo>
                  <a:lnTo>
                    <a:pt x="3928872" y="13716"/>
                  </a:lnTo>
                  <a:close/>
                </a:path>
                <a:path w="3942715" h="2414270">
                  <a:moveTo>
                    <a:pt x="3928872" y="2407920"/>
                  </a:moveTo>
                  <a:lnTo>
                    <a:pt x="3928872" y="6096"/>
                  </a:lnTo>
                  <a:lnTo>
                    <a:pt x="3936492" y="13716"/>
                  </a:lnTo>
                  <a:lnTo>
                    <a:pt x="3942588" y="13716"/>
                  </a:lnTo>
                  <a:lnTo>
                    <a:pt x="3942588" y="2400300"/>
                  </a:lnTo>
                  <a:lnTo>
                    <a:pt x="3936492" y="2400300"/>
                  </a:lnTo>
                  <a:lnTo>
                    <a:pt x="3928872" y="2407920"/>
                  </a:lnTo>
                  <a:close/>
                </a:path>
                <a:path w="3942715" h="2414270">
                  <a:moveTo>
                    <a:pt x="3942588" y="13716"/>
                  </a:moveTo>
                  <a:lnTo>
                    <a:pt x="3936492" y="13716"/>
                  </a:lnTo>
                  <a:lnTo>
                    <a:pt x="3928872" y="6096"/>
                  </a:lnTo>
                  <a:lnTo>
                    <a:pt x="3942588" y="6096"/>
                  </a:lnTo>
                  <a:lnTo>
                    <a:pt x="3942588" y="13716"/>
                  </a:lnTo>
                  <a:close/>
                </a:path>
                <a:path w="3942715" h="2414270">
                  <a:moveTo>
                    <a:pt x="13716" y="2407920"/>
                  </a:moveTo>
                  <a:lnTo>
                    <a:pt x="7620" y="2400300"/>
                  </a:lnTo>
                  <a:lnTo>
                    <a:pt x="13716" y="2400300"/>
                  </a:lnTo>
                  <a:lnTo>
                    <a:pt x="13716" y="2407920"/>
                  </a:lnTo>
                  <a:close/>
                </a:path>
                <a:path w="3942715" h="2414270">
                  <a:moveTo>
                    <a:pt x="3928872" y="2407920"/>
                  </a:moveTo>
                  <a:lnTo>
                    <a:pt x="13716" y="2407920"/>
                  </a:lnTo>
                  <a:lnTo>
                    <a:pt x="13716" y="2400300"/>
                  </a:lnTo>
                  <a:lnTo>
                    <a:pt x="3928872" y="2400300"/>
                  </a:lnTo>
                  <a:lnTo>
                    <a:pt x="3928872" y="2407920"/>
                  </a:lnTo>
                  <a:close/>
                </a:path>
                <a:path w="3942715" h="2414270">
                  <a:moveTo>
                    <a:pt x="3942588" y="2407920"/>
                  </a:moveTo>
                  <a:lnTo>
                    <a:pt x="3928872" y="2407920"/>
                  </a:lnTo>
                  <a:lnTo>
                    <a:pt x="3936492" y="2400300"/>
                  </a:lnTo>
                  <a:lnTo>
                    <a:pt x="3942588" y="2400300"/>
                  </a:lnTo>
                  <a:lnTo>
                    <a:pt x="3942588" y="240792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05785" y="3112108"/>
            <a:ext cx="3647295" cy="2159820"/>
          </a:xfrm>
          <a:prstGeom prst="rect">
            <a:avLst/>
          </a:prstGeom>
        </p:spPr>
        <p:txBody>
          <a:bodyPr vert="horz" wrap="square" lIns="0" tIns="27112" rIns="0" bIns="0" rtlCol="0">
            <a:spAutoFit/>
          </a:bodyPr>
          <a:lstStyle/>
          <a:p>
            <a:pPr marL="74855">
              <a:spcBef>
                <a:spcPts val="21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23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348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"code</a:t>
            </a:r>
            <a:r>
              <a:rPr sz="1253" b="1" spc="19" dirty="0">
                <a:latin typeface="Times New Roman"/>
                <a:cs typeface="Times New Roman"/>
              </a:rPr>
              <a:t> source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5"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&gt;&gt;file.txt</a:t>
            </a:r>
            <a:endParaRPr sz="1253">
              <a:latin typeface="Times New Roman"/>
              <a:cs typeface="Times New Roman"/>
            </a:endParaRPr>
          </a:p>
          <a:p>
            <a:pPr marL="74855" marR="498638">
              <a:lnSpc>
                <a:spcPct val="101499"/>
              </a:lnSpc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mon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cinquième</a:t>
            </a:r>
            <a:r>
              <a:rPr sz="1253" b="1" spc="32" dirty="0">
                <a:latin typeface="Times New Roman"/>
                <a:cs typeface="Times New Roman"/>
              </a:rPr>
              <a:t> commit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36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"code </a:t>
            </a:r>
            <a:r>
              <a:rPr sz="1253" b="1" spc="19" dirty="0">
                <a:latin typeface="Times New Roman"/>
                <a:cs typeface="Times New Roman"/>
              </a:rPr>
              <a:t>source</a:t>
            </a:r>
            <a:r>
              <a:rPr sz="1253" b="1" spc="51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6"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&gt;&gt;file.txt</a:t>
            </a:r>
            <a:endParaRPr sz="1253">
              <a:latin typeface="Times New Roman"/>
              <a:cs typeface="Times New Roman"/>
            </a:endParaRPr>
          </a:p>
          <a:p>
            <a:pPr marL="74855" marR="683712">
              <a:lnSpc>
                <a:spcPct val="101499"/>
              </a:lnSpc>
            </a:pPr>
            <a:r>
              <a:rPr sz="1253" b="1" spc="60" dirty="0">
                <a:latin typeface="Times New Roman"/>
                <a:cs typeface="Times New Roman"/>
              </a:rPr>
              <a:t>git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9" dirty="0">
                <a:latin typeface="Times New Roman"/>
                <a:cs typeface="Times New Roman"/>
              </a:rPr>
              <a:t>-am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14" dirty="0">
                <a:latin typeface="Times New Roman"/>
                <a:cs typeface="Times New Roman"/>
              </a:rPr>
              <a:t>mon </a:t>
            </a:r>
            <a:r>
              <a:rPr sz="1253" b="1" spc="37" dirty="0">
                <a:latin typeface="Times New Roman"/>
                <a:cs typeface="Times New Roman"/>
              </a:rPr>
              <a:t>sixième </a:t>
            </a:r>
            <a:r>
              <a:rPr sz="1253" b="1" spc="32" dirty="0">
                <a:latin typeface="Times New Roman"/>
                <a:cs typeface="Times New Roman"/>
              </a:rPr>
              <a:t>commit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23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35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"code</a:t>
            </a:r>
            <a:r>
              <a:rPr sz="1253" b="1" spc="19" dirty="0">
                <a:latin typeface="Times New Roman"/>
                <a:cs typeface="Times New Roman"/>
              </a:rPr>
              <a:t> source</a:t>
            </a:r>
            <a:r>
              <a:rPr sz="1253" b="1" spc="4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7"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&gt;&gt;file.txt</a:t>
            </a:r>
            <a:endParaRPr sz="1253">
              <a:latin typeface="Times New Roman"/>
              <a:cs typeface="Times New Roman"/>
            </a:endParaRPr>
          </a:p>
          <a:p>
            <a:pPr marL="74855" marR="584102">
              <a:lnSpc>
                <a:spcPct val="101499"/>
              </a:lnSpc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commit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mon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centième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"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  <a:p>
            <a:pPr marL="74855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merge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test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1088" y="2819287"/>
            <a:ext cx="4195686" cy="211481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778781" y="5216541"/>
            <a:ext cx="3130969" cy="20649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Conflit</a:t>
            </a:r>
            <a:r>
              <a:rPr sz="1253" b="1" spc="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détecté</a:t>
            </a:r>
            <a:r>
              <a:rPr sz="1253" b="1" spc="-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lors</a:t>
            </a:r>
            <a:r>
              <a:rPr sz="1253" b="1" spc="-5" dirty="0">
                <a:solidFill>
                  <a:srgbClr val="FF0000"/>
                </a:solidFill>
                <a:latin typeface="Calibri"/>
                <a:cs typeface="Calibri"/>
              </a:rPr>
              <a:t> d’une</a:t>
            </a:r>
            <a:r>
              <a:rPr sz="1253" b="1" spc="1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spc="5" dirty="0">
                <a:solidFill>
                  <a:srgbClr val="FF0000"/>
                </a:solidFill>
                <a:latin typeface="Calibri"/>
                <a:cs typeface="Calibri"/>
              </a:rPr>
              <a:t>demande</a:t>
            </a:r>
            <a:r>
              <a:rPr sz="1253" b="1" spc="28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sz="1253" b="1" spc="1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dirty="0">
                <a:solidFill>
                  <a:srgbClr val="FF0000"/>
                </a:solidFill>
                <a:latin typeface="Calibri"/>
                <a:cs typeface="Calibri"/>
              </a:rPr>
              <a:t>merge</a:t>
            </a:r>
            <a:r>
              <a:rPr sz="1253" b="1" spc="-9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53" b="1" spc="5" dirty="0">
                <a:solidFill>
                  <a:srgbClr val="FF0000"/>
                </a:solidFill>
                <a:latin typeface="Calibri"/>
                <a:cs typeface="Calibri"/>
              </a:rPr>
              <a:t>!</a:t>
            </a:r>
            <a:endParaRPr sz="1253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35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858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77201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F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88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b</a:t>
            </a:r>
            <a:r>
              <a:rPr sz="2924" spc="-167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7" y="1616372"/>
            <a:ext cx="2853355" cy="68924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b="1" spc="130" dirty="0">
                <a:solidFill>
                  <a:srgbClr val="504949"/>
                </a:solidFill>
                <a:latin typeface="Trebuchet MS"/>
                <a:cs typeface="Trebuchet MS"/>
              </a:rPr>
              <a:t>Non</a:t>
            </a:r>
            <a:r>
              <a:rPr sz="1717" b="1" spc="-60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717" b="1" spc="14" dirty="0">
                <a:solidFill>
                  <a:srgbClr val="504949"/>
                </a:solidFill>
                <a:latin typeface="Trebuchet MS"/>
                <a:cs typeface="Trebuchet MS"/>
              </a:rPr>
              <a:t>Fast</a:t>
            </a:r>
            <a:r>
              <a:rPr sz="1717" b="1" spc="-60" dirty="0">
                <a:solidFill>
                  <a:srgbClr val="504949"/>
                </a:solidFill>
                <a:latin typeface="Trebuchet MS"/>
                <a:cs typeface="Trebuchet MS"/>
              </a:rPr>
              <a:t> </a:t>
            </a:r>
            <a:r>
              <a:rPr sz="1717" b="1" spc="23" dirty="0">
                <a:solidFill>
                  <a:srgbClr val="504949"/>
                </a:solidFill>
                <a:latin typeface="Trebuchet MS"/>
                <a:cs typeface="Trebuchet MS"/>
              </a:rPr>
              <a:t>Forward</a:t>
            </a:r>
            <a:endParaRPr sz="1717">
              <a:latin typeface="Trebuchet MS"/>
              <a:cs typeface="Trebuchet MS"/>
            </a:endParaRPr>
          </a:p>
          <a:p>
            <a:pPr marL="362485" indent="-351287">
              <a:spcBef>
                <a:spcPts val="134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32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95116" y="2307204"/>
            <a:ext cx="3791113" cy="2045857"/>
            <a:chOff x="775716" y="2485644"/>
            <a:chExt cx="4084320" cy="2204085"/>
          </a:xfrm>
        </p:grpSpPr>
        <p:sp>
          <p:nvSpPr>
            <p:cNvPr id="13" name="object 13"/>
            <p:cNvSpPr/>
            <p:nvPr/>
          </p:nvSpPr>
          <p:spPr>
            <a:xfrm>
              <a:off x="783335" y="2493264"/>
              <a:ext cx="4069079" cy="2190115"/>
            </a:xfrm>
            <a:custGeom>
              <a:avLst/>
              <a:gdLst/>
              <a:ahLst/>
              <a:cxnLst/>
              <a:rect l="l" t="t" r="r" b="b"/>
              <a:pathLst>
                <a:path w="4069079" h="2190115">
                  <a:moveTo>
                    <a:pt x="4069080" y="2189987"/>
                  </a:moveTo>
                  <a:lnTo>
                    <a:pt x="0" y="2189987"/>
                  </a:lnTo>
                  <a:lnTo>
                    <a:pt x="0" y="0"/>
                  </a:lnTo>
                  <a:lnTo>
                    <a:pt x="4069080" y="0"/>
                  </a:lnTo>
                  <a:lnTo>
                    <a:pt x="4069080" y="21899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775716" y="2485644"/>
              <a:ext cx="4084320" cy="2204085"/>
            </a:xfrm>
            <a:custGeom>
              <a:avLst/>
              <a:gdLst/>
              <a:ahLst/>
              <a:cxnLst/>
              <a:rect l="l" t="t" r="r" b="b"/>
              <a:pathLst>
                <a:path w="4084320" h="2204085">
                  <a:moveTo>
                    <a:pt x="4081272" y="2203704"/>
                  </a:moveTo>
                  <a:lnTo>
                    <a:pt x="3048" y="2203704"/>
                  </a:lnTo>
                  <a:lnTo>
                    <a:pt x="0" y="22006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081272" y="0"/>
                  </a:lnTo>
                  <a:lnTo>
                    <a:pt x="4084320" y="3048"/>
                  </a:lnTo>
                  <a:lnTo>
                    <a:pt x="408432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189988"/>
                  </a:lnTo>
                  <a:lnTo>
                    <a:pt x="7620" y="2189988"/>
                  </a:lnTo>
                  <a:lnTo>
                    <a:pt x="13716" y="2197608"/>
                  </a:lnTo>
                  <a:lnTo>
                    <a:pt x="4084320" y="2197608"/>
                  </a:lnTo>
                  <a:lnTo>
                    <a:pt x="4084320" y="2200656"/>
                  </a:lnTo>
                  <a:lnTo>
                    <a:pt x="4081272" y="2203704"/>
                  </a:lnTo>
                  <a:close/>
                </a:path>
                <a:path w="4084320" h="220408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084320" h="2204085">
                  <a:moveTo>
                    <a:pt x="4070603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070603" y="7620"/>
                  </a:lnTo>
                  <a:lnTo>
                    <a:pt x="4070603" y="13716"/>
                  </a:lnTo>
                  <a:close/>
                </a:path>
                <a:path w="4084320" h="2204085">
                  <a:moveTo>
                    <a:pt x="4070603" y="2197608"/>
                  </a:moveTo>
                  <a:lnTo>
                    <a:pt x="4070603" y="7620"/>
                  </a:lnTo>
                  <a:lnTo>
                    <a:pt x="4076700" y="13716"/>
                  </a:lnTo>
                  <a:lnTo>
                    <a:pt x="4084320" y="13716"/>
                  </a:lnTo>
                  <a:lnTo>
                    <a:pt x="4084320" y="2189988"/>
                  </a:lnTo>
                  <a:lnTo>
                    <a:pt x="4076700" y="2189988"/>
                  </a:lnTo>
                  <a:lnTo>
                    <a:pt x="4070603" y="2197608"/>
                  </a:lnTo>
                  <a:close/>
                </a:path>
                <a:path w="4084320" h="2204085">
                  <a:moveTo>
                    <a:pt x="4084320" y="13716"/>
                  </a:moveTo>
                  <a:lnTo>
                    <a:pt x="4076700" y="13716"/>
                  </a:lnTo>
                  <a:lnTo>
                    <a:pt x="4070603" y="7620"/>
                  </a:lnTo>
                  <a:lnTo>
                    <a:pt x="4084320" y="7620"/>
                  </a:lnTo>
                  <a:lnTo>
                    <a:pt x="4084320" y="13716"/>
                  </a:lnTo>
                  <a:close/>
                </a:path>
                <a:path w="4084320" h="2204085">
                  <a:moveTo>
                    <a:pt x="13716" y="2197608"/>
                  </a:moveTo>
                  <a:lnTo>
                    <a:pt x="7620" y="2189988"/>
                  </a:lnTo>
                  <a:lnTo>
                    <a:pt x="13716" y="2189988"/>
                  </a:lnTo>
                  <a:lnTo>
                    <a:pt x="13716" y="2197608"/>
                  </a:lnTo>
                  <a:close/>
                </a:path>
                <a:path w="4084320" h="2204085">
                  <a:moveTo>
                    <a:pt x="4070603" y="2197608"/>
                  </a:moveTo>
                  <a:lnTo>
                    <a:pt x="13716" y="2197608"/>
                  </a:lnTo>
                  <a:lnTo>
                    <a:pt x="13716" y="2189988"/>
                  </a:lnTo>
                  <a:lnTo>
                    <a:pt x="4070603" y="2189988"/>
                  </a:lnTo>
                  <a:lnTo>
                    <a:pt x="4070603" y="2197608"/>
                  </a:lnTo>
                  <a:close/>
                </a:path>
                <a:path w="4084320" h="2204085">
                  <a:moveTo>
                    <a:pt x="4084320" y="2197608"/>
                  </a:moveTo>
                  <a:lnTo>
                    <a:pt x="4070603" y="2197608"/>
                  </a:lnTo>
                  <a:lnTo>
                    <a:pt x="4076700" y="2189988"/>
                  </a:lnTo>
                  <a:lnTo>
                    <a:pt x="4084320" y="2189988"/>
                  </a:lnTo>
                  <a:lnTo>
                    <a:pt x="4084320" y="219760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02189" y="2314276"/>
            <a:ext cx="3776966" cy="261328"/>
          </a:xfrm>
          <a:prstGeom prst="rect">
            <a:avLst/>
          </a:prstGeom>
        </p:spPr>
        <p:txBody>
          <a:bodyPr vert="horz" wrap="square" lIns="0" tIns="89002" rIns="0" bIns="0" rtlCol="0">
            <a:spAutoFit/>
          </a:bodyPr>
          <a:lstStyle/>
          <a:p>
            <a:pPr marL="73086">
              <a:spcBef>
                <a:spcPts val="701"/>
              </a:spcBef>
            </a:pPr>
            <a:r>
              <a:rPr sz="1114" b="1" spc="5" dirty="0">
                <a:latin typeface="Times New Roman"/>
                <a:cs typeface="Times New Roman"/>
              </a:rPr>
              <a:t>nano</a:t>
            </a:r>
            <a:r>
              <a:rPr sz="1114" b="1" spc="19" dirty="0">
                <a:latin typeface="Times New Roman"/>
                <a:cs typeface="Times New Roman"/>
              </a:rPr>
              <a:t> </a:t>
            </a:r>
            <a:r>
              <a:rPr sz="1114" b="1" spc="32" dirty="0">
                <a:latin typeface="Times New Roman"/>
                <a:cs typeface="Times New Roman"/>
              </a:rPr>
              <a:t>file.txt</a:t>
            </a:r>
            <a:endParaRPr sz="1114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597851" y="2551927"/>
            <a:ext cx="2017565" cy="1591419"/>
            <a:chOff x="2502407" y="2749295"/>
            <a:chExt cx="2173605" cy="1714500"/>
          </a:xfrm>
        </p:grpSpPr>
        <p:sp>
          <p:nvSpPr>
            <p:cNvPr id="17" name="object 17"/>
            <p:cNvSpPr/>
            <p:nvPr/>
          </p:nvSpPr>
          <p:spPr>
            <a:xfrm>
              <a:off x="2508503" y="2756915"/>
              <a:ext cx="2159635" cy="1701164"/>
            </a:xfrm>
            <a:custGeom>
              <a:avLst/>
              <a:gdLst/>
              <a:ahLst/>
              <a:cxnLst/>
              <a:rect l="l" t="t" r="r" b="b"/>
              <a:pathLst>
                <a:path w="2159635" h="1701164">
                  <a:moveTo>
                    <a:pt x="2159508" y="1700783"/>
                  </a:moveTo>
                  <a:lnTo>
                    <a:pt x="0" y="1700783"/>
                  </a:lnTo>
                  <a:lnTo>
                    <a:pt x="0" y="0"/>
                  </a:lnTo>
                  <a:lnTo>
                    <a:pt x="2159508" y="0"/>
                  </a:lnTo>
                  <a:lnTo>
                    <a:pt x="2159508" y="17007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2502407" y="2749295"/>
              <a:ext cx="2173605" cy="1714500"/>
            </a:xfrm>
            <a:custGeom>
              <a:avLst/>
              <a:gdLst/>
              <a:ahLst/>
              <a:cxnLst/>
              <a:rect l="l" t="t" r="r" b="b"/>
              <a:pathLst>
                <a:path w="2173604" h="1714500">
                  <a:moveTo>
                    <a:pt x="2170176" y="1714500"/>
                  </a:moveTo>
                  <a:lnTo>
                    <a:pt x="3048" y="1714500"/>
                  </a:lnTo>
                  <a:lnTo>
                    <a:pt x="0" y="171145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70176" y="0"/>
                  </a:lnTo>
                  <a:lnTo>
                    <a:pt x="2173224" y="3048"/>
                  </a:lnTo>
                  <a:lnTo>
                    <a:pt x="2173224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700784"/>
                  </a:lnTo>
                  <a:lnTo>
                    <a:pt x="6096" y="1700784"/>
                  </a:lnTo>
                  <a:lnTo>
                    <a:pt x="13716" y="1708404"/>
                  </a:lnTo>
                  <a:lnTo>
                    <a:pt x="2173224" y="1708404"/>
                  </a:lnTo>
                  <a:lnTo>
                    <a:pt x="2173224" y="1711452"/>
                  </a:lnTo>
                  <a:lnTo>
                    <a:pt x="2170176" y="1714500"/>
                  </a:lnTo>
                  <a:close/>
                </a:path>
                <a:path w="2173604" h="171450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173604" h="1714500">
                  <a:moveTo>
                    <a:pt x="215798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157984" y="7620"/>
                  </a:lnTo>
                  <a:lnTo>
                    <a:pt x="2157984" y="13716"/>
                  </a:lnTo>
                  <a:close/>
                </a:path>
                <a:path w="2173604" h="1714500">
                  <a:moveTo>
                    <a:pt x="2157984" y="1708404"/>
                  </a:moveTo>
                  <a:lnTo>
                    <a:pt x="2157984" y="7620"/>
                  </a:lnTo>
                  <a:lnTo>
                    <a:pt x="2165604" y="13716"/>
                  </a:lnTo>
                  <a:lnTo>
                    <a:pt x="2173224" y="13716"/>
                  </a:lnTo>
                  <a:lnTo>
                    <a:pt x="2173224" y="1700784"/>
                  </a:lnTo>
                  <a:lnTo>
                    <a:pt x="2165604" y="1700784"/>
                  </a:lnTo>
                  <a:lnTo>
                    <a:pt x="2157984" y="1708404"/>
                  </a:lnTo>
                  <a:close/>
                </a:path>
                <a:path w="2173604" h="1714500">
                  <a:moveTo>
                    <a:pt x="2173224" y="13716"/>
                  </a:moveTo>
                  <a:lnTo>
                    <a:pt x="2165604" y="13716"/>
                  </a:lnTo>
                  <a:lnTo>
                    <a:pt x="2157984" y="7620"/>
                  </a:lnTo>
                  <a:lnTo>
                    <a:pt x="2173224" y="7620"/>
                  </a:lnTo>
                  <a:lnTo>
                    <a:pt x="2173224" y="13716"/>
                  </a:lnTo>
                  <a:close/>
                </a:path>
                <a:path w="2173604" h="1714500">
                  <a:moveTo>
                    <a:pt x="13716" y="1708404"/>
                  </a:moveTo>
                  <a:lnTo>
                    <a:pt x="6096" y="1700784"/>
                  </a:lnTo>
                  <a:lnTo>
                    <a:pt x="13716" y="1700784"/>
                  </a:lnTo>
                  <a:lnTo>
                    <a:pt x="13716" y="1708404"/>
                  </a:lnTo>
                  <a:close/>
                </a:path>
                <a:path w="2173604" h="1714500">
                  <a:moveTo>
                    <a:pt x="2157984" y="1708404"/>
                  </a:moveTo>
                  <a:lnTo>
                    <a:pt x="13716" y="1708404"/>
                  </a:lnTo>
                  <a:lnTo>
                    <a:pt x="13716" y="1700784"/>
                  </a:lnTo>
                  <a:lnTo>
                    <a:pt x="2157984" y="1700784"/>
                  </a:lnTo>
                  <a:lnTo>
                    <a:pt x="2157984" y="1708404"/>
                  </a:lnTo>
                  <a:close/>
                </a:path>
                <a:path w="2173604" h="1714500">
                  <a:moveTo>
                    <a:pt x="2173224" y="1708404"/>
                  </a:moveTo>
                  <a:lnTo>
                    <a:pt x="2157984" y="1708404"/>
                  </a:lnTo>
                  <a:lnTo>
                    <a:pt x="2165604" y="1700784"/>
                  </a:lnTo>
                  <a:lnTo>
                    <a:pt x="2173224" y="1700784"/>
                  </a:lnTo>
                  <a:lnTo>
                    <a:pt x="2173224" y="1708404"/>
                  </a:lnTo>
                  <a:close/>
                </a:path>
              </a:pathLst>
            </a:custGeom>
            <a:solidFill>
              <a:srgbClr val="917C6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603509" y="2559001"/>
            <a:ext cx="2004598" cy="1529574"/>
          </a:xfrm>
          <a:prstGeom prst="rect">
            <a:avLst/>
          </a:prstGeom>
        </p:spPr>
        <p:txBody>
          <a:bodyPr vert="horz" wrap="square" lIns="0" tIns="28881" rIns="0" bIns="0" rtlCol="0">
            <a:spAutoFit/>
          </a:bodyPr>
          <a:lstStyle/>
          <a:p>
            <a:pPr marL="73086">
              <a:spcBef>
                <a:spcPts val="227"/>
              </a:spcBef>
            </a:pPr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19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1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19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2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19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3</a:t>
            </a:r>
            <a:endParaRPr sz="975">
              <a:latin typeface="Calibri"/>
              <a:cs typeface="Calibri"/>
            </a:endParaRPr>
          </a:p>
          <a:p>
            <a:pPr marL="73086">
              <a:spcBef>
                <a:spcPts val="9"/>
              </a:spcBef>
            </a:pPr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19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4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dirty="0">
                <a:latin typeface="Calibri"/>
                <a:cs typeface="Calibri"/>
              </a:rPr>
              <a:t>&lt;&lt;&lt;&lt;&lt;&lt;&lt;</a:t>
            </a:r>
            <a:r>
              <a:rPr sz="975" spc="-28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HEAD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5" dirty="0">
                <a:latin typeface="Calibri"/>
                <a:cs typeface="Calibri"/>
              </a:rPr>
              <a:t> source</a:t>
            </a:r>
            <a:r>
              <a:rPr sz="975" spc="-23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4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dirty="0">
                <a:latin typeface="Calibri"/>
                <a:cs typeface="Calibri"/>
              </a:rPr>
              <a:t>=======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spc="-9" dirty="0">
                <a:latin typeface="Calibri"/>
                <a:cs typeface="Calibri"/>
              </a:rPr>
              <a:t>code</a:t>
            </a:r>
            <a:r>
              <a:rPr sz="975" spc="-5" dirty="0">
                <a:latin typeface="Calibri"/>
                <a:cs typeface="Calibri"/>
              </a:rPr>
              <a:t> source</a:t>
            </a:r>
            <a:r>
              <a:rPr sz="975" spc="-23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5</a:t>
            </a:r>
            <a:endParaRPr sz="975">
              <a:latin typeface="Calibri"/>
              <a:cs typeface="Calibri"/>
            </a:endParaRPr>
          </a:p>
          <a:p>
            <a:pPr marL="73086">
              <a:spcBef>
                <a:spcPts val="14"/>
              </a:spcBef>
            </a:pPr>
            <a:r>
              <a:rPr sz="975" spc="-9" dirty="0">
                <a:latin typeface="Calibri"/>
                <a:cs typeface="Calibri"/>
              </a:rPr>
              <a:t>code</a:t>
            </a:r>
            <a:r>
              <a:rPr sz="975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source</a:t>
            </a:r>
            <a:r>
              <a:rPr sz="975" spc="189" dirty="0">
                <a:latin typeface="Calibri"/>
                <a:cs typeface="Calibri"/>
              </a:rPr>
              <a:t> </a:t>
            </a:r>
            <a:r>
              <a:rPr sz="975" dirty="0">
                <a:latin typeface="Calibri"/>
                <a:cs typeface="Calibri"/>
              </a:rPr>
              <a:t>6</a:t>
            </a:r>
            <a:endParaRPr sz="975">
              <a:latin typeface="Calibri"/>
              <a:cs typeface="Calibri"/>
            </a:endParaRPr>
          </a:p>
          <a:p>
            <a:pPr marL="73086"/>
            <a:r>
              <a:rPr sz="975" dirty="0">
                <a:latin typeface="Calibri"/>
                <a:cs typeface="Calibri"/>
              </a:rPr>
              <a:t>&gt;&gt;&gt;&gt;&gt;&gt;&gt;</a:t>
            </a:r>
            <a:r>
              <a:rPr sz="975" spc="-32" dirty="0">
                <a:latin typeface="Calibri"/>
                <a:cs typeface="Calibri"/>
              </a:rPr>
              <a:t> </a:t>
            </a:r>
            <a:r>
              <a:rPr sz="975" spc="-9" dirty="0">
                <a:latin typeface="Calibri"/>
                <a:cs typeface="Calibri"/>
              </a:rPr>
              <a:t>test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9497" y="4356431"/>
            <a:ext cx="259165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me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39497" y="5148588"/>
            <a:ext cx="779146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84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annuler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l’opération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sans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faire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merge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(après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détection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d’un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conflit)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24134" y="5554642"/>
            <a:ext cx="862903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04166" y="5554642"/>
            <a:ext cx="67900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67153" y="4638454"/>
            <a:ext cx="3047272" cy="381941"/>
            <a:chOff x="1176527" y="4997196"/>
            <a:chExt cx="3282950" cy="411480"/>
          </a:xfrm>
        </p:grpSpPr>
        <p:sp>
          <p:nvSpPr>
            <p:cNvPr id="25" name="object 25"/>
            <p:cNvSpPr/>
            <p:nvPr/>
          </p:nvSpPr>
          <p:spPr>
            <a:xfrm>
              <a:off x="1182624" y="5003292"/>
              <a:ext cx="3270885" cy="398145"/>
            </a:xfrm>
            <a:custGeom>
              <a:avLst/>
              <a:gdLst/>
              <a:ahLst/>
              <a:cxnLst/>
              <a:rect l="l" t="t" r="r" b="b"/>
              <a:pathLst>
                <a:path w="3270885" h="398145">
                  <a:moveTo>
                    <a:pt x="3270503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270503" y="0"/>
                  </a:lnTo>
                  <a:lnTo>
                    <a:pt x="3270503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6527" y="4997196"/>
              <a:ext cx="3282950" cy="411480"/>
            </a:xfrm>
            <a:custGeom>
              <a:avLst/>
              <a:gdLst/>
              <a:ahLst/>
              <a:cxnLst/>
              <a:rect l="l" t="t" r="r" b="b"/>
              <a:pathLst>
                <a:path w="3282950" h="411479">
                  <a:moveTo>
                    <a:pt x="3279648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3282696" y="403859"/>
                  </a:lnTo>
                  <a:lnTo>
                    <a:pt x="3282696" y="408432"/>
                  </a:lnTo>
                  <a:lnTo>
                    <a:pt x="3279648" y="411480"/>
                  </a:lnTo>
                  <a:close/>
                </a:path>
                <a:path w="3282950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2950" h="41147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2950" h="411479">
                  <a:moveTo>
                    <a:pt x="3268980" y="403859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396240"/>
                  </a:lnTo>
                  <a:lnTo>
                    <a:pt x="3276600" y="396240"/>
                  </a:lnTo>
                  <a:lnTo>
                    <a:pt x="3268980" y="403859"/>
                  </a:lnTo>
                  <a:close/>
                </a:path>
                <a:path w="3282950" h="411479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2696" y="6096"/>
                  </a:lnTo>
                  <a:lnTo>
                    <a:pt x="3282696" y="13716"/>
                  </a:lnTo>
                  <a:close/>
                </a:path>
                <a:path w="3282950" h="411479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282950" h="411479">
                  <a:moveTo>
                    <a:pt x="3268980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268980" y="396240"/>
                  </a:lnTo>
                  <a:lnTo>
                    <a:pt x="3268980" y="403859"/>
                  </a:lnTo>
                  <a:close/>
                </a:path>
                <a:path w="3282950" h="411479">
                  <a:moveTo>
                    <a:pt x="3282696" y="403859"/>
                  </a:moveTo>
                  <a:lnTo>
                    <a:pt x="3268980" y="403859"/>
                  </a:lnTo>
                  <a:lnTo>
                    <a:pt x="3276600" y="396240"/>
                  </a:lnTo>
                  <a:lnTo>
                    <a:pt x="3282696" y="396240"/>
                  </a:lnTo>
                  <a:lnTo>
                    <a:pt x="3282696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72813" y="4644113"/>
            <a:ext cx="303607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-am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"Résolution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du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conflit"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0877" y="1488154"/>
            <a:ext cx="3949547" cy="2011552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447786" y="5473064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merge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--abort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844109" y="5465991"/>
            <a:ext cx="1444655" cy="381941"/>
            <a:chOff x="3845052" y="5888735"/>
            <a:chExt cx="1556385" cy="411480"/>
          </a:xfrm>
        </p:grpSpPr>
        <p:sp>
          <p:nvSpPr>
            <p:cNvPr id="31" name="object 31"/>
            <p:cNvSpPr/>
            <p:nvPr/>
          </p:nvSpPr>
          <p:spPr>
            <a:xfrm>
              <a:off x="3852672" y="5896355"/>
              <a:ext cx="1542415" cy="396240"/>
            </a:xfrm>
            <a:custGeom>
              <a:avLst/>
              <a:gdLst/>
              <a:ahLst/>
              <a:cxnLst/>
              <a:rect l="l" t="t" r="r" b="b"/>
              <a:pathLst>
                <a:path w="1542414" h="396239">
                  <a:moveTo>
                    <a:pt x="1542288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1542288" y="0"/>
                  </a:lnTo>
                  <a:lnTo>
                    <a:pt x="1542288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3845052" y="5888735"/>
              <a:ext cx="1556385" cy="411480"/>
            </a:xfrm>
            <a:custGeom>
              <a:avLst/>
              <a:gdLst/>
              <a:ahLst/>
              <a:cxnLst/>
              <a:rect l="l" t="t" r="r" b="b"/>
              <a:pathLst>
                <a:path w="1556385" h="411479">
                  <a:moveTo>
                    <a:pt x="1552955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52955" y="0"/>
                  </a:lnTo>
                  <a:lnTo>
                    <a:pt x="1556004" y="3048"/>
                  </a:lnTo>
                  <a:lnTo>
                    <a:pt x="155600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3859"/>
                  </a:lnTo>
                  <a:lnTo>
                    <a:pt x="1556004" y="403859"/>
                  </a:lnTo>
                  <a:lnTo>
                    <a:pt x="1556004" y="408432"/>
                  </a:lnTo>
                  <a:lnTo>
                    <a:pt x="1552955" y="411480"/>
                  </a:lnTo>
                  <a:close/>
                </a:path>
                <a:path w="155638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556385" h="411479">
                  <a:moveTo>
                    <a:pt x="154228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542288" y="7620"/>
                  </a:lnTo>
                  <a:lnTo>
                    <a:pt x="1542288" y="13716"/>
                  </a:lnTo>
                  <a:close/>
                </a:path>
                <a:path w="1556385" h="411479">
                  <a:moveTo>
                    <a:pt x="1542288" y="403859"/>
                  </a:moveTo>
                  <a:lnTo>
                    <a:pt x="1542288" y="7620"/>
                  </a:lnTo>
                  <a:lnTo>
                    <a:pt x="1549908" y="13716"/>
                  </a:lnTo>
                  <a:lnTo>
                    <a:pt x="1556004" y="13716"/>
                  </a:lnTo>
                  <a:lnTo>
                    <a:pt x="1556004" y="397764"/>
                  </a:lnTo>
                  <a:lnTo>
                    <a:pt x="1549908" y="397764"/>
                  </a:lnTo>
                  <a:lnTo>
                    <a:pt x="1542288" y="403859"/>
                  </a:lnTo>
                  <a:close/>
                </a:path>
                <a:path w="1556385" h="411479">
                  <a:moveTo>
                    <a:pt x="1556004" y="13716"/>
                  </a:moveTo>
                  <a:lnTo>
                    <a:pt x="1549908" y="13716"/>
                  </a:lnTo>
                  <a:lnTo>
                    <a:pt x="1542288" y="7620"/>
                  </a:lnTo>
                  <a:lnTo>
                    <a:pt x="1556004" y="7620"/>
                  </a:lnTo>
                  <a:lnTo>
                    <a:pt x="1556004" y="13716"/>
                  </a:lnTo>
                  <a:close/>
                </a:path>
                <a:path w="1556385" h="411479">
                  <a:moveTo>
                    <a:pt x="13716" y="403859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1556385" h="411479">
                  <a:moveTo>
                    <a:pt x="1542288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1542288" y="397764"/>
                  </a:lnTo>
                  <a:lnTo>
                    <a:pt x="1542288" y="403859"/>
                  </a:lnTo>
                  <a:close/>
                </a:path>
                <a:path w="1556385" h="411479">
                  <a:moveTo>
                    <a:pt x="1556004" y="403859"/>
                  </a:moveTo>
                  <a:lnTo>
                    <a:pt x="1542288" y="403859"/>
                  </a:lnTo>
                  <a:lnTo>
                    <a:pt x="1549908" y="397764"/>
                  </a:lnTo>
                  <a:lnTo>
                    <a:pt x="1556004" y="397764"/>
                  </a:lnTo>
                  <a:lnTo>
                    <a:pt x="155600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851183" y="5473064"/>
            <a:ext cx="143168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--merge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241847" y="5465991"/>
            <a:ext cx="1765885" cy="381941"/>
            <a:chOff x="6428232" y="5888735"/>
            <a:chExt cx="1902460" cy="411480"/>
          </a:xfrm>
        </p:grpSpPr>
        <p:sp>
          <p:nvSpPr>
            <p:cNvPr id="35" name="object 35"/>
            <p:cNvSpPr/>
            <p:nvPr/>
          </p:nvSpPr>
          <p:spPr>
            <a:xfrm>
              <a:off x="6434328" y="5896355"/>
              <a:ext cx="1888489" cy="396240"/>
            </a:xfrm>
            <a:custGeom>
              <a:avLst/>
              <a:gdLst/>
              <a:ahLst/>
              <a:cxnLst/>
              <a:rect l="l" t="t" r="r" b="b"/>
              <a:pathLst>
                <a:path w="1888490" h="396239">
                  <a:moveTo>
                    <a:pt x="1888235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1888235" y="0"/>
                  </a:lnTo>
                  <a:lnTo>
                    <a:pt x="1888235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6" name="object 36"/>
            <p:cNvSpPr/>
            <p:nvPr/>
          </p:nvSpPr>
          <p:spPr>
            <a:xfrm>
              <a:off x="6428232" y="5888735"/>
              <a:ext cx="1902460" cy="411480"/>
            </a:xfrm>
            <a:custGeom>
              <a:avLst/>
              <a:gdLst/>
              <a:ahLst/>
              <a:cxnLst/>
              <a:rect l="l" t="t" r="r" b="b"/>
              <a:pathLst>
                <a:path w="1902459" h="411479">
                  <a:moveTo>
                    <a:pt x="1898904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898904" y="0"/>
                  </a:lnTo>
                  <a:lnTo>
                    <a:pt x="1901951" y="3048"/>
                  </a:lnTo>
                  <a:lnTo>
                    <a:pt x="1901951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6096" y="397764"/>
                  </a:lnTo>
                  <a:lnTo>
                    <a:pt x="13716" y="403859"/>
                  </a:lnTo>
                  <a:lnTo>
                    <a:pt x="1901951" y="403859"/>
                  </a:lnTo>
                  <a:lnTo>
                    <a:pt x="1901951" y="408432"/>
                  </a:lnTo>
                  <a:lnTo>
                    <a:pt x="1898904" y="411480"/>
                  </a:lnTo>
                  <a:close/>
                </a:path>
                <a:path w="1902459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902459" h="411479">
                  <a:moveTo>
                    <a:pt x="188823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888236" y="7620"/>
                  </a:lnTo>
                  <a:lnTo>
                    <a:pt x="1888236" y="13716"/>
                  </a:lnTo>
                  <a:close/>
                </a:path>
                <a:path w="1902459" h="411479">
                  <a:moveTo>
                    <a:pt x="1888236" y="403859"/>
                  </a:moveTo>
                  <a:lnTo>
                    <a:pt x="1888236" y="7620"/>
                  </a:lnTo>
                  <a:lnTo>
                    <a:pt x="1894332" y="13716"/>
                  </a:lnTo>
                  <a:lnTo>
                    <a:pt x="1901951" y="13716"/>
                  </a:lnTo>
                  <a:lnTo>
                    <a:pt x="1901951" y="397764"/>
                  </a:lnTo>
                  <a:lnTo>
                    <a:pt x="1894332" y="397764"/>
                  </a:lnTo>
                  <a:lnTo>
                    <a:pt x="1888236" y="403859"/>
                  </a:lnTo>
                  <a:close/>
                </a:path>
                <a:path w="1902459" h="411479">
                  <a:moveTo>
                    <a:pt x="1901951" y="13716"/>
                  </a:moveTo>
                  <a:lnTo>
                    <a:pt x="1894332" y="13716"/>
                  </a:lnTo>
                  <a:lnTo>
                    <a:pt x="1888236" y="7620"/>
                  </a:lnTo>
                  <a:lnTo>
                    <a:pt x="1901951" y="7620"/>
                  </a:lnTo>
                  <a:lnTo>
                    <a:pt x="1901951" y="13716"/>
                  </a:lnTo>
                  <a:close/>
                </a:path>
                <a:path w="1902459" h="411479">
                  <a:moveTo>
                    <a:pt x="13716" y="403859"/>
                  </a:moveTo>
                  <a:lnTo>
                    <a:pt x="6096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1902459" h="411479">
                  <a:moveTo>
                    <a:pt x="1888236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1888236" y="397764"/>
                  </a:lnTo>
                  <a:lnTo>
                    <a:pt x="1888236" y="403859"/>
                  </a:lnTo>
                  <a:close/>
                </a:path>
                <a:path w="1902459" h="411479">
                  <a:moveTo>
                    <a:pt x="1901951" y="403859"/>
                  </a:moveTo>
                  <a:lnTo>
                    <a:pt x="1888236" y="403859"/>
                  </a:lnTo>
                  <a:lnTo>
                    <a:pt x="1894332" y="397764"/>
                  </a:lnTo>
                  <a:lnTo>
                    <a:pt x="1901951" y="397764"/>
                  </a:lnTo>
                  <a:lnTo>
                    <a:pt x="1901951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247506" y="5473064"/>
            <a:ext cx="1752917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</a:t>
            </a:r>
            <a:r>
              <a:rPr sz="1253" b="1" spc="5" dirty="0">
                <a:latin typeface="Times New Roman"/>
                <a:cs typeface="Times New Roman"/>
              </a:rPr>
              <a:t> --hard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HEAD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36</a:t>
            </a:r>
            <a:endParaRPr sz="835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503097" y="3637865"/>
            <a:ext cx="3182838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b="1" spc="19" dirty="0">
                <a:solidFill>
                  <a:srgbClr val="FF0000"/>
                </a:solidFill>
                <a:latin typeface="Arial"/>
                <a:cs typeface="Arial"/>
              </a:rPr>
              <a:t>NB </a:t>
            </a:r>
            <a:r>
              <a:rPr sz="1392" b="1" spc="9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r>
              <a:rPr sz="1392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La</a:t>
            </a:r>
            <a:r>
              <a:rPr sz="1392" b="1" spc="2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branche</a:t>
            </a:r>
            <a:r>
              <a:rPr sz="1392" b="1" spc="2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9" dirty="0">
                <a:solidFill>
                  <a:srgbClr val="FF0000"/>
                </a:solidFill>
                <a:latin typeface="Arial"/>
                <a:cs typeface="Arial"/>
              </a:rPr>
              <a:t>test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 ne</a:t>
            </a:r>
            <a:r>
              <a:rPr sz="1392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bougera</a:t>
            </a:r>
            <a:r>
              <a:rPr sz="1392" b="1" spc="4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92" b="1" spc="14" dirty="0">
                <a:solidFill>
                  <a:srgbClr val="FF0000"/>
                </a:solidFill>
                <a:latin typeface="Arial"/>
                <a:cs typeface="Arial"/>
              </a:rPr>
              <a:t>pas</a:t>
            </a:r>
            <a:endParaRPr sz="1392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151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81386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95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nn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58" dirty="0">
                <a:latin typeface="Calibri"/>
                <a:cs typeface="Calibri"/>
              </a:rPr>
              <a:t>mm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6" y="3342233"/>
            <a:ext cx="625545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Comment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annuler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ayant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comme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39" dirty="0">
                <a:solidFill>
                  <a:srgbClr val="3F3F3F"/>
                </a:solidFill>
                <a:latin typeface="Trebuchet MS"/>
                <a:cs typeface="Trebuchet MS"/>
              </a:rPr>
              <a:t>updating</a:t>
            </a:r>
            <a:r>
              <a:rPr sz="1578" i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76" dirty="0">
                <a:solidFill>
                  <a:srgbClr val="3F3F3F"/>
                </a:solidFill>
                <a:latin typeface="Trebuchet MS"/>
                <a:cs typeface="Trebuchet MS"/>
              </a:rPr>
              <a:t>file2.txt</a:t>
            </a:r>
            <a:r>
              <a:rPr sz="1578" i="1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7" y="4268721"/>
            <a:ext cx="7917603" cy="444237"/>
          </a:xfrm>
          <a:prstGeom prst="rect">
            <a:avLst/>
          </a:prstGeom>
        </p:spPr>
        <p:txBody>
          <a:bodyPr vert="horz" wrap="square" lIns="0" tIns="58941" rIns="0" bIns="0" rtlCol="0">
            <a:spAutoFit/>
          </a:bodyPr>
          <a:lstStyle/>
          <a:p>
            <a:pPr marL="362485" marR="4715" indent="-351287">
              <a:lnSpc>
                <a:spcPts val="1521"/>
              </a:lnSpc>
              <a:spcBef>
                <a:spcPts val="464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Ensuite,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modifier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message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par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"création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file2.txt". 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Cliquer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 </a:t>
            </a:r>
            <a:r>
              <a:rPr sz="1578" b="1" spc="19" dirty="0">
                <a:solidFill>
                  <a:srgbClr val="3F3F3F"/>
                </a:solidFill>
                <a:latin typeface="Trebuchet MS"/>
                <a:cs typeface="Trebuchet MS"/>
              </a:rPr>
              <a:t>Echap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puis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saisir </a:t>
            </a:r>
            <a:r>
              <a:rPr sz="1578" b="1" spc="-42" dirty="0">
                <a:solidFill>
                  <a:srgbClr val="3F3F3F"/>
                </a:solidFill>
                <a:latin typeface="Trebuchet MS"/>
                <a:cs typeface="Trebuchet MS"/>
              </a:rPr>
              <a:t>:wq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et </a:t>
            </a:r>
            <a:r>
              <a:rPr sz="1578" spc="-46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cliquer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9" dirty="0">
                <a:solidFill>
                  <a:srgbClr val="3F3F3F"/>
                </a:solidFill>
                <a:latin typeface="Trebuchet MS"/>
                <a:cs typeface="Trebuchet MS"/>
              </a:rPr>
              <a:t>Entree</a:t>
            </a:r>
            <a:r>
              <a:rPr sz="1578" b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quitter.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9" y="4915201"/>
            <a:ext cx="2706001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44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2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83587" y="3660969"/>
            <a:ext cx="3161619" cy="380761"/>
            <a:chOff x="1409700" y="3944111"/>
            <a:chExt cx="3406140" cy="410209"/>
          </a:xfrm>
        </p:grpSpPr>
        <p:sp>
          <p:nvSpPr>
            <p:cNvPr id="13" name="object 13"/>
            <p:cNvSpPr/>
            <p:nvPr/>
          </p:nvSpPr>
          <p:spPr>
            <a:xfrm>
              <a:off x="1415795" y="3951731"/>
              <a:ext cx="3394075" cy="394970"/>
            </a:xfrm>
            <a:custGeom>
              <a:avLst/>
              <a:gdLst/>
              <a:ahLst/>
              <a:cxnLst/>
              <a:rect l="l" t="t" r="r" b="b"/>
              <a:pathLst>
                <a:path w="3394075" h="394970">
                  <a:moveTo>
                    <a:pt x="3393947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393947" y="0"/>
                  </a:lnTo>
                  <a:lnTo>
                    <a:pt x="3393947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409700" y="3944111"/>
              <a:ext cx="3406140" cy="410209"/>
            </a:xfrm>
            <a:custGeom>
              <a:avLst/>
              <a:gdLst/>
              <a:ahLst/>
              <a:cxnLst/>
              <a:rect l="l" t="t" r="r" b="b"/>
              <a:pathLst>
                <a:path w="3406140" h="410210">
                  <a:moveTo>
                    <a:pt x="340309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2336"/>
                  </a:lnTo>
                  <a:lnTo>
                    <a:pt x="3406140" y="402336"/>
                  </a:lnTo>
                  <a:lnTo>
                    <a:pt x="3406140" y="406907"/>
                  </a:lnTo>
                  <a:lnTo>
                    <a:pt x="3403092" y="409956"/>
                  </a:lnTo>
                  <a:close/>
                </a:path>
                <a:path w="3406140" h="41021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406140" h="410210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392424" y="7620"/>
                  </a:lnTo>
                  <a:lnTo>
                    <a:pt x="3392424" y="1371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3392424" y="7620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6240"/>
                  </a:lnTo>
                  <a:lnTo>
                    <a:pt x="340004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7620"/>
                  </a:lnTo>
                  <a:lnTo>
                    <a:pt x="3406140" y="7620"/>
                  </a:lnTo>
                  <a:lnTo>
                    <a:pt x="3406140" y="13716"/>
                  </a:lnTo>
                  <a:close/>
                </a:path>
                <a:path w="3406140" h="410210">
                  <a:moveTo>
                    <a:pt x="13716" y="402336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406140" h="410210">
                  <a:moveTo>
                    <a:pt x="3392424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392424" y="396240"/>
                  </a:lnTo>
                  <a:lnTo>
                    <a:pt x="3392424" y="402336"/>
                  </a:lnTo>
                  <a:close/>
                </a:path>
                <a:path w="3406140" h="410210">
                  <a:moveTo>
                    <a:pt x="3406140" y="402336"/>
                  </a:moveTo>
                  <a:lnTo>
                    <a:pt x="3392424" y="402336"/>
                  </a:lnTo>
                  <a:lnTo>
                    <a:pt x="3400044" y="396240"/>
                  </a:lnTo>
                  <a:lnTo>
                    <a:pt x="3406140" y="396240"/>
                  </a:lnTo>
                  <a:lnTo>
                    <a:pt x="3406140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89245" y="3668043"/>
            <a:ext cx="3150420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-5" dirty="0">
                <a:latin typeface="Times New Roman"/>
                <a:cs typeface="Times New Roman"/>
              </a:rPr>
              <a:t>revert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idCommit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44084" y="1441471"/>
            <a:ext cx="8808798" cy="1445833"/>
            <a:chOff x="1043939" y="1552955"/>
            <a:chExt cx="9490075" cy="1557655"/>
          </a:xfrm>
        </p:grpSpPr>
        <p:sp>
          <p:nvSpPr>
            <p:cNvPr id="17" name="object 17"/>
            <p:cNvSpPr/>
            <p:nvPr/>
          </p:nvSpPr>
          <p:spPr>
            <a:xfrm>
              <a:off x="1051559" y="1559051"/>
              <a:ext cx="9474835" cy="1545590"/>
            </a:xfrm>
            <a:custGeom>
              <a:avLst/>
              <a:gdLst/>
              <a:ahLst/>
              <a:cxnLst/>
              <a:rect l="l" t="t" r="r" b="b"/>
              <a:pathLst>
                <a:path w="9474835" h="1545589">
                  <a:moveTo>
                    <a:pt x="9474707" y="1545336"/>
                  </a:moveTo>
                  <a:lnTo>
                    <a:pt x="0" y="1545336"/>
                  </a:lnTo>
                  <a:lnTo>
                    <a:pt x="0" y="0"/>
                  </a:lnTo>
                  <a:lnTo>
                    <a:pt x="9474707" y="0"/>
                  </a:lnTo>
                  <a:lnTo>
                    <a:pt x="9474707" y="1545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43939" y="1552955"/>
              <a:ext cx="9490075" cy="1557655"/>
            </a:xfrm>
            <a:custGeom>
              <a:avLst/>
              <a:gdLst/>
              <a:ahLst/>
              <a:cxnLst/>
              <a:rect l="l" t="t" r="r" b="b"/>
              <a:pathLst>
                <a:path w="9490075" h="1557655">
                  <a:moveTo>
                    <a:pt x="9486900" y="1557528"/>
                  </a:moveTo>
                  <a:lnTo>
                    <a:pt x="3048" y="1557528"/>
                  </a:lnTo>
                  <a:lnTo>
                    <a:pt x="0" y="15544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9486900" y="0"/>
                  </a:lnTo>
                  <a:lnTo>
                    <a:pt x="9489948" y="3048"/>
                  </a:lnTo>
                  <a:lnTo>
                    <a:pt x="948994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543812"/>
                  </a:lnTo>
                  <a:lnTo>
                    <a:pt x="7620" y="1543812"/>
                  </a:lnTo>
                  <a:lnTo>
                    <a:pt x="13716" y="1551432"/>
                  </a:lnTo>
                  <a:lnTo>
                    <a:pt x="9489948" y="1551432"/>
                  </a:lnTo>
                  <a:lnTo>
                    <a:pt x="9489948" y="1554480"/>
                  </a:lnTo>
                  <a:lnTo>
                    <a:pt x="9486900" y="1557528"/>
                  </a:lnTo>
                  <a:close/>
                </a:path>
                <a:path w="9490075" h="1557655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9490075" h="1557655">
                  <a:moveTo>
                    <a:pt x="947623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9476232" y="6096"/>
                  </a:lnTo>
                  <a:lnTo>
                    <a:pt x="9476232" y="13716"/>
                  </a:lnTo>
                  <a:close/>
                </a:path>
                <a:path w="9490075" h="1557655">
                  <a:moveTo>
                    <a:pt x="9476232" y="1551432"/>
                  </a:moveTo>
                  <a:lnTo>
                    <a:pt x="9476232" y="6096"/>
                  </a:lnTo>
                  <a:lnTo>
                    <a:pt x="9482328" y="13716"/>
                  </a:lnTo>
                  <a:lnTo>
                    <a:pt x="9489948" y="13716"/>
                  </a:lnTo>
                  <a:lnTo>
                    <a:pt x="9489948" y="1543812"/>
                  </a:lnTo>
                  <a:lnTo>
                    <a:pt x="9482328" y="1543812"/>
                  </a:lnTo>
                  <a:lnTo>
                    <a:pt x="9476232" y="1551432"/>
                  </a:lnTo>
                  <a:close/>
                </a:path>
                <a:path w="9490075" h="1557655">
                  <a:moveTo>
                    <a:pt x="9489948" y="13716"/>
                  </a:moveTo>
                  <a:lnTo>
                    <a:pt x="9482328" y="13716"/>
                  </a:lnTo>
                  <a:lnTo>
                    <a:pt x="9476232" y="6096"/>
                  </a:lnTo>
                  <a:lnTo>
                    <a:pt x="9489948" y="6096"/>
                  </a:lnTo>
                  <a:lnTo>
                    <a:pt x="9489948" y="13716"/>
                  </a:lnTo>
                  <a:close/>
                </a:path>
                <a:path w="9490075" h="1557655">
                  <a:moveTo>
                    <a:pt x="13716" y="1551432"/>
                  </a:moveTo>
                  <a:lnTo>
                    <a:pt x="7620" y="1543812"/>
                  </a:lnTo>
                  <a:lnTo>
                    <a:pt x="13716" y="1543812"/>
                  </a:lnTo>
                  <a:lnTo>
                    <a:pt x="13716" y="1551432"/>
                  </a:lnTo>
                  <a:close/>
                </a:path>
                <a:path w="9490075" h="1557655">
                  <a:moveTo>
                    <a:pt x="9476232" y="1551432"/>
                  </a:moveTo>
                  <a:lnTo>
                    <a:pt x="13716" y="1551432"/>
                  </a:lnTo>
                  <a:lnTo>
                    <a:pt x="13716" y="1543812"/>
                  </a:lnTo>
                  <a:lnTo>
                    <a:pt x="9476232" y="1543812"/>
                  </a:lnTo>
                  <a:lnTo>
                    <a:pt x="9476232" y="1551432"/>
                  </a:lnTo>
                  <a:close/>
                </a:path>
                <a:path w="9490075" h="1557655">
                  <a:moveTo>
                    <a:pt x="9489948" y="1551432"/>
                  </a:moveTo>
                  <a:lnTo>
                    <a:pt x="9476232" y="1551432"/>
                  </a:lnTo>
                  <a:lnTo>
                    <a:pt x="9482328" y="1543812"/>
                  </a:lnTo>
                  <a:lnTo>
                    <a:pt x="9489948" y="1543812"/>
                  </a:lnTo>
                  <a:lnTo>
                    <a:pt x="9489948" y="1551432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51158" y="1447129"/>
            <a:ext cx="8794652" cy="1341854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346571" indent="-274074">
              <a:spcBef>
                <a:spcPts val="859"/>
              </a:spcBef>
              <a:buClr>
                <a:srgbClr val="504949"/>
              </a:buClr>
              <a:buFont typeface="Wingdings"/>
              <a:buChar char=""/>
              <a:tabLst>
                <a:tab pos="347161" algn="l"/>
              </a:tabLst>
            </a:pPr>
            <a:r>
              <a:rPr sz="1578" spc="84" dirty="0">
                <a:latin typeface="Trebuchet MS"/>
                <a:cs typeface="Trebuchet MS"/>
              </a:rPr>
              <a:t>A</a:t>
            </a:r>
            <a:r>
              <a:rPr sz="1578" spc="-79" dirty="0">
                <a:latin typeface="Trebuchet MS"/>
                <a:cs typeface="Trebuchet MS"/>
              </a:rPr>
              <a:t>v</a:t>
            </a:r>
            <a:r>
              <a:rPr sz="1578" spc="-167" dirty="0">
                <a:latin typeface="Trebuchet MS"/>
                <a:cs typeface="Trebuchet MS"/>
              </a:rPr>
              <a:t>a</a:t>
            </a:r>
            <a:r>
              <a:rPr sz="1578" spc="-56" dirty="0">
                <a:latin typeface="Trebuchet MS"/>
                <a:cs typeface="Trebuchet MS"/>
              </a:rPr>
              <a:t>n</a:t>
            </a:r>
            <a:r>
              <a:rPr sz="1578" spc="-97" dirty="0">
                <a:latin typeface="Trebuchet MS"/>
                <a:cs typeface="Trebuchet MS"/>
              </a:rPr>
              <a:t>t</a:t>
            </a:r>
            <a:r>
              <a:rPr sz="1578" spc="-51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c</a:t>
            </a:r>
            <a:r>
              <a:rPr sz="1578" spc="-121" dirty="0">
                <a:latin typeface="Trebuchet MS"/>
                <a:cs typeface="Trebuchet MS"/>
              </a:rPr>
              <a:t>el</a:t>
            </a:r>
            <a:r>
              <a:rPr sz="1578" spc="-149" dirty="0">
                <a:latin typeface="Trebuchet MS"/>
                <a:cs typeface="Trebuchet MS"/>
              </a:rPr>
              <a:t>a</a:t>
            </a:r>
            <a:r>
              <a:rPr sz="1578" spc="-232" dirty="0">
                <a:latin typeface="Trebuchet MS"/>
                <a:cs typeface="Trebuchet MS"/>
              </a:rPr>
              <a:t>,</a:t>
            </a:r>
            <a:r>
              <a:rPr sz="1578" spc="-204" dirty="0">
                <a:latin typeface="Trebuchet MS"/>
                <a:cs typeface="Trebuchet MS"/>
              </a:rPr>
              <a:t> </a:t>
            </a:r>
            <a:r>
              <a:rPr sz="1578" spc="-37" dirty="0">
                <a:latin typeface="Trebuchet MS"/>
                <a:cs typeface="Trebuchet MS"/>
              </a:rPr>
              <a:t>s</a:t>
            </a:r>
            <a:r>
              <a:rPr sz="1578" spc="-56" dirty="0">
                <a:latin typeface="Trebuchet MS"/>
                <a:cs typeface="Trebuchet MS"/>
              </a:rPr>
              <a:t>u</a:t>
            </a:r>
            <a:r>
              <a:rPr sz="1578" spc="14" dirty="0">
                <a:latin typeface="Trebuchet MS"/>
                <a:cs typeface="Trebuchet MS"/>
              </a:rPr>
              <a:t>r</a:t>
            </a:r>
            <a:r>
              <a:rPr sz="1578" spc="-74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l</a:t>
            </a:r>
            <a:r>
              <a:rPr sz="1578" spc="-153" dirty="0">
                <a:latin typeface="Trebuchet MS"/>
                <a:cs typeface="Trebuchet MS"/>
              </a:rPr>
              <a:t>a</a:t>
            </a:r>
            <a:r>
              <a:rPr sz="1578" spc="-28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b</a:t>
            </a:r>
            <a:r>
              <a:rPr sz="1578" spc="19" dirty="0">
                <a:latin typeface="Trebuchet MS"/>
                <a:cs typeface="Trebuchet MS"/>
              </a:rPr>
              <a:t>r</a:t>
            </a:r>
            <a:r>
              <a:rPr sz="1578" spc="-149" dirty="0">
                <a:latin typeface="Trebuchet MS"/>
                <a:cs typeface="Trebuchet MS"/>
              </a:rPr>
              <a:t>a</a:t>
            </a:r>
            <a:r>
              <a:rPr sz="1578" spc="-70" dirty="0">
                <a:latin typeface="Trebuchet MS"/>
                <a:cs typeface="Trebuchet MS"/>
              </a:rPr>
              <a:t>n</a:t>
            </a:r>
            <a:r>
              <a:rPr sz="1578" spc="-88" dirty="0">
                <a:latin typeface="Trebuchet MS"/>
                <a:cs typeface="Trebuchet MS"/>
              </a:rPr>
              <a:t>c</a:t>
            </a:r>
            <a:r>
              <a:rPr sz="1578" spc="-70" dirty="0">
                <a:latin typeface="Trebuchet MS"/>
                <a:cs typeface="Trebuchet MS"/>
              </a:rPr>
              <a:t>h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74" dirty="0">
                <a:latin typeface="Trebuchet MS"/>
                <a:cs typeface="Trebuchet MS"/>
              </a:rPr>
              <a:t> </a:t>
            </a:r>
            <a:r>
              <a:rPr sz="1578" b="1" spc="23" dirty="0">
                <a:latin typeface="Trebuchet MS"/>
                <a:cs typeface="Trebuchet MS"/>
              </a:rPr>
              <a:t>t</a:t>
            </a:r>
            <a:r>
              <a:rPr sz="1578" b="1" spc="-37" dirty="0">
                <a:latin typeface="Trebuchet MS"/>
                <a:cs typeface="Trebuchet MS"/>
              </a:rPr>
              <a:t>e</a:t>
            </a:r>
            <a:r>
              <a:rPr sz="1578" b="1" spc="-14" dirty="0">
                <a:latin typeface="Trebuchet MS"/>
                <a:cs typeface="Trebuchet MS"/>
              </a:rPr>
              <a:t>s</a:t>
            </a:r>
            <a:r>
              <a:rPr sz="1578" b="1" spc="19" dirty="0">
                <a:latin typeface="Trebuchet MS"/>
                <a:cs typeface="Trebuchet MS"/>
              </a:rPr>
              <a:t>t</a:t>
            </a:r>
            <a:r>
              <a:rPr sz="1578" b="1" spc="-46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  <a:p>
            <a:pPr marL="716719" lvl="1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9" dirty="0">
                <a:latin typeface="Trebuchet MS"/>
                <a:cs typeface="Trebuchet MS"/>
              </a:rPr>
              <a:t>Créer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deuxième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fichier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b="1" spc="-28" dirty="0">
                <a:latin typeface="Trebuchet MS"/>
                <a:cs typeface="Trebuchet MS"/>
              </a:rPr>
              <a:t>file2.txt </a:t>
            </a:r>
            <a:r>
              <a:rPr sz="1392" spc="-60" dirty="0">
                <a:latin typeface="Trebuchet MS"/>
                <a:cs typeface="Trebuchet MS"/>
              </a:rPr>
              <a:t>contenant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ligne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i="1" spc="-125" dirty="0">
                <a:latin typeface="Trebuchet MS"/>
                <a:cs typeface="Trebuchet MS"/>
              </a:rPr>
              <a:t>creating</a:t>
            </a:r>
            <a:r>
              <a:rPr sz="1392" i="1" spc="-14" dirty="0">
                <a:latin typeface="Trebuchet MS"/>
                <a:cs typeface="Trebuchet MS"/>
              </a:rPr>
              <a:t> </a:t>
            </a:r>
            <a:r>
              <a:rPr sz="1392" i="1" spc="-135" dirty="0">
                <a:latin typeface="Trebuchet MS"/>
                <a:cs typeface="Trebuchet MS"/>
              </a:rPr>
              <a:t>file2</a:t>
            </a:r>
            <a:r>
              <a:rPr sz="1392" i="1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et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faire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Commit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106" dirty="0">
                <a:latin typeface="Trebuchet MS"/>
                <a:cs typeface="Trebuchet MS"/>
              </a:rPr>
              <a:t>avec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message</a:t>
            </a:r>
            <a:endParaRPr sz="1392">
              <a:latin typeface="Trebuchet MS"/>
              <a:cs typeface="Trebuchet MS"/>
            </a:endParaRPr>
          </a:p>
          <a:p>
            <a:pPr marL="716719">
              <a:spcBef>
                <a:spcPts val="914"/>
              </a:spcBef>
            </a:pP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i="1" spc="-102" dirty="0">
                <a:latin typeface="Trebuchet MS"/>
                <a:cs typeface="Trebuchet MS"/>
              </a:rPr>
              <a:t>c</a:t>
            </a:r>
            <a:r>
              <a:rPr sz="1392" i="1" spc="-139" dirty="0">
                <a:latin typeface="Trebuchet MS"/>
                <a:cs typeface="Trebuchet MS"/>
              </a:rPr>
              <a:t>r</a:t>
            </a:r>
            <a:r>
              <a:rPr sz="1392" i="1" spc="-125" dirty="0">
                <a:latin typeface="Trebuchet MS"/>
                <a:cs typeface="Trebuchet MS"/>
              </a:rPr>
              <a:t>e</a:t>
            </a:r>
            <a:r>
              <a:rPr sz="1392" i="1" spc="-79" dirty="0">
                <a:latin typeface="Trebuchet MS"/>
                <a:cs typeface="Trebuchet MS"/>
              </a:rPr>
              <a:t>a</a:t>
            </a:r>
            <a:r>
              <a:rPr sz="1392" i="1" spc="-176" dirty="0">
                <a:latin typeface="Trebuchet MS"/>
                <a:cs typeface="Trebuchet MS"/>
              </a:rPr>
              <a:t>ti</a:t>
            </a:r>
            <a:r>
              <a:rPr sz="1392" i="1" spc="-93" dirty="0">
                <a:latin typeface="Trebuchet MS"/>
                <a:cs typeface="Trebuchet MS"/>
              </a:rPr>
              <a:t>ng</a:t>
            </a:r>
            <a:r>
              <a:rPr sz="1392" i="1" spc="-19" dirty="0">
                <a:latin typeface="Trebuchet MS"/>
                <a:cs typeface="Trebuchet MS"/>
              </a:rPr>
              <a:t> </a:t>
            </a:r>
            <a:r>
              <a:rPr sz="1392" i="1" spc="-209" dirty="0">
                <a:latin typeface="Trebuchet MS"/>
                <a:cs typeface="Trebuchet MS"/>
              </a:rPr>
              <a:t>f</a:t>
            </a:r>
            <a:r>
              <a:rPr sz="1392" i="1" spc="-162" dirty="0">
                <a:latin typeface="Trebuchet MS"/>
                <a:cs typeface="Trebuchet MS"/>
              </a:rPr>
              <a:t>i</a:t>
            </a:r>
            <a:r>
              <a:rPr sz="1392" i="1" spc="-181" dirty="0">
                <a:latin typeface="Trebuchet MS"/>
                <a:cs typeface="Trebuchet MS"/>
              </a:rPr>
              <a:t>l</a:t>
            </a:r>
            <a:r>
              <a:rPr sz="1392" i="1" spc="-139" dirty="0">
                <a:latin typeface="Trebuchet MS"/>
                <a:cs typeface="Trebuchet MS"/>
              </a:rPr>
              <a:t>e</a:t>
            </a:r>
            <a:r>
              <a:rPr sz="1392" i="1" spc="19" dirty="0">
                <a:latin typeface="Trebuchet MS"/>
                <a:cs typeface="Trebuchet MS"/>
              </a:rPr>
              <a:t>2</a:t>
            </a:r>
            <a:r>
              <a:rPr sz="1392" i="1" spc="-246" dirty="0">
                <a:latin typeface="Trebuchet MS"/>
                <a:cs typeface="Trebuchet MS"/>
              </a:rPr>
              <a:t>.</a:t>
            </a:r>
            <a:r>
              <a:rPr sz="1392" i="1" spc="-189" dirty="0">
                <a:latin typeface="Trebuchet MS"/>
                <a:cs typeface="Trebuchet MS"/>
              </a:rPr>
              <a:t>t</a:t>
            </a:r>
            <a:r>
              <a:rPr sz="1392" i="1" spc="-88" dirty="0">
                <a:latin typeface="Trebuchet MS"/>
                <a:cs typeface="Trebuchet MS"/>
              </a:rPr>
              <a:t>x</a:t>
            </a:r>
            <a:r>
              <a:rPr sz="1392" i="1" spc="-186" dirty="0">
                <a:latin typeface="Trebuchet MS"/>
                <a:cs typeface="Trebuchet MS"/>
              </a:rPr>
              <a:t>t</a:t>
            </a:r>
            <a:r>
              <a:rPr sz="1392" i="1" spc="-23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</a:t>
            </a:r>
            <a:endParaRPr sz="1392">
              <a:latin typeface="Trebuchet MS"/>
              <a:cs typeface="Trebuchet MS"/>
            </a:endParaRPr>
          </a:p>
          <a:p>
            <a:pPr marL="716719" lvl="1" indent="-273485">
              <a:spcBef>
                <a:spcPts val="899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32" dirty="0">
                <a:latin typeface="Trebuchet MS"/>
                <a:cs typeface="Trebuchet MS"/>
              </a:rPr>
              <a:t>Ajouter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ligne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i="1" spc="-111" dirty="0">
                <a:latin typeface="Trebuchet MS"/>
                <a:cs typeface="Trebuchet MS"/>
              </a:rPr>
              <a:t>updating</a:t>
            </a:r>
            <a:r>
              <a:rPr sz="1392" i="1" spc="-28" dirty="0">
                <a:latin typeface="Trebuchet MS"/>
                <a:cs typeface="Trebuchet MS"/>
              </a:rPr>
              <a:t> </a:t>
            </a:r>
            <a:r>
              <a:rPr sz="1392" i="1" spc="-135" dirty="0">
                <a:latin typeface="Trebuchet MS"/>
                <a:cs typeface="Trebuchet MS"/>
              </a:rPr>
              <a:t>file2</a:t>
            </a:r>
            <a:r>
              <a:rPr sz="1392" i="1" spc="-14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dans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file2.txt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faire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106" dirty="0">
                <a:latin typeface="Trebuchet MS"/>
                <a:cs typeface="Trebuchet MS"/>
              </a:rPr>
              <a:t>avec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message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i="1" spc="-111" dirty="0">
                <a:latin typeface="Trebuchet MS"/>
                <a:cs typeface="Trebuchet MS"/>
              </a:rPr>
              <a:t>updating</a:t>
            </a:r>
            <a:r>
              <a:rPr sz="1392" i="1" spc="-14" dirty="0">
                <a:latin typeface="Trebuchet MS"/>
                <a:cs typeface="Trebuchet MS"/>
              </a:rPr>
              <a:t> </a:t>
            </a:r>
            <a:r>
              <a:rPr sz="1392" i="1" spc="-153" dirty="0">
                <a:latin typeface="Trebuchet MS"/>
                <a:cs typeface="Trebuchet MS"/>
              </a:rPr>
              <a:t>file2.txt</a:t>
            </a:r>
            <a:r>
              <a:rPr sz="1392" i="1" spc="-32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049226" y="5003421"/>
            <a:ext cx="3163387" cy="674879"/>
            <a:chOff x="4066032" y="5390388"/>
            <a:chExt cx="3408045" cy="727075"/>
          </a:xfrm>
        </p:grpSpPr>
        <p:sp>
          <p:nvSpPr>
            <p:cNvPr id="21" name="object 21"/>
            <p:cNvSpPr/>
            <p:nvPr/>
          </p:nvSpPr>
          <p:spPr>
            <a:xfrm>
              <a:off x="4073651" y="5396484"/>
              <a:ext cx="3392804" cy="715010"/>
            </a:xfrm>
            <a:custGeom>
              <a:avLst/>
              <a:gdLst/>
              <a:ahLst/>
              <a:cxnLst/>
              <a:rect l="l" t="t" r="r" b="b"/>
              <a:pathLst>
                <a:path w="3392804" h="715010">
                  <a:moveTo>
                    <a:pt x="3392424" y="714755"/>
                  </a:moveTo>
                  <a:lnTo>
                    <a:pt x="0" y="714755"/>
                  </a:lnTo>
                  <a:lnTo>
                    <a:pt x="0" y="0"/>
                  </a:lnTo>
                  <a:lnTo>
                    <a:pt x="3392424" y="0"/>
                  </a:lnTo>
                  <a:lnTo>
                    <a:pt x="3392424" y="7147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4066032" y="5390388"/>
              <a:ext cx="3408045" cy="727075"/>
            </a:xfrm>
            <a:custGeom>
              <a:avLst/>
              <a:gdLst/>
              <a:ahLst/>
              <a:cxnLst/>
              <a:rect l="l" t="t" r="r" b="b"/>
              <a:pathLst>
                <a:path w="3408045" h="727075">
                  <a:moveTo>
                    <a:pt x="3404616" y="726948"/>
                  </a:moveTo>
                  <a:lnTo>
                    <a:pt x="3048" y="726948"/>
                  </a:lnTo>
                  <a:lnTo>
                    <a:pt x="0" y="72390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4616" y="0"/>
                  </a:lnTo>
                  <a:lnTo>
                    <a:pt x="3407664" y="3048"/>
                  </a:lnTo>
                  <a:lnTo>
                    <a:pt x="340766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3232"/>
                  </a:lnTo>
                  <a:lnTo>
                    <a:pt x="7620" y="713232"/>
                  </a:lnTo>
                  <a:lnTo>
                    <a:pt x="13716" y="720852"/>
                  </a:lnTo>
                  <a:lnTo>
                    <a:pt x="3407664" y="720852"/>
                  </a:lnTo>
                  <a:lnTo>
                    <a:pt x="3407664" y="723900"/>
                  </a:lnTo>
                  <a:lnTo>
                    <a:pt x="3404616" y="726948"/>
                  </a:lnTo>
                  <a:close/>
                </a:path>
                <a:path w="3408045" h="727075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8045" h="727075">
                  <a:moveTo>
                    <a:pt x="339394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3948" y="6096"/>
                  </a:lnTo>
                  <a:lnTo>
                    <a:pt x="3393948" y="13716"/>
                  </a:lnTo>
                  <a:close/>
                </a:path>
                <a:path w="3408045" h="727075">
                  <a:moveTo>
                    <a:pt x="3393948" y="720852"/>
                  </a:moveTo>
                  <a:lnTo>
                    <a:pt x="3393948" y="6096"/>
                  </a:lnTo>
                  <a:lnTo>
                    <a:pt x="3400044" y="13716"/>
                  </a:lnTo>
                  <a:lnTo>
                    <a:pt x="3407664" y="13716"/>
                  </a:lnTo>
                  <a:lnTo>
                    <a:pt x="3407664" y="713232"/>
                  </a:lnTo>
                  <a:lnTo>
                    <a:pt x="3400044" y="713232"/>
                  </a:lnTo>
                  <a:lnTo>
                    <a:pt x="3393948" y="720852"/>
                  </a:lnTo>
                  <a:close/>
                </a:path>
                <a:path w="3408045" h="727075">
                  <a:moveTo>
                    <a:pt x="3407664" y="13716"/>
                  </a:moveTo>
                  <a:lnTo>
                    <a:pt x="3400044" y="13716"/>
                  </a:lnTo>
                  <a:lnTo>
                    <a:pt x="3393948" y="6096"/>
                  </a:lnTo>
                  <a:lnTo>
                    <a:pt x="3407664" y="6096"/>
                  </a:lnTo>
                  <a:lnTo>
                    <a:pt x="3407664" y="13716"/>
                  </a:lnTo>
                  <a:close/>
                </a:path>
                <a:path w="3408045" h="727075">
                  <a:moveTo>
                    <a:pt x="13716" y="720852"/>
                  </a:moveTo>
                  <a:lnTo>
                    <a:pt x="7620" y="713232"/>
                  </a:lnTo>
                  <a:lnTo>
                    <a:pt x="13716" y="713232"/>
                  </a:lnTo>
                  <a:lnTo>
                    <a:pt x="13716" y="720852"/>
                  </a:lnTo>
                  <a:close/>
                </a:path>
                <a:path w="3408045" h="727075">
                  <a:moveTo>
                    <a:pt x="3393948" y="720852"/>
                  </a:moveTo>
                  <a:lnTo>
                    <a:pt x="13716" y="720852"/>
                  </a:lnTo>
                  <a:lnTo>
                    <a:pt x="13716" y="713232"/>
                  </a:lnTo>
                  <a:lnTo>
                    <a:pt x="3393948" y="713232"/>
                  </a:lnTo>
                  <a:lnTo>
                    <a:pt x="3393948" y="720852"/>
                  </a:lnTo>
                  <a:close/>
                </a:path>
                <a:path w="3408045" h="727075">
                  <a:moveTo>
                    <a:pt x="3407664" y="720852"/>
                  </a:moveTo>
                  <a:lnTo>
                    <a:pt x="3393948" y="720852"/>
                  </a:lnTo>
                  <a:lnTo>
                    <a:pt x="3400044" y="713232"/>
                  </a:lnTo>
                  <a:lnTo>
                    <a:pt x="3407664" y="713232"/>
                  </a:lnTo>
                  <a:lnTo>
                    <a:pt x="3407664" y="720852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056298" y="5009078"/>
            <a:ext cx="3149240" cy="611331"/>
          </a:xfrm>
          <a:prstGeom prst="rect">
            <a:avLst/>
          </a:prstGeom>
        </p:spPr>
        <p:txBody>
          <a:bodyPr vert="horz" wrap="square" lIns="0" tIns="21219" rIns="0" bIns="0" rtlCol="0">
            <a:spAutoFit/>
          </a:bodyPr>
          <a:lstStyle/>
          <a:p>
            <a:pPr marL="73086" marR="1958599">
              <a:lnSpc>
                <a:spcPts val="2293"/>
              </a:lnSpc>
              <a:spcBef>
                <a:spcPts val="167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–oneline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cat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7" dirty="0">
                <a:latin typeface="Times New Roman"/>
                <a:cs typeface="Times New Roman"/>
              </a:rPr>
              <a:t>file2.txt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468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408523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30" dirty="0">
                <a:latin typeface="Calibri"/>
                <a:cs typeface="Calibri"/>
              </a:rPr>
              <a:t>S</a:t>
            </a:r>
            <a:r>
              <a:rPr sz="2924" spc="-111" dirty="0">
                <a:latin typeface="Calibri"/>
                <a:cs typeface="Calibri"/>
              </a:rPr>
              <a:t>upp</a:t>
            </a:r>
            <a:r>
              <a:rPr sz="2924" spc="-106" dirty="0">
                <a:latin typeface="Calibri"/>
                <a:cs typeface="Calibri"/>
              </a:rPr>
              <a:t>ri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di</a:t>
            </a:r>
            <a:r>
              <a:rPr sz="2924" spc="-79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88" dirty="0">
                <a:latin typeface="Calibri"/>
                <a:cs typeface="Calibri"/>
              </a:rPr>
              <a:t>c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06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3094629"/>
            <a:ext cx="8218204" cy="679887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Ajouter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une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ligne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16" dirty="0">
                <a:solidFill>
                  <a:srgbClr val="3F3F3F"/>
                </a:solidFill>
                <a:latin typeface="Trebuchet MS"/>
                <a:cs typeface="Trebuchet MS"/>
              </a:rPr>
              <a:t>updating</a:t>
            </a:r>
            <a:r>
              <a:rPr sz="1439" i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39" dirty="0">
                <a:solidFill>
                  <a:srgbClr val="3F3F3F"/>
                </a:solidFill>
                <a:latin typeface="Trebuchet MS"/>
                <a:cs typeface="Trebuchet MS"/>
              </a:rPr>
              <a:t>file2</a:t>
            </a:r>
            <a:r>
              <a:rPr sz="1439" i="1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file2.txt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faire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11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439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16" dirty="0">
                <a:solidFill>
                  <a:srgbClr val="3F3F3F"/>
                </a:solidFill>
                <a:latin typeface="Trebuchet MS"/>
                <a:cs typeface="Trebuchet MS"/>
              </a:rPr>
              <a:t>updating</a:t>
            </a:r>
            <a:r>
              <a:rPr sz="1439" i="1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58" dirty="0">
                <a:solidFill>
                  <a:srgbClr val="3F3F3F"/>
                </a:solidFill>
                <a:latin typeface="Trebuchet MS"/>
                <a:cs typeface="Trebuchet MS"/>
              </a:rPr>
              <a:t>file2.txt</a:t>
            </a:r>
            <a:r>
              <a:rPr sz="1439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439">
              <a:latin typeface="Trebuchet MS"/>
              <a:cs typeface="Trebuchet MS"/>
            </a:endParaRPr>
          </a:p>
          <a:p>
            <a:pPr>
              <a:spcBef>
                <a:spcPts val="37"/>
              </a:spcBef>
              <a:buClr>
                <a:srgbClr val="493D2F"/>
              </a:buClr>
              <a:buFont typeface="Times New Roman"/>
              <a:buChar char="■"/>
            </a:pPr>
            <a:endParaRPr sz="1439">
              <a:latin typeface="Trebuchet MS"/>
              <a:cs typeface="Trebuchet MS"/>
            </a:endParaRPr>
          </a:p>
          <a:p>
            <a:pPr marL="362485" indent="-351287"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Supprimer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6" dirty="0">
                <a:solidFill>
                  <a:srgbClr val="3F3F3F"/>
                </a:solidFill>
                <a:latin typeface="Trebuchet MS"/>
                <a:cs typeface="Trebuchet MS"/>
              </a:rPr>
              <a:t>ayant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comme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439" spc="38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16" dirty="0">
                <a:solidFill>
                  <a:srgbClr val="3F3F3F"/>
                </a:solidFill>
                <a:latin typeface="Trebuchet MS"/>
                <a:cs typeface="Trebuchet MS"/>
              </a:rPr>
              <a:t>updating</a:t>
            </a:r>
            <a:r>
              <a:rPr sz="1439" i="1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i="1" spc="-139" dirty="0">
                <a:solidFill>
                  <a:srgbClr val="3F3F3F"/>
                </a:solidFill>
                <a:latin typeface="Trebuchet MS"/>
                <a:cs typeface="Trebuchet MS"/>
              </a:rPr>
              <a:t>file2</a:t>
            </a:r>
            <a:r>
              <a:rPr sz="1439" i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mode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-5" dirty="0">
                <a:solidFill>
                  <a:srgbClr val="3F3F3F"/>
                </a:solidFill>
                <a:latin typeface="Trebuchet MS"/>
                <a:cs typeface="Trebuchet MS"/>
              </a:rPr>
              <a:t>soft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61689" y="3858572"/>
            <a:ext cx="198633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0" y="4284370"/>
            <a:ext cx="19409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209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4720004"/>
            <a:ext cx="308853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0" y="5154269"/>
            <a:ext cx="70747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Supprimer 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6" dirty="0">
                <a:solidFill>
                  <a:srgbClr val="3F3F3F"/>
                </a:solidFill>
                <a:latin typeface="Trebuchet MS"/>
                <a:cs typeface="Trebuchet MS"/>
              </a:rPr>
              <a:t>ayant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comme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439" spc="39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mon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quatrième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439" spc="36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»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mode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b="1" spc="14" dirty="0">
                <a:solidFill>
                  <a:srgbClr val="3F3F3F"/>
                </a:solidFill>
                <a:latin typeface="Trebuchet MS"/>
                <a:cs typeface="Trebuchet MS"/>
              </a:rPr>
              <a:t>hard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45063" y="1498056"/>
            <a:ext cx="8165157" cy="1445833"/>
            <a:chOff x="937260" y="1613916"/>
            <a:chExt cx="8796655" cy="1557655"/>
          </a:xfrm>
        </p:grpSpPr>
        <p:sp>
          <p:nvSpPr>
            <p:cNvPr id="15" name="object 15"/>
            <p:cNvSpPr/>
            <p:nvPr/>
          </p:nvSpPr>
          <p:spPr>
            <a:xfrm>
              <a:off x="943356" y="1621536"/>
              <a:ext cx="8783320" cy="1542415"/>
            </a:xfrm>
            <a:custGeom>
              <a:avLst/>
              <a:gdLst/>
              <a:ahLst/>
              <a:cxnLst/>
              <a:rect l="l" t="t" r="r" b="b"/>
              <a:pathLst>
                <a:path w="8783320" h="1542414">
                  <a:moveTo>
                    <a:pt x="8782811" y="1542287"/>
                  </a:moveTo>
                  <a:lnTo>
                    <a:pt x="0" y="1542287"/>
                  </a:lnTo>
                  <a:lnTo>
                    <a:pt x="0" y="0"/>
                  </a:lnTo>
                  <a:lnTo>
                    <a:pt x="8782811" y="0"/>
                  </a:lnTo>
                  <a:lnTo>
                    <a:pt x="8782811" y="1542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937260" y="1613916"/>
              <a:ext cx="8796655" cy="1557655"/>
            </a:xfrm>
            <a:custGeom>
              <a:avLst/>
              <a:gdLst/>
              <a:ahLst/>
              <a:cxnLst/>
              <a:rect l="l" t="t" r="r" b="b"/>
              <a:pathLst>
                <a:path w="8796655" h="1557655">
                  <a:moveTo>
                    <a:pt x="8793480" y="1557528"/>
                  </a:moveTo>
                  <a:lnTo>
                    <a:pt x="3048" y="1557528"/>
                  </a:lnTo>
                  <a:lnTo>
                    <a:pt x="0" y="1554479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93480" y="0"/>
                  </a:lnTo>
                  <a:lnTo>
                    <a:pt x="8796528" y="3048"/>
                  </a:lnTo>
                  <a:lnTo>
                    <a:pt x="87965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542287"/>
                  </a:lnTo>
                  <a:lnTo>
                    <a:pt x="6096" y="1542287"/>
                  </a:lnTo>
                  <a:lnTo>
                    <a:pt x="13716" y="1549908"/>
                  </a:lnTo>
                  <a:lnTo>
                    <a:pt x="8796528" y="1549908"/>
                  </a:lnTo>
                  <a:lnTo>
                    <a:pt x="8796528" y="1554479"/>
                  </a:lnTo>
                  <a:lnTo>
                    <a:pt x="8793480" y="1557528"/>
                  </a:lnTo>
                  <a:close/>
                </a:path>
                <a:path w="8796655" h="15576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8796655" h="1557655">
                  <a:moveTo>
                    <a:pt x="878281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8782812" y="7620"/>
                  </a:lnTo>
                  <a:lnTo>
                    <a:pt x="8782812" y="13716"/>
                  </a:lnTo>
                  <a:close/>
                </a:path>
                <a:path w="8796655" h="1557655">
                  <a:moveTo>
                    <a:pt x="8782812" y="1549908"/>
                  </a:moveTo>
                  <a:lnTo>
                    <a:pt x="8782812" y="7620"/>
                  </a:lnTo>
                  <a:lnTo>
                    <a:pt x="8788907" y="13716"/>
                  </a:lnTo>
                  <a:lnTo>
                    <a:pt x="8796528" y="13716"/>
                  </a:lnTo>
                  <a:lnTo>
                    <a:pt x="8796528" y="1542287"/>
                  </a:lnTo>
                  <a:lnTo>
                    <a:pt x="8788907" y="1542287"/>
                  </a:lnTo>
                  <a:lnTo>
                    <a:pt x="8782812" y="1549908"/>
                  </a:lnTo>
                  <a:close/>
                </a:path>
                <a:path w="8796655" h="1557655">
                  <a:moveTo>
                    <a:pt x="8796528" y="13716"/>
                  </a:moveTo>
                  <a:lnTo>
                    <a:pt x="8788907" y="13716"/>
                  </a:lnTo>
                  <a:lnTo>
                    <a:pt x="8782812" y="7620"/>
                  </a:lnTo>
                  <a:lnTo>
                    <a:pt x="8796528" y="7620"/>
                  </a:lnTo>
                  <a:lnTo>
                    <a:pt x="8796528" y="13716"/>
                  </a:lnTo>
                  <a:close/>
                </a:path>
                <a:path w="8796655" h="1557655">
                  <a:moveTo>
                    <a:pt x="13716" y="1549908"/>
                  </a:moveTo>
                  <a:lnTo>
                    <a:pt x="6096" y="1542287"/>
                  </a:lnTo>
                  <a:lnTo>
                    <a:pt x="13716" y="1542287"/>
                  </a:lnTo>
                  <a:lnTo>
                    <a:pt x="13716" y="1549908"/>
                  </a:lnTo>
                  <a:close/>
                </a:path>
                <a:path w="8796655" h="1557655">
                  <a:moveTo>
                    <a:pt x="8782812" y="1549908"/>
                  </a:moveTo>
                  <a:lnTo>
                    <a:pt x="13716" y="1549908"/>
                  </a:lnTo>
                  <a:lnTo>
                    <a:pt x="13716" y="1542287"/>
                  </a:lnTo>
                  <a:lnTo>
                    <a:pt x="8782812" y="1542287"/>
                  </a:lnTo>
                  <a:lnTo>
                    <a:pt x="8782812" y="1549908"/>
                  </a:lnTo>
                  <a:close/>
                </a:path>
                <a:path w="8796655" h="1557655">
                  <a:moveTo>
                    <a:pt x="8796528" y="1549908"/>
                  </a:moveTo>
                  <a:lnTo>
                    <a:pt x="8782812" y="1549908"/>
                  </a:lnTo>
                  <a:lnTo>
                    <a:pt x="8788907" y="1542287"/>
                  </a:lnTo>
                  <a:lnTo>
                    <a:pt x="8796528" y="1542287"/>
                  </a:lnTo>
                  <a:lnTo>
                    <a:pt x="8796528" y="1549908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50720" y="1505128"/>
            <a:ext cx="8152779" cy="1341854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346571" indent="-273485">
              <a:spcBef>
                <a:spcPts val="859"/>
              </a:spcBef>
              <a:buClr>
                <a:srgbClr val="504949"/>
              </a:buClr>
              <a:buFont typeface="Wingdings"/>
              <a:buChar char=""/>
              <a:tabLst>
                <a:tab pos="346571" algn="l"/>
              </a:tabLst>
            </a:pPr>
            <a:r>
              <a:rPr sz="1578" spc="-23" dirty="0">
                <a:latin typeface="Calibri"/>
                <a:cs typeface="Calibri"/>
              </a:rPr>
              <a:t>Trois</a:t>
            </a:r>
            <a:r>
              <a:rPr sz="1578" spc="-42" dirty="0">
                <a:latin typeface="Calibri"/>
                <a:cs typeface="Calibri"/>
              </a:rPr>
              <a:t> </a:t>
            </a:r>
            <a:r>
              <a:rPr sz="1578" spc="-74" dirty="0">
                <a:latin typeface="Trebuchet MS"/>
                <a:cs typeface="Trebuchet MS"/>
              </a:rPr>
              <a:t>possibilités</a:t>
            </a:r>
            <a:endParaRPr sz="1578">
              <a:latin typeface="Trebuchet MS"/>
              <a:cs typeface="Trebuchet MS"/>
            </a:endParaRPr>
          </a:p>
          <a:p>
            <a:pPr marL="716719" lvl="1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37" dirty="0">
                <a:latin typeface="Trebuchet MS"/>
                <a:cs typeface="Trebuchet MS"/>
              </a:rPr>
              <a:t>mode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b="1" spc="23" dirty="0">
                <a:latin typeface="Trebuchet MS"/>
                <a:cs typeface="Trebuchet MS"/>
              </a:rPr>
              <a:t>mixed</a:t>
            </a:r>
            <a:r>
              <a:rPr sz="1392" b="1" spc="5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(par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défaut)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16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annuler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garder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modifications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dans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working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directory</a:t>
            </a:r>
            <a:endParaRPr sz="1392">
              <a:latin typeface="Trebuchet MS"/>
              <a:cs typeface="Trebuchet MS"/>
            </a:endParaRPr>
          </a:p>
          <a:p>
            <a:pPr marL="716719" lvl="1" indent="-273485">
              <a:spcBef>
                <a:spcPts val="914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37" dirty="0">
                <a:latin typeface="Trebuchet MS"/>
                <a:cs typeface="Trebuchet MS"/>
              </a:rPr>
              <a:t>mode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b="1" dirty="0">
                <a:latin typeface="Trebuchet MS"/>
                <a:cs typeface="Trebuchet MS"/>
              </a:rPr>
              <a:t>soft</a:t>
            </a:r>
            <a:r>
              <a:rPr sz="1392" b="1" spc="-19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annuler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garder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modifications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dans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staging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area</a:t>
            </a:r>
            <a:endParaRPr sz="1392">
              <a:latin typeface="Trebuchet MS"/>
              <a:cs typeface="Trebuchet MS"/>
            </a:endParaRPr>
          </a:p>
          <a:p>
            <a:pPr marL="716719" lvl="1" indent="-273485">
              <a:spcBef>
                <a:spcPts val="899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37" dirty="0">
                <a:latin typeface="Trebuchet MS"/>
                <a:cs typeface="Trebuchet MS"/>
              </a:rPr>
              <a:t>mode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b="1" spc="14" dirty="0">
                <a:latin typeface="Trebuchet MS"/>
                <a:cs typeface="Trebuchet MS"/>
              </a:rPr>
              <a:t>hard</a:t>
            </a:r>
            <a:r>
              <a:rPr sz="1392" b="1" spc="-5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annuler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ne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pas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garder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modifications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43990" y="4256514"/>
            <a:ext cx="2074149" cy="380761"/>
            <a:chOff x="2767583" y="4585715"/>
            <a:chExt cx="2234565" cy="410209"/>
          </a:xfrm>
        </p:grpSpPr>
        <p:sp>
          <p:nvSpPr>
            <p:cNvPr id="19" name="object 19"/>
            <p:cNvSpPr/>
            <p:nvPr/>
          </p:nvSpPr>
          <p:spPr>
            <a:xfrm>
              <a:off x="2775203" y="4593335"/>
              <a:ext cx="2220595" cy="396240"/>
            </a:xfrm>
            <a:custGeom>
              <a:avLst/>
              <a:gdLst/>
              <a:ahLst/>
              <a:cxnLst/>
              <a:rect l="l" t="t" r="r" b="b"/>
              <a:pathLst>
                <a:path w="2220595" h="396239">
                  <a:moveTo>
                    <a:pt x="2220467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2767583" y="4585715"/>
              <a:ext cx="2234565" cy="410209"/>
            </a:xfrm>
            <a:custGeom>
              <a:avLst/>
              <a:gdLst/>
              <a:ahLst/>
              <a:cxnLst/>
              <a:rect l="l" t="t" r="r" b="b"/>
              <a:pathLst>
                <a:path w="2234565" h="410210">
                  <a:moveTo>
                    <a:pt x="2231136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4572"/>
                  </a:lnTo>
                  <a:lnTo>
                    <a:pt x="2234184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2234184" y="403859"/>
                  </a:lnTo>
                  <a:lnTo>
                    <a:pt x="2234184" y="406907"/>
                  </a:lnTo>
                  <a:lnTo>
                    <a:pt x="2231136" y="409956"/>
                  </a:lnTo>
                  <a:close/>
                </a:path>
                <a:path w="2234565" h="41021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234565" h="410210">
                  <a:moveTo>
                    <a:pt x="2220468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220468" y="7620"/>
                  </a:lnTo>
                  <a:lnTo>
                    <a:pt x="2220468" y="15240"/>
                  </a:lnTo>
                  <a:close/>
                </a:path>
                <a:path w="2234565" h="410210">
                  <a:moveTo>
                    <a:pt x="2220468" y="403859"/>
                  </a:moveTo>
                  <a:lnTo>
                    <a:pt x="2220468" y="7620"/>
                  </a:lnTo>
                  <a:lnTo>
                    <a:pt x="2228088" y="15240"/>
                  </a:lnTo>
                  <a:lnTo>
                    <a:pt x="2234184" y="15240"/>
                  </a:lnTo>
                  <a:lnTo>
                    <a:pt x="2234184" y="396240"/>
                  </a:lnTo>
                  <a:lnTo>
                    <a:pt x="2228088" y="396240"/>
                  </a:lnTo>
                  <a:lnTo>
                    <a:pt x="2220468" y="403859"/>
                  </a:lnTo>
                  <a:close/>
                </a:path>
                <a:path w="2234565" h="410210">
                  <a:moveTo>
                    <a:pt x="2234184" y="15240"/>
                  </a:moveTo>
                  <a:lnTo>
                    <a:pt x="2228088" y="15240"/>
                  </a:lnTo>
                  <a:lnTo>
                    <a:pt x="2220468" y="7620"/>
                  </a:lnTo>
                  <a:lnTo>
                    <a:pt x="2234184" y="7620"/>
                  </a:lnTo>
                  <a:lnTo>
                    <a:pt x="2234184" y="15240"/>
                  </a:lnTo>
                  <a:close/>
                </a:path>
                <a:path w="2234565" h="410210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2234565" h="410210">
                  <a:moveTo>
                    <a:pt x="2220468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2220468" y="396240"/>
                  </a:lnTo>
                  <a:lnTo>
                    <a:pt x="2220468" y="403859"/>
                  </a:lnTo>
                  <a:close/>
                </a:path>
                <a:path w="2234565" h="410210">
                  <a:moveTo>
                    <a:pt x="2234184" y="403859"/>
                  </a:moveTo>
                  <a:lnTo>
                    <a:pt x="2220468" y="403859"/>
                  </a:lnTo>
                  <a:lnTo>
                    <a:pt x="2228088" y="396240"/>
                  </a:lnTo>
                  <a:lnTo>
                    <a:pt x="2234184" y="396240"/>
                  </a:lnTo>
                  <a:lnTo>
                    <a:pt x="223418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851063" y="4345162"/>
            <a:ext cx="2061182" cy="20649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73086">
              <a:spcBef>
                <a:spcPts val="106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052053" y="4670990"/>
            <a:ext cx="1273135" cy="380761"/>
            <a:chOff x="4069079" y="5032247"/>
            <a:chExt cx="1371600" cy="410209"/>
          </a:xfrm>
        </p:grpSpPr>
        <p:sp>
          <p:nvSpPr>
            <p:cNvPr id="23" name="object 23"/>
            <p:cNvSpPr/>
            <p:nvPr/>
          </p:nvSpPr>
          <p:spPr>
            <a:xfrm>
              <a:off x="4076699" y="5039867"/>
              <a:ext cx="1356360" cy="394970"/>
            </a:xfrm>
            <a:custGeom>
              <a:avLst/>
              <a:gdLst/>
              <a:ahLst/>
              <a:cxnLst/>
              <a:rect l="l" t="t" r="r" b="b"/>
              <a:pathLst>
                <a:path w="1356360" h="394970">
                  <a:moveTo>
                    <a:pt x="1356360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1356360" y="0"/>
                  </a:lnTo>
                  <a:lnTo>
                    <a:pt x="1356360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4069079" y="5032247"/>
              <a:ext cx="1371600" cy="410209"/>
            </a:xfrm>
            <a:custGeom>
              <a:avLst/>
              <a:gdLst/>
              <a:ahLst/>
              <a:cxnLst/>
              <a:rect l="l" t="t" r="r" b="b"/>
              <a:pathLst>
                <a:path w="1371600" h="410210">
                  <a:moveTo>
                    <a:pt x="1368551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68551" y="0"/>
                  </a:lnTo>
                  <a:lnTo>
                    <a:pt x="1371600" y="3048"/>
                  </a:lnTo>
                  <a:lnTo>
                    <a:pt x="137160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1371600" y="402336"/>
                  </a:lnTo>
                  <a:lnTo>
                    <a:pt x="1371600" y="406907"/>
                  </a:lnTo>
                  <a:lnTo>
                    <a:pt x="1368551" y="409956"/>
                  </a:lnTo>
                  <a:close/>
                </a:path>
                <a:path w="1371600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371600" h="410210">
                  <a:moveTo>
                    <a:pt x="135788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357884" y="7620"/>
                  </a:lnTo>
                  <a:lnTo>
                    <a:pt x="1357884" y="13716"/>
                  </a:lnTo>
                  <a:close/>
                </a:path>
                <a:path w="1371600" h="410210">
                  <a:moveTo>
                    <a:pt x="1357884" y="402336"/>
                  </a:moveTo>
                  <a:lnTo>
                    <a:pt x="1357884" y="7620"/>
                  </a:lnTo>
                  <a:lnTo>
                    <a:pt x="1363980" y="13716"/>
                  </a:lnTo>
                  <a:lnTo>
                    <a:pt x="1371600" y="13716"/>
                  </a:lnTo>
                  <a:lnTo>
                    <a:pt x="1371600" y="396240"/>
                  </a:lnTo>
                  <a:lnTo>
                    <a:pt x="1363980" y="396240"/>
                  </a:lnTo>
                  <a:lnTo>
                    <a:pt x="1357884" y="402336"/>
                  </a:lnTo>
                  <a:close/>
                </a:path>
                <a:path w="1371600" h="410210">
                  <a:moveTo>
                    <a:pt x="1371600" y="13716"/>
                  </a:moveTo>
                  <a:lnTo>
                    <a:pt x="1363980" y="13716"/>
                  </a:lnTo>
                  <a:lnTo>
                    <a:pt x="1357884" y="7620"/>
                  </a:lnTo>
                  <a:lnTo>
                    <a:pt x="1371600" y="7620"/>
                  </a:lnTo>
                  <a:lnTo>
                    <a:pt x="1371600" y="13716"/>
                  </a:lnTo>
                  <a:close/>
                </a:path>
                <a:path w="1371600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1371600" h="410210">
                  <a:moveTo>
                    <a:pt x="1357884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1357884" y="396240"/>
                  </a:lnTo>
                  <a:lnTo>
                    <a:pt x="1357884" y="402336"/>
                  </a:lnTo>
                  <a:close/>
                </a:path>
                <a:path w="1371600" h="410210">
                  <a:moveTo>
                    <a:pt x="1371600" y="402336"/>
                  </a:moveTo>
                  <a:lnTo>
                    <a:pt x="1357884" y="402336"/>
                  </a:lnTo>
                  <a:lnTo>
                    <a:pt x="1363980" y="396240"/>
                  </a:lnTo>
                  <a:lnTo>
                    <a:pt x="1371600" y="396240"/>
                  </a:lnTo>
                  <a:lnTo>
                    <a:pt x="1371600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059127" y="4759640"/>
            <a:ext cx="1258989" cy="20649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73086">
              <a:spcBef>
                <a:spcPts val="106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70088" y="3846281"/>
            <a:ext cx="5967231" cy="379583"/>
            <a:chOff x="856487" y="4143755"/>
            <a:chExt cx="6428740" cy="408940"/>
          </a:xfrm>
        </p:grpSpPr>
        <p:sp>
          <p:nvSpPr>
            <p:cNvPr id="27" name="object 27"/>
            <p:cNvSpPr/>
            <p:nvPr/>
          </p:nvSpPr>
          <p:spPr>
            <a:xfrm>
              <a:off x="3884675" y="4149851"/>
              <a:ext cx="3394075" cy="396240"/>
            </a:xfrm>
            <a:custGeom>
              <a:avLst/>
              <a:gdLst/>
              <a:ahLst/>
              <a:cxnLst/>
              <a:rect l="l" t="t" r="r" b="b"/>
              <a:pathLst>
                <a:path w="3394075" h="396239">
                  <a:moveTo>
                    <a:pt x="3393947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393947" y="0"/>
                  </a:lnTo>
                  <a:lnTo>
                    <a:pt x="3393947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3878580" y="4143755"/>
              <a:ext cx="3406140" cy="408940"/>
            </a:xfrm>
            <a:custGeom>
              <a:avLst/>
              <a:gdLst/>
              <a:ahLst/>
              <a:cxnLst/>
              <a:rect l="l" t="t" r="r" b="b"/>
              <a:pathLst>
                <a:path w="3406140" h="408939">
                  <a:moveTo>
                    <a:pt x="3403092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403092" y="0"/>
                  </a:lnTo>
                  <a:lnTo>
                    <a:pt x="3406140" y="3048"/>
                  </a:lnTo>
                  <a:lnTo>
                    <a:pt x="3406140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3406140" y="402335"/>
                  </a:lnTo>
                  <a:lnTo>
                    <a:pt x="3406140" y="405383"/>
                  </a:lnTo>
                  <a:lnTo>
                    <a:pt x="3403092" y="408432"/>
                  </a:lnTo>
                  <a:close/>
                </a:path>
                <a:path w="3406140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406140" h="408939">
                  <a:moveTo>
                    <a:pt x="339242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392424" y="6096"/>
                  </a:lnTo>
                  <a:lnTo>
                    <a:pt x="3392424" y="13716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3392424" y="6096"/>
                  </a:lnTo>
                  <a:lnTo>
                    <a:pt x="3400044" y="13716"/>
                  </a:lnTo>
                  <a:lnTo>
                    <a:pt x="3406140" y="13716"/>
                  </a:lnTo>
                  <a:lnTo>
                    <a:pt x="3406140" y="394716"/>
                  </a:lnTo>
                  <a:lnTo>
                    <a:pt x="340004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13716"/>
                  </a:moveTo>
                  <a:lnTo>
                    <a:pt x="3400044" y="13716"/>
                  </a:lnTo>
                  <a:lnTo>
                    <a:pt x="3392424" y="6096"/>
                  </a:lnTo>
                  <a:lnTo>
                    <a:pt x="3406140" y="6096"/>
                  </a:lnTo>
                  <a:lnTo>
                    <a:pt x="3406140" y="13716"/>
                  </a:lnTo>
                  <a:close/>
                </a:path>
                <a:path w="3406140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406140" h="408939">
                  <a:moveTo>
                    <a:pt x="3392424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392424" y="394716"/>
                  </a:lnTo>
                  <a:lnTo>
                    <a:pt x="3392424" y="402335"/>
                  </a:lnTo>
                  <a:close/>
                </a:path>
                <a:path w="3406140" h="408939">
                  <a:moveTo>
                    <a:pt x="3406140" y="402335"/>
                  </a:moveTo>
                  <a:lnTo>
                    <a:pt x="3392424" y="402335"/>
                  </a:lnTo>
                  <a:lnTo>
                    <a:pt x="3400044" y="394716"/>
                  </a:lnTo>
                  <a:lnTo>
                    <a:pt x="3406140" y="394716"/>
                  </a:lnTo>
                  <a:lnTo>
                    <a:pt x="3406140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9" name="object 29"/>
            <p:cNvSpPr/>
            <p:nvPr/>
          </p:nvSpPr>
          <p:spPr>
            <a:xfrm>
              <a:off x="862583" y="4149851"/>
              <a:ext cx="2444750" cy="396240"/>
            </a:xfrm>
            <a:custGeom>
              <a:avLst/>
              <a:gdLst/>
              <a:ahLst/>
              <a:cxnLst/>
              <a:rect l="l" t="t" r="r" b="b"/>
              <a:pathLst>
                <a:path w="2444750" h="396239">
                  <a:moveTo>
                    <a:pt x="2444496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444496" y="0"/>
                  </a:lnTo>
                  <a:lnTo>
                    <a:pt x="2444496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0" name="object 30"/>
            <p:cNvSpPr/>
            <p:nvPr/>
          </p:nvSpPr>
          <p:spPr>
            <a:xfrm>
              <a:off x="856487" y="4143755"/>
              <a:ext cx="2458720" cy="408940"/>
            </a:xfrm>
            <a:custGeom>
              <a:avLst/>
              <a:gdLst/>
              <a:ahLst/>
              <a:cxnLst/>
              <a:rect l="l" t="t" r="r" b="b"/>
              <a:pathLst>
                <a:path w="2458720" h="408939">
                  <a:moveTo>
                    <a:pt x="2455164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455164" y="0"/>
                  </a:lnTo>
                  <a:lnTo>
                    <a:pt x="2458211" y="3048"/>
                  </a:lnTo>
                  <a:lnTo>
                    <a:pt x="2458211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2458211" y="402335"/>
                  </a:lnTo>
                  <a:lnTo>
                    <a:pt x="2458211" y="405383"/>
                  </a:lnTo>
                  <a:lnTo>
                    <a:pt x="2455164" y="408432"/>
                  </a:lnTo>
                  <a:close/>
                </a:path>
                <a:path w="2458720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2458720" h="408939">
                  <a:moveTo>
                    <a:pt x="2444496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2444496" y="6096"/>
                  </a:lnTo>
                  <a:lnTo>
                    <a:pt x="2444496" y="13716"/>
                  </a:lnTo>
                  <a:close/>
                </a:path>
                <a:path w="2458720" h="408939">
                  <a:moveTo>
                    <a:pt x="2444496" y="402335"/>
                  </a:moveTo>
                  <a:lnTo>
                    <a:pt x="2444496" y="6096"/>
                  </a:lnTo>
                  <a:lnTo>
                    <a:pt x="2450592" y="13716"/>
                  </a:lnTo>
                  <a:lnTo>
                    <a:pt x="2458211" y="13716"/>
                  </a:lnTo>
                  <a:lnTo>
                    <a:pt x="2458211" y="394716"/>
                  </a:lnTo>
                  <a:lnTo>
                    <a:pt x="2450592" y="394716"/>
                  </a:lnTo>
                  <a:lnTo>
                    <a:pt x="2444496" y="402335"/>
                  </a:lnTo>
                  <a:close/>
                </a:path>
                <a:path w="2458720" h="408939">
                  <a:moveTo>
                    <a:pt x="2458211" y="13716"/>
                  </a:moveTo>
                  <a:lnTo>
                    <a:pt x="2450592" y="13716"/>
                  </a:lnTo>
                  <a:lnTo>
                    <a:pt x="2444496" y="6096"/>
                  </a:lnTo>
                  <a:lnTo>
                    <a:pt x="2458211" y="6096"/>
                  </a:lnTo>
                  <a:lnTo>
                    <a:pt x="2458211" y="13716"/>
                  </a:lnTo>
                  <a:close/>
                </a:path>
                <a:path w="2458720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2458720" h="408939">
                  <a:moveTo>
                    <a:pt x="2444496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2444496" y="394716"/>
                  </a:lnTo>
                  <a:lnTo>
                    <a:pt x="2444496" y="402335"/>
                  </a:lnTo>
                  <a:close/>
                </a:path>
                <a:path w="2458720" h="408939">
                  <a:moveTo>
                    <a:pt x="2458211" y="402335"/>
                  </a:moveTo>
                  <a:lnTo>
                    <a:pt x="2444496" y="402335"/>
                  </a:lnTo>
                  <a:lnTo>
                    <a:pt x="2450592" y="394716"/>
                  </a:lnTo>
                  <a:lnTo>
                    <a:pt x="2458211" y="394716"/>
                  </a:lnTo>
                  <a:lnTo>
                    <a:pt x="2458211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75746" y="3933499"/>
            <a:ext cx="5955443" cy="20649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74855">
              <a:spcBef>
                <a:spcPts val="106"/>
              </a:spcBef>
              <a:tabLst>
                <a:tab pos="2878074" algn="l"/>
              </a:tabLst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 </a:t>
            </a:r>
            <a:r>
              <a:rPr sz="1253" b="1" spc="42" dirty="0">
                <a:latin typeface="Times New Roman"/>
                <a:cs typeface="Times New Roman"/>
              </a:rPr>
              <a:t>--soft</a:t>
            </a:r>
            <a:r>
              <a:rPr sz="1253" b="1" spc="46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idCommit	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42" dirty="0">
                <a:latin typeface="Times New Roman"/>
                <a:cs typeface="Times New Roman"/>
              </a:rPr>
              <a:t>--soft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HEAD^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70088" y="5389605"/>
            <a:ext cx="2282212" cy="380761"/>
            <a:chOff x="856487" y="5806440"/>
            <a:chExt cx="2458720" cy="410209"/>
          </a:xfrm>
        </p:grpSpPr>
        <p:sp>
          <p:nvSpPr>
            <p:cNvPr id="33" name="object 33"/>
            <p:cNvSpPr/>
            <p:nvPr/>
          </p:nvSpPr>
          <p:spPr>
            <a:xfrm>
              <a:off x="862583" y="5814060"/>
              <a:ext cx="2444750" cy="394970"/>
            </a:xfrm>
            <a:custGeom>
              <a:avLst/>
              <a:gdLst/>
              <a:ahLst/>
              <a:cxnLst/>
              <a:rect l="l" t="t" r="r" b="b"/>
              <a:pathLst>
                <a:path w="2444750" h="394970">
                  <a:moveTo>
                    <a:pt x="2444496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2444496" y="0"/>
                  </a:lnTo>
                  <a:lnTo>
                    <a:pt x="2444496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4" name="object 34"/>
            <p:cNvSpPr/>
            <p:nvPr/>
          </p:nvSpPr>
          <p:spPr>
            <a:xfrm>
              <a:off x="856487" y="5806440"/>
              <a:ext cx="2458720" cy="410209"/>
            </a:xfrm>
            <a:custGeom>
              <a:avLst/>
              <a:gdLst/>
              <a:ahLst/>
              <a:cxnLst/>
              <a:rect l="l" t="t" r="r" b="b"/>
              <a:pathLst>
                <a:path w="2458720" h="410210">
                  <a:moveTo>
                    <a:pt x="2455164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455164" y="0"/>
                  </a:lnTo>
                  <a:lnTo>
                    <a:pt x="2458211" y="3048"/>
                  </a:lnTo>
                  <a:lnTo>
                    <a:pt x="2458211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2336"/>
                  </a:lnTo>
                  <a:lnTo>
                    <a:pt x="2458211" y="402336"/>
                  </a:lnTo>
                  <a:lnTo>
                    <a:pt x="2458211" y="406907"/>
                  </a:lnTo>
                  <a:lnTo>
                    <a:pt x="2455164" y="409956"/>
                  </a:lnTo>
                  <a:close/>
                </a:path>
                <a:path w="2458720" h="410210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458720" h="410210">
                  <a:moveTo>
                    <a:pt x="2444496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444496" y="7620"/>
                  </a:lnTo>
                  <a:lnTo>
                    <a:pt x="2444496" y="15240"/>
                  </a:lnTo>
                  <a:close/>
                </a:path>
                <a:path w="2458720" h="410210">
                  <a:moveTo>
                    <a:pt x="2444496" y="402336"/>
                  </a:moveTo>
                  <a:lnTo>
                    <a:pt x="2444496" y="7620"/>
                  </a:lnTo>
                  <a:lnTo>
                    <a:pt x="2450592" y="15240"/>
                  </a:lnTo>
                  <a:lnTo>
                    <a:pt x="2458211" y="15240"/>
                  </a:lnTo>
                  <a:lnTo>
                    <a:pt x="2458211" y="396240"/>
                  </a:lnTo>
                  <a:lnTo>
                    <a:pt x="2450592" y="396240"/>
                  </a:lnTo>
                  <a:lnTo>
                    <a:pt x="2444496" y="402336"/>
                  </a:lnTo>
                  <a:close/>
                </a:path>
                <a:path w="2458720" h="410210">
                  <a:moveTo>
                    <a:pt x="2458211" y="15240"/>
                  </a:moveTo>
                  <a:lnTo>
                    <a:pt x="2450592" y="15240"/>
                  </a:lnTo>
                  <a:lnTo>
                    <a:pt x="2444496" y="7620"/>
                  </a:lnTo>
                  <a:lnTo>
                    <a:pt x="2458211" y="7620"/>
                  </a:lnTo>
                  <a:lnTo>
                    <a:pt x="2458211" y="15240"/>
                  </a:lnTo>
                  <a:close/>
                </a:path>
                <a:path w="2458720" h="410210">
                  <a:moveTo>
                    <a:pt x="13716" y="402336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2458720" h="410210">
                  <a:moveTo>
                    <a:pt x="2444496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2444496" y="396240"/>
                  </a:lnTo>
                  <a:lnTo>
                    <a:pt x="2444496" y="402336"/>
                  </a:lnTo>
                  <a:close/>
                </a:path>
                <a:path w="2458720" h="410210">
                  <a:moveTo>
                    <a:pt x="2458211" y="402336"/>
                  </a:moveTo>
                  <a:lnTo>
                    <a:pt x="2444496" y="402336"/>
                  </a:lnTo>
                  <a:lnTo>
                    <a:pt x="2450592" y="396240"/>
                  </a:lnTo>
                  <a:lnTo>
                    <a:pt x="2458211" y="396240"/>
                  </a:lnTo>
                  <a:lnTo>
                    <a:pt x="2458211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075747" y="5396677"/>
            <a:ext cx="2269245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reset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--hard </a:t>
            </a:r>
            <a:r>
              <a:rPr sz="1253" b="1" spc="14" dirty="0">
                <a:latin typeface="Times New Roman"/>
                <a:cs typeface="Times New Roman"/>
              </a:rPr>
              <a:t>idCommit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621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14994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37" dirty="0">
                <a:latin typeface="Calibri"/>
                <a:cs typeface="Calibri"/>
              </a:rPr>
              <a:t>s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8" y="4195250"/>
            <a:ext cx="6395146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4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principale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30" dirty="0">
                <a:solidFill>
                  <a:srgbClr val="3F3F3F"/>
                </a:solidFill>
                <a:latin typeface="Trebuchet MS"/>
                <a:cs typeface="Trebuchet MS"/>
              </a:rPr>
              <a:t>master,</a:t>
            </a:r>
            <a:r>
              <a:rPr sz="1717" spc="-18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créer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35" dirty="0">
                <a:solidFill>
                  <a:srgbClr val="3F3F3F"/>
                </a:solidFill>
                <a:latin typeface="Trebuchet MS"/>
                <a:cs typeface="Trebuchet MS"/>
              </a:rPr>
              <a:t>tag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717" spc="-23" dirty="0">
                <a:solidFill>
                  <a:srgbClr val="3F3F3F"/>
                </a:solidFill>
                <a:latin typeface="Trebuchet MS"/>
                <a:cs typeface="Trebuchet MS"/>
              </a:rPr>
              <a:t> Commit</a:t>
            </a: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actuel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79" y="4964760"/>
            <a:ext cx="752623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  <a:tab pos="6778181" algn="l"/>
              </a:tabLst>
            </a:pPr>
            <a:r>
              <a:rPr sz="1717" spc="209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9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717" spc="56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li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717" spc="-251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717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00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7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«</a:t>
            </a:r>
            <a:r>
              <a:rPr sz="1717" dirty="0">
                <a:solidFill>
                  <a:srgbClr val="3F3F3F"/>
                </a:solidFill>
                <a:latin typeface="Trebuchet MS"/>
                <a:cs typeface="Trebuchet MS"/>
              </a:rPr>
              <a:t>	</a:t>
            </a:r>
            <a:r>
              <a:rPr sz="1717" spc="-218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6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4251" y="1498055"/>
            <a:ext cx="9397623" cy="1484145"/>
            <a:chOff x="246888" y="1613916"/>
            <a:chExt cx="10124440" cy="1598930"/>
          </a:xfrm>
        </p:grpSpPr>
        <p:sp>
          <p:nvSpPr>
            <p:cNvPr id="12" name="object 12"/>
            <p:cNvSpPr/>
            <p:nvPr/>
          </p:nvSpPr>
          <p:spPr>
            <a:xfrm>
              <a:off x="254507" y="1621536"/>
              <a:ext cx="10110470" cy="1583690"/>
            </a:xfrm>
            <a:custGeom>
              <a:avLst/>
              <a:gdLst/>
              <a:ahLst/>
              <a:cxnLst/>
              <a:rect l="l" t="t" r="r" b="b"/>
              <a:pathLst>
                <a:path w="10110470" h="1583689">
                  <a:moveTo>
                    <a:pt x="10110216" y="1583436"/>
                  </a:moveTo>
                  <a:lnTo>
                    <a:pt x="0" y="1583436"/>
                  </a:lnTo>
                  <a:lnTo>
                    <a:pt x="0" y="0"/>
                  </a:lnTo>
                  <a:lnTo>
                    <a:pt x="10110216" y="0"/>
                  </a:lnTo>
                  <a:lnTo>
                    <a:pt x="10110216" y="15834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3" name="object 13"/>
            <p:cNvSpPr/>
            <p:nvPr/>
          </p:nvSpPr>
          <p:spPr>
            <a:xfrm>
              <a:off x="246888" y="1613916"/>
              <a:ext cx="10124440" cy="1598930"/>
            </a:xfrm>
            <a:custGeom>
              <a:avLst/>
              <a:gdLst/>
              <a:ahLst/>
              <a:cxnLst/>
              <a:rect l="l" t="t" r="r" b="b"/>
              <a:pathLst>
                <a:path w="10124440" h="1598930">
                  <a:moveTo>
                    <a:pt x="10120884" y="1598675"/>
                  </a:moveTo>
                  <a:lnTo>
                    <a:pt x="3048" y="1598675"/>
                  </a:lnTo>
                  <a:lnTo>
                    <a:pt x="0" y="159562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0120884" y="0"/>
                  </a:lnTo>
                  <a:lnTo>
                    <a:pt x="10123932" y="3048"/>
                  </a:lnTo>
                  <a:lnTo>
                    <a:pt x="1012393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584960"/>
                  </a:lnTo>
                  <a:lnTo>
                    <a:pt x="7620" y="1584960"/>
                  </a:lnTo>
                  <a:lnTo>
                    <a:pt x="15240" y="1591056"/>
                  </a:lnTo>
                  <a:lnTo>
                    <a:pt x="10123932" y="1591056"/>
                  </a:lnTo>
                  <a:lnTo>
                    <a:pt x="10123932" y="1595628"/>
                  </a:lnTo>
                  <a:lnTo>
                    <a:pt x="10120884" y="1598675"/>
                  </a:lnTo>
                  <a:close/>
                </a:path>
                <a:path w="10124440" h="159893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10124440" h="1598930">
                  <a:moveTo>
                    <a:pt x="10110215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10110215" y="7620"/>
                  </a:lnTo>
                  <a:lnTo>
                    <a:pt x="10110215" y="13716"/>
                  </a:lnTo>
                  <a:close/>
                </a:path>
                <a:path w="10124440" h="1598930">
                  <a:moveTo>
                    <a:pt x="10110215" y="1591056"/>
                  </a:moveTo>
                  <a:lnTo>
                    <a:pt x="10110215" y="7620"/>
                  </a:lnTo>
                  <a:lnTo>
                    <a:pt x="10117836" y="13716"/>
                  </a:lnTo>
                  <a:lnTo>
                    <a:pt x="10123932" y="13716"/>
                  </a:lnTo>
                  <a:lnTo>
                    <a:pt x="10123932" y="1584960"/>
                  </a:lnTo>
                  <a:lnTo>
                    <a:pt x="10117836" y="1584960"/>
                  </a:lnTo>
                  <a:lnTo>
                    <a:pt x="10110215" y="1591056"/>
                  </a:lnTo>
                  <a:close/>
                </a:path>
                <a:path w="10124440" h="1598930">
                  <a:moveTo>
                    <a:pt x="10123932" y="13716"/>
                  </a:moveTo>
                  <a:lnTo>
                    <a:pt x="10117836" y="13716"/>
                  </a:lnTo>
                  <a:lnTo>
                    <a:pt x="10110215" y="7620"/>
                  </a:lnTo>
                  <a:lnTo>
                    <a:pt x="10123932" y="7620"/>
                  </a:lnTo>
                  <a:lnTo>
                    <a:pt x="10123932" y="13716"/>
                  </a:lnTo>
                  <a:close/>
                </a:path>
                <a:path w="10124440" h="1598930">
                  <a:moveTo>
                    <a:pt x="15240" y="1591056"/>
                  </a:moveTo>
                  <a:lnTo>
                    <a:pt x="7620" y="1584960"/>
                  </a:lnTo>
                  <a:lnTo>
                    <a:pt x="15240" y="1584960"/>
                  </a:lnTo>
                  <a:lnTo>
                    <a:pt x="15240" y="1591056"/>
                  </a:lnTo>
                  <a:close/>
                </a:path>
                <a:path w="10124440" h="1598930">
                  <a:moveTo>
                    <a:pt x="10110215" y="1591056"/>
                  </a:moveTo>
                  <a:lnTo>
                    <a:pt x="15240" y="1591056"/>
                  </a:lnTo>
                  <a:lnTo>
                    <a:pt x="15240" y="1584960"/>
                  </a:lnTo>
                  <a:lnTo>
                    <a:pt x="10110215" y="1584960"/>
                  </a:lnTo>
                  <a:lnTo>
                    <a:pt x="10110215" y="1591056"/>
                  </a:lnTo>
                  <a:close/>
                </a:path>
                <a:path w="10124440" h="1598930">
                  <a:moveTo>
                    <a:pt x="10123932" y="1591056"/>
                  </a:moveTo>
                  <a:lnTo>
                    <a:pt x="10110215" y="1591056"/>
                  </a:lnTo>
                  <a:lnTo>
                    <a:pt x="10117836" y="1584960"/>
                  </a:lnTo>
                  <a:lnTo>
                    <a:pt x="10123932" y="1584960"/>
                  </a:lnTo>
                  <a:lnTo>
                    <a:pt x="10123932" y="1591056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1324" y="1505129"/>
            <a:ext cx="9384655" cy="101221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09042" rIns="0" bIns="0" rtlCol="0">
            <a:spAutoFit/>
          </a:bodyPr>
          <a:lstStyle/>
          <a:p>
            <a:pPr marL="73086">
              <a:spcBef>
                <a:spcPts val="859"/>
              </a:spcBef>
            </a:pPr>
            <a:r>
              <a:rPr sz="1578" b="1" spc="14" dirty="0">
                <a:solidFill>
                  <a:srgbClr val="BF0000"/>
                </a:solidFill>
                <a:latin typeface="Trebuchet MS"/>
                <a:cs typeface="Trebuchet MS"/>
              </a:rPr>
              <a:t>Problématique</a:t>
            </a:r>
            <a:endParaRPr sz="1578">
              <a:latin typeface="Trebuchet MS"/>
              <a:cs typeface="Trebuchet MS"/>
            </a:endParaRPr>
          </a:p>
          <a:p>
            <a:pPr marL="716719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19" dirty="0">
                <a:latin typeface="Trebuchet MS"/>
                <a:cs typeface="Trebuchet MS"/>
              </a:rPr>
              <a:t>Pour </a:t>
            </a:r>
            <a:r>
              <a:rPr sz="1392" spc="-65" dirty="0">
                <a:latin typeface="Trebuchet MS"/>
                <a:cs typeface="Trebuchet MS"/>
              </a:rPr>
              <a:t>accéder</a:t>
            </a:r>
            <a:r>
              <a:rPr sz="1392" spc="19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commit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qui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présente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42" dirty="0">
                <a:latin typeface="Trebuchet MS"/>
                <a:cs typeface="Trebuchet MS"/>
              </a:rPr>
              <a:t>version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importante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notre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projet</a:t>
            </a:r>
            <a:endParaRPr sz="1392">
              <a:latin typeface="Trebuchet MS"/>
              <a:cs typeface="Trebuchet MS"/>
            </a:endParaRPr>
          </a:p>
          <a:p>
            <a:pPr marL="716719" indent="-273485">
              <a:spcBef>
                <a:spcPts val="914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65" dirty="0">
                <a:latin typeface="Trebuchet MS"/>
                <a:cs typeface="Trebuchet MS"/>
              </a:rPr>
              <a:t>Il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02" dirty="0">
                <a:latin typeface="Trebuchet MS"/>
                <a:cs typeface="Trebuchet MS"/>
              </a:rPr>
              <a:t>faut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chercher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commit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en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question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en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lisant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messages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de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28" dirty="0">
                <a:latin typeface="Trebuchet MS"/>
                <a:cs typeface="Trebuchet MS"/>
              </a:rPr>
              <a:t>tous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les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Commits,</a:t>
            </a:r>
            <a:r>
              <a:rPr sz="1392" spc="-158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ensuite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faire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i="1" spc="-144" dirty="0">
                <a:latin typeface="Trebuchet MS"/>
                <a:cs typeface="Trebuchet MS"/>
              </a:rPr>
              <a:t>git</a:t>
            </a:r>
            <a:r>
              <a:rPr sz="1392" i="1" spc="-46" dirty="0">
                <a:latin typeface="Trebuchet MS"/>
                <a:cs typeface="Trebuchet MS"/>
              </a:rPr>
              <a:t> </a:t>
            </a:r>
            <a:r>
              <a:rPr sz="1392" i="1" spc="-106" dirty="0">
                <a:latin typeface="Trebuchet MS"/>
                <a:cs typeface="Trebuchet MS"/>
              </a:rPr>
              <a:t>checkout</a:t>
            </a:r>
            <a:endParaRPr sz="1392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3050" y="2617934"/>
            <a:ext cx="3516446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b="1" spc="144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56" dirty="0">
                <a:solidFill>
                  <a:srgbClr val="0066FF"/>
                </a:solidFill>
                <a:latin typeface="Trebuchet MS"/>
                <a:cs typeface="Trebuchet MS"/>
              </a:rPr>
              <a:t>o</a:t>
            </a:r>
            <a:r>
              <a:rPr sz="1578" b="1" spc="-42" dirty="0">
                <a:solidFill>
                  <a:srgbClr val="0066FF"/>
                </a:solidFill>
                <a:latin typeface="Trebuchet MS"/>
                <a:cs typeface="Trebuchet MS"/>
              </a:rPr>
              <a:t>l</a:t>
            </a:r>
            <a:r>
              <a:rPr sz="1578" b="1" spc="-14" dirty="0">
                <a:solidFill>
                  <a:srgbClr val="0066FF"/>
                </a:solidFill>
                <a:latin typeface="Trebuchet MS"/>
                <a:cs typeface="Trebuchet MS"/>
              </a:rPr>
              <a:t>u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28" dirty="0">
                <a:solidFill>
                  <a:srgbClr val="0066FF"/>
                </a:solidFill>
                <a:latin typeface="Trebuchet MS"/>
                <a:cs typeface="Trebuchet MS"/>
              </a:rPr>
              <a:t>i</a:t>
            </a:r>
            <a:r>
              <a:rPr sz="1578" b="1" spc="42" dirty="0">
                <a:solidFill>
                  <a:srgbClr val="0066FF"/>
                </a:solidFill>
                <a:latin typeface="Trebuchet MS"/>
                <a:cs typeface="Trebuchet MS"/>
              </a:rPr>
              <a:t>o</a:t>
            </a:r>
            <a:r>
              <a:rPr sz="1578" b="1" spc="-5" dirty="0">
                <a:solidFill>
                  <a:srgbClr val="0066FF"/>
                </a:solidFill>
                <a:latin typeface="Trebuchet MS"/>
                <a:cs typeface="Trebuchet MS"/>
              </a:rPr>
              <a:t>n</a:t>
            </a:r>
            <a:r>
              <a:rPr sz="1578" b="1" spc="-70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-149" dirty="0">
                <a:solidFill>
                  <a:srgbClr val="0066FF"/>
                </a:solidFill>
                <a:latin typeface="Trebuchet MS"/>
                <a:cs typeface="Trebuchet MS"/>
              </a:rPr>
              <a:t>:</a:t>
            </a:r>
            <a:r>
              <a:rPr sz="1578" b="1" spc="-189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-14" dirty="0">
                <a:solidFill>
                  <a:srgbClr val="0066FF"/>
                </a:solidFill>
                <a:latin typeface="Trebuchet MS"/>
                <a:cs typeface="Trebuchet MS"/>
              </a:rPr>
              <a:t>u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28" dirty="0">
                <a:solidFill>
                  <a:srgbClr val="0066FF"/>
                </a:solidFill>
                <a:latin typeface="Trebuchet MS"/>
                <a:cs typeface="Trebuchet MS"/>
              </a:rPr>
              <a:t>i</a:t>
            </a:r>
            <a:r>
              <a:rPr sz="1578" b="1" spc="-42" dirty="0">
                <a:solidFill>
                  <a:srgbClr val="0066FF"/>
                </a:solidFill>
                <a:latin typeface="Trebuchet MS"/>
                <a:cs typeface="Trebuchet MS"/>
              </a:rPr>
              <a:t>l</a:t>
            </a:r>
            <a:r>
              <a:rPr sz="1578" b="1" spc="-46" dirty="0">
                <a:solidFill>
                  <a:srgbClr val="0066FF"/>
                </a:solidFill>
                <a:latin typeface="Trebuchet MS"/>
                <a:cs typeface="Trebuchet MS"/>
              </a:rPr>
              <a:t>i</a:t>
            </a:r>
            <a:r>
              <a:rPr sz="1578" b="1" spc="5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-37" dirty="0">
                <a:solidFill>
                  <a:srgbClr val="0066FF"/>
                </a:solidFill>
                <a:latin typeface="Trebuchet MS"/>
                <a:cs typeface="Trebuchet MS"/>
              </a:rPr>
              <a:t>e</a:t>
            </a:r>
            <a:r>
              <a:rPr sz="1578" b="1" spc="37" dirty="0">
                <a:solidFill>
                  <a:srgbClr val="0066FF"/>
                </a:solidFill>
                <a:latin typeface="Trebuchet MS"/>
                <a:cs typeface="Trebuchet MS"/>
              </a:rPr>
              <a:t>r</a:t>
            </a:r>
            <a:r>
              <a:rPr sz="1578" b="1" spc="-79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-42" dirty="0">
                <a:solidFill>
                  <a:srgbClr val="0066FF"/>
                </a:solidFill>
                <a:latin typeface="Trebuchet MS"/>
                <a:cs typeface="Trebuchet MS"/>
              </a:rPr>
              <a:t>l</a:t>
            </a:r>
            <a:r>
              <a:rPr sz="1578" b="1" spc="-23" dirty="0">
                <a:solidFill>
                  <a:srgbClr val="0066FF"/>
                </a:solidFill>
                <a:latin typeface="Trebuchet MS"/>
                <a:cs typeface="Trebuchet MS"/>
              </a:rPr>
              <a:t>e</a:t>
            </a:r>
            <a:r>
              <a:rPr sz="1578" b="1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-42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-37" dirty="0">
                <a:solidFill>
                  <a:srgbClr val="0066FF"/>
                </a:solidFill>
                <a:latin typeface="Trebuchet MS"/>
                <a:cs typeface="Trebuchet MS"/>
              </a:rPr>
              <a:t>é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28" dirty="0">
                <a:solidFill>
                  <a:srgbClr val="0066FF"/>
                </a:solidFill>
                <a:latin typeface="Trebuchet MS"/>
                <a:cs typeface="Trebuchet MS"/>
              </a:rPr>
              <a:t>i</a:t>
            </a:r>
            <a:r>
              <a:rPr sz="1578" b="1" spc="-5" dirty="0">
                <a:solidFill>
                  <a:srgbClr val="0066FF"/>
                </a:solidFill>
                <a:latin typeface="Trebuchet MS"/>
                <a:cs typeface="Trebuchet MS"/>
              </a:rPr>
              <a:t>q</a:t>
            </a:r>
            <a:r>
              <a:rPr sz="1578" b="1" spc="-14" dirty="0">
                <a:solidFill>
                  <a:srgbClr val="0066FF"/>
                </a:solidFill>
                <a:latin typeface="Trebuchet MS"/>
                <a:cs typeface="Trebuchet MS"/>
              </a:rPr>
              <a:t>u</a:t>
            </a:r>
            <a:r>
              <a:rPr sz="1578" b="1" spc="-37" dirty="0">
                <a:solidFill>
                  <a:srgbClr val="0066FF"/>
                </a:solidFill>
                <a:latin typeface="Trebuchet MS"/>
                <a:cs typeface="Trebuchet MS"/>
              </a:rPr>
              <a:t>e</a:t>
            </a:r>
            <a:r>
              <a:rPr sz="1578" b="1" spc="23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37" dirty="0">
                <a:solidFill>
                  <a:srgbClr val="0066FF"/>
                </a:solidFill>
                <a:latin typeface="Trebuchet MS"/>
                <a:cs typeface="Trebuchet MS"/>
              </a:rPr>
              <a:t>e</a:t>
            </a:r>
            <a:r>
              <a:rPr sz="1578" b="1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-74" dirty="0">
                <a:solidFill>
                  <a:srgbClr val="0066FF"/>
                </a:solidFill>
                <a:latin typeface="Trebuchet MS"/>
                <a:cs typeface="Trebuchet MS"/>
              </a:rPr>
              <a:t> </a:t>
            </a:r>
            <a:r>
              <a:rPr sz="1578" b="1" spc="37" dirty="0">
                <a:solidFill>
                  <a:srgbClr val="0066FF"/>
                </a:solidFill>
                <a:latin typeface="Trebuchet MS"/>
                <a:cs typeface="Trebuchet MS"/>
              </a:rPr>
              <a:t>(</a:t>
            </a:r>
            <a:r>
              <a:rPr sz="1578" b="1" spc="9" dirty="0">
                <a:solidFill>
                  <a:srgbClr val="0066FF"/>
                </a:solidFill>
                <a:latin typeface="Trebuchet MS"/>
                <a:cs typeface="Trebuchet MS"/>
              </a:rPr>
              <a:t>t</a:t>
            </a:r>
            <a:r>
              <a:rPr sz="1578" b="1" spc="-14" dirty="0">
                <a:solidFill>
                  <a:srgbClr val="0066FF"/>
                </a:solidFill>
                <a:latin typeface="Trebuchet MS"/>
                <a:cs typeface="Trebuchet MS"/>
              </a:rPr>
              <a:t>a</a:t>
            </a:r>
            <a:r>
              <a:rPr sz="1578" b="1" spc="65" dirty="0">
                <a:solidFill>
                  <a:srgbClr val="0066FF"/>
                </a:solidFill>
                <a:latin typeface="Trebuchet MS"/>
                <a:cs typeface="Trebuchet MS"/>
              </a:rPr>
              <a:t>g</a:t>
            </a:r>
            <a:r>
              <a:rPr sz="1578" b="1" spc="5" dirty="0">
                <a:solidFill>
                  <a:srgbClr val="0066FF"/>
                </a:solidFill>
                <a:latin typeface="Trebuchet MS"/>
                <a:cs typeface="Trebuchet MS"/>
              </a:rPr>
              <a:t>s</a:t>
            </a:r>
            <a:r>
              <a:rPr sz="1578" b="1" spc="32" dirty="0">
                <a:solidFill>
                  <a:srgbClr val="0066FF"/>
                </a:solidFill>
                <a:latin typeface="Trebuchet MS"/>
                <a:cs typeface="Trebuchet MS"/>
              </a:rPr>
              <a:t>)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73791" y="4542262"/>
            <a:ext cx="3390900" cy="379583"/>
            <a:chOff x="1075944" y="4893564"/>
            <a:chExt cx="3653154" cy="408940"/>
          </a:xfrm>
        </p:grpSpPr>
        <p:sp>
          <p:nvSpPr>
            <p:cNvPr id="17" name="object 17"/>
            <p:cNvSpPr/>
            <p:nvPr/>
          </p:nvSpPr>
          <p:spPr>
            <a:xfrm>
              <a:off x="1083564" y="4899660"/>
              <a:ext cx="3639820" cy="396240"/>
            </a:xfrm>
            <a:custGeom>
              <a:avLst/>
              <a:gdLst/>
              <a:ahLst/>
              <a:cxnLst/>
              <a:rect l="l" t="t" r="r" b="b"/>
              <a:pathLst>
                <a:path w="3639820" h="396239">
                  <a:moveTo>
                    <a:pt x="3639311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75944" y="4893564"/>
              <a:ext cx="3653154" cy="408940"/>
            </a:xfrm>
            <a:custGeom>
              <a:avLst/>
              <a:gdLst/>
              <a:ahLst/>
              <a:cxnLst/>
              <a:rect l="l" t="t" r="r" b="b"/>
              <a:pathLst>
                <a:path w="3653154" h="408939">
                  <a:moveTo>
                    <a:pt x="3649980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653028" y="402335"/>
                  </a:lnTo>
                  <a:lnTo>
                    <a:pt x="3653028" y="405383"/>
                  </a:lnTo>
                  <a:lnTo>
                    <a:pt x="3649980" y="408432"/>
                  </a:lnTo>
                  <a:close/>
                </a:path>
                <a:path w="3653154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653154" h="40893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639311" y="6096"/>
                  </a:lnTo>
                  <a:lnTo>
                    <a:pt x="3639311" y="13716"/>
                  </a:lnTo>
                  <a:close/>
                </a:path>
                <a:path w="3653154" h="408939">
                  <a:moveTo>
                    <a:pt x="3639311" y="402335"/>
                  </a:moveTo>
                  <a:lnTo>
                    <a:pt x="3639311" y="6096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4716"/>
                  </a:lnTo>
                  <a:lnTo>
                    <a:pt x="3646932" y="394716"/>
                  </a:lnTo>
                  <a:lnTo>
                    <a:pt x="3639311" y="402335"/>
                  </a:lnTo>
                  <a:close/>
                </a:path>
                <a:path w="3653154" h="40893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6096"/>
                  </a:lnTo>
                  <a:lnTo>
                    <a:pt x="3653028" y="6096"/>
                  </a:lnTo>
                  <a:lnTo>
                    <a:pt x="3653028" y="13716"/>
                  </a:lnTo>
                  <a:close/>
                </a:path>
                <a:path w="3653154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653154" h="408939">
                  <a:moveTo>
                    <a:pt x="3639311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639311" y="394716"/>
                  </a:lnTo>
                  <a:lnTo>
                    <a:pt x="3639311" y="402335"/>
                  </a:lnTo>
                  <a:close/>
                </a:path>
                <a:path w="3653154" h="408939">
                  <a:moveTo>
                    <a:pt x="3653028" y="402335"/>
                  </a:moveTo>
                  <a:lnTo>
                    <a:pt x="3639311" y="402335"/>
                  </a:lnTo>
                  <a:lnTo>
                    <a:pt x="3646932" y="394716"/>
                  </a:lnTo>
                  <a:lnTo>
                    <a:pt x="3653028" y="394716"/>
                  </a:lnTo>
                  <a:lnTo>
                    <a:pt x="3653028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80863" y="4547920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r>
              <a:rPr sz="1253" b="1" spc="28" dirty="0">
                <a:latin typeface="Times New Roman"/>
                <a:cs typeface="Times New Roman"/>
              </a:rPr>
              <a:t> v1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-m </a:t>
            </a:r>
            <a:r>
              <a:rPr sz="1253" b="1" spc="5" dirty="0">
                <a:latin typeface="Times New Roman"/>
                <a:cs typeface="Times New Roman"/>
              </a:rPr>
              <a:t>"premiere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version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du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projet"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59856" y="3052693"/>
            <a:ext cx="7893437" cy="1115172"/>
            <a:chOff x="414527" y="3288791"/>
            <a:chExt cx="8503920" cy="1201420"/>
          </a:xfrm>
        </p:grpSpPr>
        <p:sp>
          <p:nvSpPr>
            <p:cNvPr id="21" name="object 21"/>
            <p:cNvSpPr/>
            <p:nvPr/>
          </p:nvSpPr>
          <p:spPr>
            <a:xfrm>
              <a:off x="420623" y="3296411"/>
              <a:ext cx="8490585" cy="1187450"/>
            </a:xfrm>
            <a:custGeom>
              <a:avLst/>
              <a:gdLst/>
              <a:ahLst/>
              <a:cxnLst/>
              <a:rect l="l" t="t" r="r" b="b"/>
              <a:pathLst>
                <a:path w="8490585" h="1187450">
                  <a:moveTo>
                    <a:pt x="8490204" y="1187196"/>
                  </a:moveTo>
                  <a:lnTo>
                    <a:pt x="0" y="1187196"/>
                  </a:lnTo>
                  <a:lnTo>
                    <a:pt x="0" y="0"/>
                  </a:lnTo>
                  <a:lnTo>
                    <a:pt x="8490204" y="0"/>
                  </a:lnTo>
                  <a:lnTo>
                    <a:pt x="8490204" y="11871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414527" y="3288791"/>
              <a:ext cx="8503920" cy="1201420"/>
            </a:xfrm>
            <a:custGeom>
              <a:avLst/>
              <a:gdLst/>
              <a:ahLst/>
              <a:cxnLst/>
              <a:rect l="l" t="t" r="r" b="b"/>
              <a:pathLst>
                <a:path w="8503920" h="1201420">
                  <a:moveTo>
                    <a:pt x="8499348" y="1200912"/>
                  </a:moveTo>
                  <a:lnTo>
                    <a:pt x="3048" y="1200912"/>
                  </a:lnTo>
                  <a:lnTo>
                    <a:pt x="0" y="11978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499348" y="0"/>
                  </a:lnTo>
                  <a:lnTo>
                    <a:pt x="8503920" y="3048"/>
                  </a:lnTo>
                  <a:lnTo>
                    <a:pt x="8503920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1187195"/>
                  </a:lnTo>
                  <a:lnTo>
                    <a:pt x="6096" y="1187195"/>
                  </a:lnTo>
                  <a:lnTo>
                    <a:pt x="13716" y="1194816"/>
                  </a:lnTo>
                  <a:lnTo>
                    <a:pt x="8503920" y="1194816"/>
                  </a:lnTo>
                  <a:lnTo>
                    <a:pt x="8503920" y="1197864"/>
                  </a:lnTo>
                  <a:lnTo>
                    <a:pt x="8499348" y="1200912"/>
                  </a:lnTo>
                  <a:close/>
                </a:path>
                <a:path w="8503920" h="1201420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8503920" h="1201420">
                  <a:moveTo>
                    <a:pt x="8488680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8488680" y="7620"/>
                  </a:lnTo>
                  <a:lnTo>
                    <a:pt x="8488680" y="15240"/>
                  </a:lnTo>
                  <a:close/>
                </a:path>
                <a:path w="8503920" h="1201420">
                  <a:moveTo>
                    <a:pt x="8488680" y="1194816"/>
                  </a:moveTo>
                  <a:lnTo>
                    <a:pt x="8488680" y="7620"/>
                  </a:lnTo>
                  <a:lnTo>
                    <a:pt x="8496300" y="15240"/>
                  </a:lnTo>
                  <a:lnTo>
                    <a:pt x="8503920" y="15240"/>
                  </a:lnTo>
                  <a:lnTo>
                    <a:pt x="8503920" y="1187195"/>
                  </a:lnTo>
                  <a:lnTo>
                    <a:pt x="8496300" y="1187195"/>
                  </a:lnTo>
                  <a:lnTo>
                    <a:pt x="8488680" y="1194816"/>
                  </a:lnTo>
                  <a:close/>
                </a:path>
                <a:path w="8503920" h="1201420">
                  <a:moveTo>
                    <a:pt x="8503920" y="15240"/>
                  </a:moveTo>
                  <a:lnTo>
                    <a:pt x="8496300" y="15240"/>
                  </a:lnTo>
                  <a:lnTo>
                    <a:pt x="8488680" y="7620"/>
                  </a:lnTo>
                  <a:lnTo>
                    <a:pt x="8503920" y="7620"/>
                  </a:lnTo>
                  <a:lnTo>
                    <a:pt x="8503920" y="15240"/>
                  </a:lnTo>
                  <a:close/>
                </a:path>
                <a:path w="8503920" h="1201420">
                  <a:moveTo>
                    <a:pt x="13716" y="1194816"/>
                  </a:moveTo>
                  <a:lnTo>
                    <a:pt x="6096" y="1187195"/>
                  </a:lnTo>
                  <a:lnTo>
                    <a:pt x="13716" y="1187195"/>
                  </a:lnTo>
                  <a:lnTo>
                    <a:pt x="13716" y="1194816"/>
                  </a:lnTo>
                  <a:close/>
                </a:path>
                <a:path w="8503920" h="1201420">
                  <a:moveTo>
                    <a:pt x="8488680" y="1194816"/>
                  </a:moveTo>
                  <a:lnTo>
                    <a:pt x="13716" y="1194816"/>
                  </a:lnTo>
                  <a:lnTo>
                    <a:pt x="13716" y="1187195"/>
                  </a:lnTo>
                  <a:lnTo>
                    <a:pt x="8488680" y="1187195"/>
                  </a:lnTo>
                  <a:lnTo>
                    <a:pt x="8488680" y="1194816"/>
                  </a:lnTo>
                  <a:close/>
                </a:path>
                <a:path w="8503920" h="1201420">
                  <a:moveTo>
                    <a:pt x="8503920" y="1194816"/>
                  </a:moveTo>
                  <a:lnTo>
                    <a:pt x="8488680" y="1194816"/>
                  </a:lnTo>
                  <a:lnTo>
                    <a:pt x="8496300" y="1187195"/>
                  </a:lnTo>
                  <a:lnTo>
                    <a:pt x="8503920" y="1187195"/>
                  </a:lnTo>
                  <a:lnTo>
                    <a:pt x="8503920" y="1194816"/>
                  </a:lnTo>
                  <a:close/>
                </a:path>
              </a:pathLst>
            </a:custGeom>
            <a:solidFill>
              <a:srgbClr val="9CBFBD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65515" y="3059767"/>
            <a:ext cx="7881059" cy="1012213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423784" indent="-351287">
              <a:spcBef>
                <a:spcPts val="859"/>
              </a:spcBef>
              <a:buClr>
                <a:srgbClr val="493D2F"/>
              </a:buClr>
              <a:buFont typeface="Times New Roman"/>
              <a:buChar char="■"/>
              <a:tabLst>
                <a:tab pos="423784" algn="l"/>
                <a:tab pos="424373" algn="l"/>
              </a:tabLst>
            </a:pPr>
            <a:r>
              <a:rPr sz="1578" spc="102" dirty="0">
                <a:latin typeface="Trebuchet MS"/>
                <a:cs typeface="Trebuchet MS"/>
              </a:rPr>
              <a:t>U</a:t>
            </a:r>
            <a:r>
              <a:rPr sz="1578" spc="-70" dirty="0">
                <a:latin typeface="Trebuchet MS"/>
                <a:cs typeface="Trebuchet MS"/>
              </a:rPr>
              <a:t>n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é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84" dirty="0">
                <a:latin typeface="Trebuchet MS"/>
                <a:cs typeface="Trebuchet MS"/>
              </a:rPr>
              <a:t>q</a:t>
            </a:r>
            <a:r>
              <a:rPr sz="1578" spc="-70" dirty="0">
                <a:latin typeface="Trebuchet MS"/>
                <a:cs typeface="Trebuchet MS"/>
              </a:rPr>
              <a:t>u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106" dirty="0">
                <a:latin typeface="Trebuchet MS"/>
                <a:cs typeface="Trebuchet MS"/>
              </a:rPr>
              <a:t>t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60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  <a:p>
            <a:pPr marL="716719" lvl="1" indent="-273485">
              <a:spcBef>
                <a:spcPts val="933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56" dirty="0">
                <a:latin typeface="Trebuchet MS"/>
                <a:cs typeface="Trebuchet MS"/>
              </a:rPr>
              <a:t>permet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marquer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Commit/une</a:t>
            </a:r>
            <a:r>
              <a:rPr sz="1392" spc="-37" dirty="0">
                <a:latin typeface="Trebuchet MS"/>
                <a:cs typeface="Trebuchet MS"/>
              </a:rPr>
              <a:t> version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de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notre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application</a:t>
            </a:r>
            <a:endParaRPr sz="1392">
              <a:latin typeface="Trebuchet MS"/>
              <a:cs typeface="Trebuchet MS"/>
            </a:endParaRPr>
          </a:p>
          <a:p>
            <a:pPr marL="716719" lvl="1" indent="-273485">
              <a:spcBef>
                <a:spcPts val="914"/>
              </a:spcBef>
              <a:buClr>
                <a:srgbClr val="504949"/>
              </a:buClr>
              <a:buFont typeface="Wingdings"/>
              <a:buChar char=""/>
              <a:tabLst>
                <a:tab pos="716719" algn="l"/>
                <a:tab pos="717308" algn="l"/>
              </a:tabLst>
            </a:pPr>
            <a:r>
              <a:rPr sz="1392" spc="-65" dirty="0">
                <a:latin typeface="Trebuchet MS"/>
                <a:cs typeface="Trebuchet MS"/>
              </a:rPr>
              <a:t>référence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42" dirty="0">
                <a:latin typeface="Trebuchet MS"/>
                <a:cs typeface="Trebuchet MS"/>
              </a:rPr>
              <a:t>vers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46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Commit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73791" y="5365557"/>
            <a:ext cx="3963812" cy="380761"/>
            <a:chOff x="1075944" y="5780532"/>
            <a:chExt cx="4270375" cy="410209"/>
          </a:xfrm>
        </p:grpSpPr>
        <p:sp>
          <p:nvSpPr>
            <p:cNvPr id="25" name="object 25"/>
            <p:cNvSpPr/>
            <p:nvPr/>
          </p:nvSpPr>
          <p:spPr>
            <a:xfrm>
              <a:off x="1083564" y="5788152"/>
              <a:ext cx="4257040" cy="394970"/>
            </a:xfrm>
            <a:custGeom>
              <a:avLst/>
              <a:gdLst/>
              <a:ahLst/>
              <a:cxnLst/>
              <a:rect l="l" t="t" r="r" b="b"/>
              <a:pathLst>
                <a:path w="4257040" h="394970">
                  <a:moveTo>
                    <a:pt x="4256532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4256532" y="0"/>
                  </a:lnTo>
                  <a:lnTo>
                    <a:pt x="4256532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1075944" y="5780532"/>
              <a:ext cx="4270375" cy="410209"/>
            </a:xfrm>
            <a:custGeom>
              <a:avLst/>
              <a:gdLst/>
              <a:ahLst/>
              <a:cxnLst/>
              <a:rect l="l" t="t" r="r" b="b"/>
              <a:pathLst>
                <a:path w="4270375" h="410210">
                  <a:moveTo>
                    <a:pt x="4267200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267200" y="0"/>
                  </a:lnTo>
                  <a:lnTo>
                    <a:pt x="4270248" y="3048"/>
                  </a:lnTo>
                  <a:lnTo>
                    <a:pt x="427024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4270248" y="402336"/>
                  </a:lnTo>
                  <a:lnTo>
                    <a:pt x="4270248" y="406907"/>
                  </a:lnTo>
                  <a:lnTo>
                    <a:pt x="4267200" y="409956"/>
                  </a:lnTo>
                  <a:close/>
                </a:path>
                <a:path w="4270375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270375" h="410210">
                  <a:moveTo>
                    <a:pt x="42565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256532" y="7620"/>
                  </a:lnTo>
                  <a:lnTo>
                    <a:pt x="4256532" y="13716"/>
                  </a:lnTo>
                  <a:close/>
                </a:path>
                <a:path w="4270375" h="410210">
                  <a:moveTo>
                    <a:pt x="4256532" y="402336"/>
                  </a:moveTo>
                  <a:lnTo>
                    <a:pt x="4256532" y="7620"/>
                  </a:lnTo>
                  <a:lnTo>
                    <a:pt x="4264152" y="13716"/>
                  </a:lnTo>
                  <a:lnTo>
                    <a:pt x="4270248" y="13716"/>
                  </a:lnTo>
                  <a:lnTo>
                    <a:pt x="4270248" y="396240"/>
                  </a:lnTo>
                  <a:lnTo>
                    <a:pt x="4264152" y="396240"/>
                  </a:lnTo>
                  <a:lnTo>
                    <a:pt x="4256532" y="402336"/>
                  </a:lnTo>
                  <a:close/>
                </a:path>
                <a:path w="4270375" h="410210">
                  <a:moveTo>
                    <a:pt x="4270248" y="13716"/>
                  </a:moveTo>
                  <a:lnTo>
                    <a:pt x="4264152" y="13716"/>
                  </a:lnTo>
                  <a:lnTo>
                    <a:pt x="4256532" y="7620"/>
                  </a:lnTo>
                  <a:lnTo>
                    <a:pt x="4270248" y="7620"/>
                  </a:lnTo>
                  <a:lnTo>
                    <a:pt x="4270248" y="13716"/>
                  </a:lnTo>
                  <a:close/>
                </a:path>
                <a:path w="4270375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4270375" h="410210">
                  <a:moveTo>
                    <a:pt x="4256532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4256532" y="396240"/>
                  </a:lnTo>
                  <a:lnTo>
                    <a:pt x="4256532" y="402336"/>
                  </a:lnTo>
                  <a:close/>
                </a:path>
                <a:path w="4270375" h="410210">
                  <a:moveTo>
                    <a:pt x="4270248" y="402336"/>
                  </a:moveTo>
                  <a:lnTo>
                    <a:pt x="4256532" y="402336"/>
                  </a:lnTo>
                  <a:lnTo>
                    <a:pt x="4264152" y="396240"/>
                  </a:lnTo>
                  <a:lnTo>
                    <a:pt x="4270248" y="396240"/>
                  </a:lnTo>
                  <a:lnTo>
                    <a:pt x="4270248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280863" y="5372630"/>
            <a:ext cx="3951434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r>
              <a:rPr sz="1253" b="1" spc="28" dirty="0">
                <a:latin typeface="Times New Roman"/>
                <a:cs typeface="Times New Roman"/>
              </a:rPr>
              <a:t> v0</a:t>
            </a:r>
            <a:r>
              <a:rPr sz="1253" b="1" spc="14" dirty="0">
                <a:latin typeface="Times New Roman"/>
                <a:cs typeface="Times New Roman"/>
              </a:rPr>
              <a:t> idCommit</a:t>
            </a:r>
            <a:r>
              <a:rPr sz="1253" b="1" spc="4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-m </a:t>
            </a:r>
            <a:r>
              <a:rPr sz="1253" b="1" spc="32" dirty="0">
                <a:latin typeface="Times New Roman"/>
                <a:cs typeface="Times New Roman"/>
              </a:rPr>
              <a:t>"tag</a:t>
            </a:r>
            <a:r>
              <a:rPr sz="1253" b="1" dirty="0">
                <a:latin typeface="Times New Roman"/>
                <a:cs typeface="Times New Roman"/>
              </a:rPr>
              <a:t> pour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second"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359022" y="2584463"/>
            <a:ext cx="2887541" cy="379583"/>
            <a:chOff x="4399788" y="2784347"/>
            <a:chExt cx="3110865" cy="408940"/>
          </a:xfrm>
        </p:grpSpPr>
        <p:sp>
          <p:nvSpPr>
            <p:cNvPr id="29" name="object 29"/>
            <p:cNvSpPr/>
            <p:nvPr/>
          </p:nvSpPr>
          <p:spPr>
            <a:xfrm>
              <a:off x="4405883" y="2790443"/>
              <a:ext cx="3098800" cy="396240"/>
            </a:xfrm>
            <a:custGeom>
              <a:avLst/>
              <a:gdLst/>
              <a:ahLst/>
              <a:cxnLst/>
              <a:rect l="l" t="t" r="r" b="b"/>
              <a:pathLst>
                <a:path w="3098800" h="396239">
                  <a:moveTo>
                    <a:pt x="3098292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098292" y="0"/>
                  </a:lnTo>
                  <a:lnTo>
                    <a:pt x="3098292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0" name="object 30"/>
            <p:cNvSpPr/>
            <p:nvPr/>
          </p:nvSpPr>
          <p:spPr>
            <a:xfrm>
              <a:off x="4399788" y="2784347"/>
              <a:ext cx="3110865" cy="408940"/>
            </a:xfrm>
            <a:custGeom>
              <a:avLst/>
              <a:gdLst/>
              <a:ahLst/>
              <a:cxnLst/>
              <a:rect l="l" t="t" r="r" b="b"/>
              <a:pathLst>
                <a:path w="3110865" h="408939">
                  <a:moveTo>
                    <a:pt x="3107435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107435" y="0"/>
                  </a:lnTo>
                  <a:lnTo>
                    <a:pt x="3110484" y="3048"/>
                  </a:lnTo>
                  <a:lnTo>
                    <a:pt x="3110484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6096" y="394716"/>
                  </a:lnTo>
                  <a:lnTo>
                    <a:pt x="13716" y="402335"/>
                  </a:lnTo>
                  <a:lnTo>
                    <a:pt x="3110484" y="402335"/>
                  </a:lnTo>
                  <a:lnTo>
                    <a:pt x="3110484" y="405383"/>
                  </a:lnTo>
                  <a:lnTo>
                    <a:pt x="3107435" y="408432"/>
                  </a:lnTo>
                  <a:close/>
                </a:path>
                <a:path w="3110865" h="4089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110865" h="408939">
                  <a:moveTo>
                    <a:pt x="309676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096768" y="6096"/>
                  </a:lnTo>
                  <a:lnTo>
                    <a:pt x="3096768" y="13716"/>
                  </a:lnTo>
                  <a:close/>
                </a:path>
                <a:path w="3110865" h="408939">
                  <a:moveTo>
                    <a:pt x="3096768" y="402335"/>
                  </a:moveTo>
                  <a:lnTo>
                    <a:pt x="3096768" y="6096"/>
                  </a:lnTo>
                  <a:lnTo>
                    <a:pt x="3104388" y="13716"/>
                  </a:lnTo>
                  <a:lnTo>
                    <a:pt x="3110484" y="13716"/>
                  </a:lnTo>
                  <a:lnTo>
                    <a:pt x="3110484" y="394716"/>
                  </a:lnTo>
                  <a:lnTo>
                    <a:pt x="3104388" y="394716"/>
                  </a:lnTo>
                  <a:lnTo>
                    <a:pt x="3096768" y="402335"/>
                  </a:lnTo>
                  <a:close/>
                </a:path>
                <a:path w="3110865" h="408939">
                  <a:moveTo>
                    <a:pt x="3110484" y="13716"/>
                  </a:moveTo>
                  <a:lnTo>
                    <a:pt x="3104388" y="13716"/>
                  </a:lnTo>
                  <a:lnTo>
                    <a:pt x="3096768" y="6096"/>
                  </a:lnTo>
                  <a:lnTo>
                    <a:pt x="3110484" y="6096"/>
                  </a:lnTo>
                  <a:lnTo>
                    <a:pt x="3110484" y="13716"/>
                  </a:lnTo>
                  <a:close/>
                </a:path>
                <a:path w="3110865" h="408939">
                  <a:moveTo>
                    <a:pt x="13716" y="402335"/>
                  </a:moveTo>
                  <a:lnTo>
                    <a:pt x="6096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110865" h="408939">
                  <a:moveTo>
                    <a:pt x="3096768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096768" y="394716"/>
                  </a:lnTo>
                  <a:lnTo>
                    <a:pt x="3096768" y="402335"/>
                  </a:lnTo>
                  <a:close/>
                </a:path>
                <a:path w="3110865" h="408939">
                  <a:moveTo>
                    <a:pt x="3110484" y="402335"/>
                  </a:moveTo>
                  <a:lnTo>
                    <a:pt x="3096768" y="402335"/>
                  </a:lnTo>
                  <a:lnTo>
                    <a:pt x="3104388" y="394716"/>
                  </a:lnTo>
                  <a:lnTo>
                    <a:pt x="3110484" y="394716"/>
                  </a:lnTo>
                  <a:lnTo>
                    <a:pt x="3110484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364680" y="2590121"/>
            <a:ext cx="287634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nom-tag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-m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"message"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803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6" y="814397"/>
            <a:ext cx="185194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La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39" dirty="0">
                <a:latin typeface="Calibri"/>
                <a:cs typeface="Calibri"/>
              </a:rPr>
              <a:t>h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79" y="1503265"/>
            <a:ext cx="2030532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9" dirty="0">
                <a:solidFill>
                  <a:srgbClr val="3F3F3F"/>
                </a:solidFill>
                <a:latin typeface="Trebuchet MS"/>
                <a:cs typeface="Trebuchet MS"/>
              </a:rPr>
              <a:t>lister</a:t>
            </a:r>
            <a:r>
              <a:rPr sz="171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tags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78" y="2272776"/>
            <a:ext cx="3920784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26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71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71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11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717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717" spc="-11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endParaRPr sz="171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79" y="3425632"/>
            <a:ext cx="2483203" cy="279714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717" spc="-28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71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56" dirty="0">
                <a:solidFill>
                  <a:srgbClr val="3F3F3F"/>
                </a:solidFill>
                <a:latin typeface="Trebuchet MS"/>
                <a:cs typeface="Trebuchet MS"/>
              </a:rPr>
              <a:t>supprimer</a:t>
            </a:r>
            <a:r>
              <a:rPr sz="1717" spc="-60" dirty="0">
                <a:solidFill>
                  <a:srgbClr val="3F3F3F"/>
                </a:solidFill>
                <a:latin typeface="Trebuchet MS"/>
                <a:cs typeface="Trebuchet MS"/>
              </a:rPr>
              <a:t> un</a:t>
            </a:r>
            <a:r>
              <a:rPr sz="171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17" spc="-102" dirty="0">
                <a:solidFill>
                  <a:srgbClr val="3F3F3F"/>
                </a:solidFill>
                <a:latin typeface="Trebuchet MS"/>
                <a:cs typeface="Trebuchet MS"/>
              </a:rPr>
              <a:t>tags</a:t>
            </a:r>
            <a:endParaRPr sz="1717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66612" y="2577390"/>
            <a:ext cx="3390900" cy="676648"/>
            <a:chOff x="1391412" y="2776727"/>
            <a:chExt cx="3653154" cy="728980"/>
          </a:xfrm>
        </p:grpSpPr>
        <p:sp>
          <p:nvSpPr>
            <p:cNvPr id="13" name="object 13"/>
            <p:cNvSpPr/>
            <p:nvPr/>
          </p:nvSpPr>
          <p:spPr>
            <a:xfrm>
              <a:off x="1399032" y="2784347"/>
              <a:ext cx="3639820" cy="713740"/>
            </a:xfrm>
            <a:custGeom>
              <a:avLst/>
              <a:gdLst/>
              <a:ahLst/>
              <a:cxnLst/>
              <a:rect l="l" t="t" r="r" b="b"/>
              <a:pathLst>
                <a:path w="3639820" h="713739">
                  <a:moveTo>
                    <a:pt x="3639312" y="713232"/>
                  </a:moveTo>
                  <a:lnTo>
                    <a:pt x="0" y="713232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713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391412" y="2776727"/>
              <a:ext cx="3653154" cy="728980"/>
            </a:xfrm>
            <a:custGeom>
              <a:avLst/>
              <a:gdLst/>
              <a:ahLst/>
              <a:cxnLst/>
              <a:rect l="l" t="t" r="r" b="b"/>
              <a:pathLst>
                <a:path w="3653154" h="728979">
                  <a:moveTo>
                    <a:pt x="3649980" y="728472"/>
                  </a:moveTo>
                  <a:lnTo>
                    <a:pt x="3048" y="728472"/>
                  </a:lnTo>
                  <a:lnTo>
                    <a:pt x="0" y="72542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4756"/>
                  </a:lnTo>
                  <a:lnTo>
                    <a:pt x="7620" y="714756"/>
                  </a:lnTo>
                  <a:lnTo>
                    <a:pt x="13716" y="720851"/>
                  </a:lnTo>
                  <a:lnTo>
                    <a:pt x="3653028" y="720851"/>
                  </a:lnTo>
                  <a:lnTo>
                    <a:pt x="3653028" y="725424"/>
                  </a:lnTo>
                  <a:lnTo>
                    <a:pt x="3649980" y="728472"/>
                  </a:lnTo>
                  <a:close/>
                </a:path>
                <a:path w="3653154" h="7289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653154" h="72897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728979">
                  <a:moveTo>
                    <a:pt x="3639311" y="720851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714756"/>
                  </a:lnTo>
                  <a:lnTo>
                    <a:pt x="3646932" y="714756"/>
                  </a:lnTo>
                  <a:lnTo>
                    <a:pt x="3639311" y="720851"/>
                  </a:lnTo>
                  <a:close/>
                </a:path>
                <a:path w="3653154" h="72897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728979">
                  <a:moveTo>
                    <a:pt x="13716" y="720851"/>
                  </a:moveTo>
                  <a:lnTo>
                    <a:pt x="7620" y="714756"/>
                  </a:lnTo>
                  <a:lnTo>
                    <a:pt x="13716" y="714756"/>
                  </a:lnTo>
                  <a:lnTo>
                    <a:pt x="13716" y="720851"/>
                  </a:lnTo>
                  <a:close/>
                </a:path>
                <a:path w="3653154" h="728979">
                  <a:moveTo>
                    <a:pt x="3639311" y="720851"/>
                  </a:moveTo>
                  <a:lnTo>
                    <a:pt x="13716" y="720851"/>
                  </a:lnTo>
                  <a:lnTo>
                    <a:pt x="13716" y="714756"/>
                  </a:lnTo>
                  <a:lnTo>
                    <a:pt x="3639311" y="714756"/>
                  </a:lnTo>
                  <a:lnTo>
                    <a:pt x="3639311" y="720851"/>
                  </a:lnTo>
                  <a:close/>
                </a:path>
                <a:path w="3653154" h="728979">
                  <a:moveTo>
                    <a:pt x="3653028" y="720851"/>
                  </a:moveTo>
                  <a:lnTo>
                    <a:pt x="3639311" y="720851"/>
                  </a:lnTo>
                  <a:lnTo>
                    <a:pt x="3646932" y="714756"/>
                  </a:lnTo>
                  <a:lnTo>
                    <a:pt x="3653028" y="714756"/>
                  </a:lnTo>
                  <a:lnTo>
                    <a:pt x="3653028" y="720851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73685" y="2584464"/>
            <a:ext cx="3378523" cy="611926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73086" marR="2150746">
              <a:lnSpc>
                <a:spcPts val="2293"/>
              </a:lnSpc>
              <a:spcBef>
                <a:spcPts val="172"/>
              </a:spcBef>
            </a:pPr>
            <a:r>
              <a:rPr sz="1253" b="1" spc="60" dirty="0">
                <a:latin typeface="Times New Roman"/>
                <a:cs typeface="Times New Roman"/>
              </a:rPr>
              <a:t>git </a:t>
            </a:r>
            <a:r>
              <a:rPr sz="1253" b="1" spc="23" dirty="0">
                <a:latin typeface="Times New Roman"/>
                <a:cs typeface="Times New Roman"/>
              </a:rPr>
              <a:t>checkout </a:t>
            </a:r>
            <a:r>
              <a:rPr sz="1253" b="1" spc="28" dirty="0">
                <a:latin typeface="Times New Roman"/>
                <a:cs typeface="Times New Roman"/>
              </a:rPr>
              <a:t>v0 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1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66612" y="1854532"/>
            <a:ext cx="3390900" cy="379583"/>
            <a:chOff x="1391412" y="1997963"/>
            <a:chExt cx="3653154" cy="408940"/>
          </a:xfrm>
        </p:grpSpPr>
        <p:sp>
          <p:nvSpPr>
            <p:cNvPr id="17" name="object 17"/>
            <p:cNvSpPr/>
            <p:nvPr/>
          </p:nvSpPr>
          <p:spPr>
            <a:xfrm>
              <a:off x="1399032" y="2004059"/>
              <a:ext cx="3639820" cy="396240"/>
            </a:xfrm>
            <a:custGeom>
              <a:avLst/>
              <a:gdLst/>
              <a:ahLst/>
              <a:cxnLst/>
              <a:rect l="l" t="t" r="r" b="b"/>
              <a:pathLst>
                <a:path w="3639820" h="396239">
                  <a:moveTo>
                    <a:pt x="3639312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91412" y="1997963"/>
              <a:ext cx="3653154" cy="408940"/>
            </a:xfrm>
            <a:custGeom>
              <a:avLst/>
              <a:gdLst/>
              <a:ahLst/>
              <a:cxnLst/>
              <a:rect l="l" t="t" r="r" b="b"/>
              <a:pathLst>
                <a:path w="3653154" h="408939">
                  <a:moveTo>
                    <a:pt x="3649980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3653028" y="402335"/>
                  </a:lnTo>
                  <a:lnTo>
                    <a:pt x="3653028" y="405383"/>
                  </a:lnTo>
                  <a:lnTo>
                    <a:pt x="3649980" y="408432"/>
                  </a:lnTo>
                  <a:close/>
                </a:path>
                <a:path w="3653154" h="408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653154" h="40893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639311" y="6096"/>
                  </a:lnTo>
                  <a:lnTo>
                    <a:pt x="3639311" y="13716"/>
                  </a:lnTo>
                  <a:close/>
                </a:path>
                <a:path w="3653154" h="408939">
                  <a:moveTo>
                    <a:pt x="3639311" y="402335"/>
                  </a:moveTo>
                  <a:lnTo>
                    <a:pt x="3639311" y="6096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4716"/>
                  </a:lnTo>
                  <a:lnTo>
                    <a:pt x="3646932" y="394716"/>
                  </a:lnTo>
                  <a:lnTo>
                    <a:pt x="3639311" y="402335"/>
                  </a:lnTo>
                  <a:close/>
                </a:path>
                <a:path w="3653154" h="40893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6096"/>
                  </a:lnTo>
                  <a:lnTo>
                    <a:pt x="3653028" y="6096"/>
                  </a:lnTo>
                  <a:lnTo>
                    <a:pt x="3653028" y="13716"/>
                  </a:lnTo>
                  <a:close/>
                </a:path>
                <a:path w="3653154" h="408939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3653154" h="408939">
                  <a:moveTo>
                    <a:pt x="3639311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3639311" y="394716"/>
                  </a:lnTo>
                  <a:lnTo>
                    <a:pt x="3639311" y="402335"/>
                  </a:lnTo>
                  <a:close/>
                </a:path>
                <a:path w="3653154" h="408939">
                  <a:moveTo>
                    <a:pt x="3653028" y="402335"/>
                  </a:moveTo>
                  <a:lnTo>
                    <a:pt x="3639311" y="402335"/>
                  </a:lnTo>
                  <a:lnTo>
                    <a:pt x="3646932" y="394716"/>
                  </a:lnTo>
                  <a:lnTo>
                    <a:pt x="3653028" y="394716"/>
                  </a:lnTo>
                  <a:lnTo>
                    <a:pt x="3653028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73685" y="1860191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spc="-19" dirty="0">
                <a:latin typeface="Times New Roman"/>
                <a:cs typeface="Times New Roman"/>
              </a:rPr>
              <a:t> </a:t>
            </a:r>
            <a:r>
              <a:rPr sz="1253" b="1" spc="42" dirty="0">
                <a:latin typeface="Times New Roman"/>
                <a:cs typeface="Times New Roman"/>
              </a:rPr>
              <a:t>--list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66612" y="3815161"/>
            <a:ext cx="3390900" cy="381941"/>
            <a:chOff x="1391412" y="4110228"/>
            <a:chExt cx="3653154" cy="411480"/>
          </a:xfrm>
        </p:grpSpPr>
        <p:sp>
          <p:nvSpPr>
            <p:cNvPr id="21" name="object 21"/>
            <p:cNvSpPr/>
            <p:nvPr/>
          </p:nvSpPr>
          <p:spPr>
            <a:xfrm>
              <a:off x="1399032" y="4116324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2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1391412" y="4110228"/>
              <a:ext cx="3653154" cy="411480"/>
            </a:xfrm>
            <a:custGeom>
              <a:avLst/>
              <a:gdLst/>
              <a:ahLst/>
              <a:cxnLst/>
              <a:rect l="l" t="t" r="r" b="b"/>
              <a:pathLst>
                <a:path w="3653154" h="411479">
                  <a:moveTo>
                    <a:pt x="364998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3653028" y="403859"/>
                  </a:lnTo>
                  <a:lnTo>
                    <a:pt x="3653028" y="408432"/>
                  </a:lnTo>
                  <a:lnTo>
                    <a:pt x="3649980" y="411480"/>
                  </a:lnTo>
                  <a:close/>
                </a:path>
                <a:path w="3653154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653154" h="41147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639311" y="6096"/>
                  </a:lnTo>
                  <a:lnTo>
                    <a:pt x="3639311" y="13716"/>
                  </a:lnTo>
                  <a:close/>
                </a:path>
                <a:path w="3653154" h="411479">
                  <a:moveTo>
                    <a:pt x="3639311" y="403859"/>
                  </a:moveTo>
                  <a:lnTo>
                    <a:pt x="3639311" y="6096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6240"/>
                  </a:lnTo>
                  <a:lnTo>
                    <a:pt x="3646932" y="396240"/>
                  </a:lnTo>
                  <a:lnTo>
                    <a:pt x="3639311" y="403859"/>
                  </a:lnTo>
                  <a:close/>
                </a:path>
                <a:path w="3653154" h="41147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6096"/>
                  </a:lnTo>
                  <a:lnTo>
                    <a:pt x="3653028" y="6096"/>
                  </a:lnTo>
                  <a:lnTo>
                    <a:pt x="3653028" y="13716"/>
                  </a:lnTo>
                  <a:close/>
                </a:path>
                <a:path w="3653154" h="411479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653154" h="411479">
                  <a:moveTo>
                    <a:pt x="3639311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639311" y="396240"/>
                  </a:lnTo>
                  <a:lnTo>
                    <a:pt x="3639311" y="403859"/>
                  </a:lnTo>
                  <a:close/>
                </a:path>
                <a:path w="3653154" h="411479">
                  <a:moveTo>
                    <a:pt x="3653028" y="403859"/>
                  </a:moveTo>
                  <a:lnTo>
                    <a:pt x="3639311" y="403859"/>
                  </a:lnTo>
                  <a:lnTo>
                    <a:pt x="3646932" y="396240"/>
                  </a:lnTo>
                  <a:lnTo>
                    <a:pt x="3653028" y="396240"/>
                  </a:lnTo>
                  <a:lnTo>
                    <a:pt x="3653028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573685" y="3820818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46" dirty="0">
                <a:latin typeface="Times New Roman"/>
                <a:cs typeface="Times New Roman"/>
              </a:rPr>
              <a:t>tag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v0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42" dirty="0">
                <a:latin typeface="Times New Roman"/>
                <a:cs typeface="Times New Roman"/>
              </a:rPr>
              <a:t>--delete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00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74136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21" dirty="0">
                <a:latin typeface="Calibri"/>
                <a:cs typeface="Calibri"/>
              </a:rPr>
              <a:t> </a:t>
            </a:r>
            <a:r>
              <a:rPr sz="2924" spc="-106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28" dirty="0">
                <a:latin typeface="Calibri"/>
                <a:cs typeface="Calibri"/>
              </a:rPr>
              <a:t>c</a:t>
            </a:r>
            <a:r>
              <a:rPr sz="2924" spc="-111" dirty="0">
                <a:latin typeface="Calibri"/>
                <a:cs typeface="Calibri"/>
              </a:rPr>
              <a:t>h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79" dirty="0">
                <a:latin typeface="Calibri"/>
                <a:cs typeface="Calibri"/>
              </a:rPr>
              <a:t>.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39" dirty="0">
                <a:latin typeface="Calibri"/>
                <a:cs typeface="Calibri"/>
              </a:rPr>
              <a:t>ti</a:t>
            </a:r>
            <a:r>
              <a:rPr sz="2924" spc="-70" dirty="0">
                <a:latin typeface="Calibri"/>
                <a:cs typeface="Calibri"/>
              </a:rPr>
              <a:t>g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7" y="1386694"/>
            <a:ext cx="7080635" cy="698345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362485" indent="-351287">
              <a:spcBef>
                <a:spcPts val="859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Git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ignorer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répertoire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travail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utilisant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fichier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67" dirty="0">
                <a:solidFill>
                  <a:srgbClr val="3F3F3F"/>
                </a:solidFill>
                <a:latin typeface="Trebuchet MS"/>
                <a:cs typeface="Trebuchet MS"/>
              </a:rPr>
              <a:t>.gitignore</a:t>
            </a:r>
            <a:endParaRPr sz="1578">
              <a:latin typeface="Trebuchet MS"/>
              <a:cs typeface="Trebuchet MS"/>
            </a:endParaRPr>
          </a:p>
          <a:p>
            <a:pPr marL="362485" indent="-351287">
              <a:spcBef>
                <a:spcPts val="76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5" dirty="0">
                <a:solidFill>
                  <a:srgbClr val="3F3F3F"/>
                </a:solidFill>
                <a:latin typeface="Trebuchet MS"/>
                <a:cs typeface="Trebuchet MS"/>
              </a:rPr>
              <a:t>Créons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fichier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67" dirty="0">
                <a:solidFill>
                  <a:srgbClr val="3F3F3F"/>
                </a:solidFill>
                <a:latin typeface="Trebuchet MS"/>
                <a:cs typeface="Trebuchet MS"/>
              </a:rPr>
              <a:t>.gitignore</a:t>
            </a:r>
            <a:r>
              <a:rPr sz="1578" i="1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pour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contenir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9" dirty="0">
                <a:solidFill>
                  <a:srgbClr val="3F3F3F"/>
                </a:solidFill>
                <a:latin typeface="Trebuchet MS"/>
                <a:cs typeface="Trebuchet MS"/>
              </a:rPr>
              <a:t>ignorer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6" y="3851505"/>
            <a:ext cx="5895322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21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8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8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13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i="1" spc="-7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578" spc="-2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’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265" dirty="0">
                <a:solidFill>
                  <a:srgbClr val="3F3F3F"/>
                </a:solidFill>
                <a:latin typeface="Trebuchet MS"/>
                <a:cs typeface="Trebuchet MS"/>
              </a:rPr>
              <a:t>.</a:t>
            </a:r>
            <a:r>
              <a:rPr sz="1578" i="1" spc="-130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111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35" dirty="0">
                <a:solidFill>
                  <a:srgbClr val="3F3F3F"/>
                </a:solidFill>
                <a:latin typeface="Trebuchet MS"/>
                <a:cs typeface="Trebuchet MS"/>
              </a:rPr>
              <a:t>no</a:t>
            </a:r>
            <a:r>
              <a:rPr sz="1578" i="1" spc="-172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i="1" spc="-15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6" y="4579419"/>
            <a:ext cx="4498410" cy="698345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362485" indent="-351287">
              <a:spcBef>
                <a:spcPts val="859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Tous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0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l’extension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html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sont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ignorés</a:t>
            </a:r>
            <a:endParaRPr sz="1578">
              <a:latin typeface="Trebuchet MS"/>
              <a:cs typeface="Trebuchet MS"/>
            </a:endParaRPr>
          </a:p>
          <a:p>
            <a:pPr marL="362485" indent="-351287">
              <a:spcBef>
                <a:spcPts val="76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Aussi,</a:t>
            </a:r>
            <a:r>
              <a:rPr sz="1578" spc="-20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tous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répertoire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181" dirty="0">
                <a:solidFill>
                  <a:srgbClr val="3F3F3F"/>
                </a:solidFill>
                <a:latin typeface="Trebuchet MS"/>
                <a:cs typeface="Trebuchet MS"/>
              </a:rPr>
              <a:t>view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23196" y="2128965"/>
            <a:ext cx="3392669" cy="1261936"/>
            <a:chOff x="1452372" y="2293620"/>
            <a:chExt cx="3655060" cy="1359535"/>
          </a:xfrm>
        </p:grpSpPr>
        <p:sp>
          <p:nvSpPr>
            <p:cNvPr id="13" name="object 13"/>
            <p:cNvSpPr/>
            <p:nvPr/>
          </p:nvSpPr>
          <p:spPr>
            <a:xfrm>
              <a:off x="1459992" y="2299716"/>
              <a:ext cx="3639820" cy="1347470"/>
            </a:xfrm>
            <a:custGeom>
              <a:avLst/>
              <a:gdLst/>
              <a:ahLst/>
              <a:cxnLst/>
              <a:rect l="l" t="t" r="r" b="b"/>
              <a:pathLst>
                <a:path w="3639820" h="1347470">
                  <a:moveTo>
                    <a:pt x="3639311" y="1347216"/>
                  </a:moveTo>
                  <a:lnTo>
                    <a:pt x="0" y="1347216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1347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2372" y="2293620"/>
              <a:ext cx="3655060" cy="1359535"/>
            </a:xfrm>
            <a:custGeom>
              <a:avLst/>
              <a:gdLst/>
              <a:ahLst/>
              <a:cxnLst/>
              <a:rect l="l" t="t" r="r" b="b"/>
              <a:pathLst>
                <a:path w="3655060" h="1359535">
                  <a:moveTo>
                    <a:pt x="3651503" y="1359408"/>
                  </a:moveTo>
                  <a:lnTo>
                    <a:pt x="4572" y="1359408"/>
                  </a:lnTo>
                  <a:lnTo>
                    <a:pt x="0" y="1356359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345692"/>
                  </a:lnTo>
                  <a:lnTo>
                    <a:pt x="7620" y="1345692"/>
                  </a:lnTo>
                  <a:lnTo>
                    <a:pt x="15240" y="1353312"/>
                  </a:lnTo>
                  <a:lnTo>
                    <a:pt x="3654552" y="1353312"/>
                  </a:lnTo>
                  <a:lnTo>
                    <a:pt x="3654552" y="1356359"/>
                  </a:lnTo>
                  <a:lnTo>
                    <a:pt x="3651503" y="1359408"/>
                  </a:lnTo>
                  <a:close/>
                </a:path>
                <a:path w="3655060" h="1359535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60" h="1359535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60" h="1359535">
                  <a:moveTo>
                    <a:pt x="3640836" y="1353312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1345692"/>
                  </a:lnTo>
                  <a:lnTo>
                    <a:pt x="3646932" y="1345692"/>
                  </a:lnTo>
                  <a:lnTo>
                    <a:pt x="3640836" y="1353312"/>
                  </a:lnTo>
                  <a:close/>
                </a:path>
                <a:path w="3655060" h="1359535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60" h="1359535">
                  <a:moveTo>
                    <a:pt x="15240" y="1353312"/>
                  </a:moveTo>
                  <a:lnTo>
                    <a:pt x="7620" y="1345692"/>
                  </a:lnTo>
                  <a:lnTo>
                    <a:pt x="15240" y="1345692"/>
                  </a:lnTo>
                  <a:lnTo>
                    <a:pt x="15240" y="1353312"/>
                  </a:lnTo>
                  <a:close/>
                </a:path>
                <a:path w="3655060" h="1359535">
                  <a:moveTo>
                    <a:pt x="3640836" y="1353312"/>
                  </a:moveTo>
                  <a:lnTo>
                    <a:pt x="15240" y="1353312"/>
                  </a:lnTo>
                  <a:lnTo>
                    <a:pt x="15240" y="1345692"/>
                  </a:lnTo>
                  <a:lnTo>
                    <a:pt x="3640836" y="1345692"/>
                  </a:lnTo>
                  <a:lnTo>
                    <a:pt x="3640836" y="1353312"/>
                  </a:lnTo>
                  <a:close/>
                </a:path>
                <a:path w="3655060" h="1359535">
                  <a:moveTo>
                    <a:pt x="3654552" y="1353312"/>
                  </a:moveTo>
                  <a:lnTo>
                    <a:pt x="3640836" y="1353312"/>
                  </a:lnTo>
                  <a:lnTo>
                    <a:pt x="3646932" y="1345692"/>
                  </a:lnTo>
                  <a:lnTo>
                    <a:pt x="3654552" y="1345692"/>
                  </a:lnTo>
                  <a:lnTo>
                    <a:pt x="3654552" y="1353312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30268" y="2134623"/>
            <a:ext cx="3378523" cy="1177081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73086" marR="766819">
              <a:lnSpc>
                <a:spcPts val="2293"/>
              </a:lnSpc>
              <a:spcBef>
                <a:spcPts val="172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informatique.txt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.gitignore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*.html</a:t>
            </a:r>
            <a:r>
              <a:rPr sz="1253" b="1" spc="37" dirty="0">
                <a:latin typeface="Times New Roman"/>
                <a:cs typeface="Times New Roman"/>
              </a:rPr>
              <a:t> </a:t>
            </a:r>
            <a:r>
              <a:rPr sz="1253" b="1" spc="125" dirty="0">
                <a:latin typeface="Times New Roman"/>
                <a:cs typeface="Times New Roman"/>
              </a:rPr>
              <a:t>&gt;&gt;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.gitignore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571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65" dirty="0">
                <a:latin typeface="Times New Roman"/>
                <a:cs typeface="Times New Roman"/>
              </a:rPr>
              <a:t>view/*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25" dirty="0">
                <a:latin typeface="Times New Roman"/>
                <a:cs typeface="Times New Roman"/>
              </a:rPr>
              <a:t>&gt;&gt;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.gitignore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89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37" dirty="0">
                <a:latin typeface="Times New Roman"/>
                <a:cs typeface="Times New Roman"/>
              </a:rPr>
              <a:t>java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informatique.txt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23196" y="4253684"/>
            <a:ext cx="3392669" cy="379583"/>
            <a:chOff x="1452372" y="4582667"/>
            <a:chExt cx="3655060" cy="408940"/>
          </a:xfrm>
        </p:grpSpPr>
        <p:sp>
          <p:nvSpPr>
            <p:cNvPr id="17" name="object 17"/>
            <p:cNvSpPr/>
            <p:nvPr/>
          </p:nvSpPr>
          <p:spPr>
            <a:xfrm>
              <a:off x="1459992" y="4588763"/>
              <a:ext cx="3639820" cy="396240"/>
            </a:xfrm>
            <a:custGeom>
              <a:avLst/>
              <a:gdLst/>
              <a:ahLst/>
              <a:cxnLst/>
              <a:rect l="l" t="t" r="r" b="b"/>
              <a:pathLst>
                <a:path w="3639820" h="396239">
                  <a:moveTo>
                    <a:pt x="3639311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2372" y="4582667"/>
              <a:ext cx="3655060" cy="408940"/>
            </a:xfrm>
            <a:custGeom>
              <a:avLst/>
              <a:gdLst/>
              <a:ahLst/>
              <a:cxnLst/>
              <a:rect l="l" t="t" r="r" b="b"/>
              <a:pathLst>
                <a:path w="3655060" h="408939">
                  <a:moveTo>
                    <a:pt x="3651503" y="408432"/>
                  </a:moveTo>
                  <a:lnTo>
                    <a:pt x="4572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5"/>
                  </a:lnTo>
                  <a:lnTo>
                    <a:pt x="3654552" y="402335"/>
                  </a:lnTo>
                  <a:lnTo>
                    <a:pt x="3654552" y="405383"/>
                  </a:lnTo>
                  <a:lnTo>
                    <a:pt x="3651503" y="408432"/>
                  </a:lnTo>
                  <a:close/>
                </a:path>
                <a:path w="3655060" h="40893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60" h="40893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60" h="408939">
                  <a:moveTo>
                    <a:pt x="3640836" y="402335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4716"/>
                  </a:lnTo>
                  <a:lnTo>
                    <a:pt x="3646932" y="394716"/>
                  </a:lnTo>
                  <a:lnTo>
                    <a:pt x="3640836" y="402335"/>
                  </a:lnTo>
                  <a:close/>
                </a:path>
                <a:path w="3655060" h="40893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60" h="408939">
                  <a:moveTo>
                    <a:pt x="15240" y="402335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5"/>
                  </a:lnTo>
                  <a:close/>
                </a:path>
                <a:path w="3655060" h="408939">
                  <a:moveTo>
                    <a:pt x="3640836" y="402335"/>
                  </a:moveTo>
                  <a:lnTo>
                    <a:pt x="15240" y="402335"/>
                  </a:lnTo>
                  <a:lnTo>
                    <a:pt x="15240" y="394716"/>
                  </a:lnTo>
                  <a:lnTo>
                    <a:pt x="3640836" y="394716"/>
                  </a:lnTo>
                  <a:lnTo>
                    <a:pt x="3640836" y="402335"/>
                  </a:lnTo>
                  <a:close/>
                </a:path>
                <a:path w="3655060" h="408939">
                  <a:moveTo>
                    <a:pt x="3654552" y="402335"/>
                  </a:moveTo>
                  <a:lnTo>
                    <a:pt x="3640836" y="402335"/>
                  </a:lnTo>
                  <a:lnTo>
                    <a:pt x="3646932" y="394716"/>
                  </a:lnTo>
                  <a:lnTo>
                    <a:pt x="3654552" y="394716"/>
                  </a:lnTo>
                  <a:lnTo>
                    <a:pt x="3654552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30268" y="4259343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status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41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734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bject 9">
            <a:extLst>
              <a:ext uri="{FF2B5EF4-FFF2-40B4-BE49-F238E27FC236}">
                <a16:creationId xmlns:a16="http://schemas.microsoft.com/office/drawing/2014/main" id="{4A3C4F11-4BC3-4C4A-96E5-B225BFB68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8953" y="5024557"/>
            <a:ext cx="2689988" cy="701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798" rIns="0" bIns="0">
            <a:spAutoFit/>
          </a:bodyPr>
          <a:lstStyle>
            <a:lvl1pPr marL="127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>
              <a:spcBef>
                <a:spcPts val="93"/>
              </a:spcBef>
            </a:pPr>
            <a:endParaRPr lang="fr-FR" altLang="fr-FR" sz="1858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>
              <a:lnSpc>
                <a:spcPct val="101000"/>
              </a:lnSpc>
              <a:spcBef>
                <a:spcPts val="12"/>
              </a:spcBef>
            </a:pPr>
            <a:endParaRPr lang="fr-FR" altLang="fr-FR" sz="1115" dirty="0">
              <a:latin typeface="Gill Sans MT" panose="020B0502020104020203" pitchFamily="34" charset="77"/>
              <a:cs typeface="Arial" panose="020B0604020202020204" pitchFamily="34" charset="0"/>
            </a:endParaRPr>
          </a:p>
          <a:p>
            <a:pPr>
              <a:lnSpc>
                <a:spcPts val="1765"/>
              </a:lnSpc>
            </a:pPr>
            <a:endParaRPr lang="fr-FR" altLang="fr-FR" sz="1672" dirty="0">
              <a:latin typeface="Gill Sans MT" panose="020B0502020104020203" pitchFamily="34" charset="77"/>
              <a:cs typeface="Arial" panose="020B0604020202020204" pitchFamily="34" charset="0"/>
            </a:endParaRPr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5806F3FA-7F36-7749-ABA8-1686A522C10C}"/>
              </a:ext>
            </a:extLst>
          </p:cNvPr>
          <p:cNvSpPr>
            <a:spLocks/>
          </p:cNvSpPr>
          <p:nvPr/>
        </p:nvSpPr>
        <p:spPr bwMode="auto">
          <a:xfrm>
            <a:off x="525755" y="1421730"/>
            <a:ext cx="9354492" cy="248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eaLnBrk="0" hangingPunct="0">
              <a:spcBef>
                <a:spcPct val="20000"/>
              </a:spcBef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57810" indent="-245745">
              <a:lnSpc>
                <a:spcPct val="100000"/>
              </a:lnSpc>
              <a:spcBef>
                <a:spcPts val="11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-50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lang="fr-FR" sz="2000" spc="-150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lang="fr-FR" sz="2000" spc="1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9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7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35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10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s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24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3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0" dirty="0" err="1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175" dirty="0" err="1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120" dirty="0" err="1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lang="fr-FR" sz="2000" spc="-35" dirty="0" err="1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-90" dirty="0" err="1">
                <a:solidFill>
                  <a:srgbClr val="3F3F3F"/>
                </a:solidFill>
                <a:latin typeface="Trebuchet MS"/>
                <a:cs typeface="Trebuchet MS"/>
              </a:rPr>
              <a:t>Maven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12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lang="fr-FR" sz="2000" spc="-13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lang="fr-FR" sz="2000" spc="-17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5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1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34" dirty="0">
                <a:solidFill>
                  <a:srgbClr val="3F3F3F"/>
                </a:solidFill>
                <a:latin typeface="Trebuchet MS"/>
                <a:cs typeface="Trebuchet MS"/>
              </a:rPr>
              <a:t>J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k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12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7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5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y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lang="fr-FR" sz="2000" spc="-2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35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24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40" dirty="0" err="1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20" dirty="0" err="1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 err="1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70" dirty="0" err="1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5" dirty="0" err="1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265" dirty="0" err="1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lang="fr-FR" sz="2000" spc="-85" dirty="0" err="1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-100" dirty="0" err="1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lang="fr-FR" sz="2000" spc="-120" dirty="0" err="1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lang="fr-FR" sz="2000" dirty="0">
              <a:latin typeface="Trebuchet MS"/>
              <a:cs typeface="Trebuchet MS"/>
            </a:endParaRPr>
          </a:p>
          <a:p>
            <a:pPr marL="257810" indent="-245745">
              <a:lnSpc>
                <a:spcPct val="100000"/>
              </a:lnSpc>
              <a:spcBef>
                <a:spcPts val="1020"/>
              </a:spcBef>
              <a:buClr>
                <a:srgbClr val="9CBFBD"/>
              </a:buClr>
              <a:buFont typeface="Wingdings"/>
              <a:buChar char=""/>
              <a:tabLst>
                <a:tab pos="257810" algn="l"/>
                <a:tab pos="258445" algn="l"/>
              </a:tabLst>
            </a:pPr>
            <a:r>
              <a:rPr lang="fr-FR" sz="2000" spc="10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fr-FR" sz="2000" spc="2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lang="fr-FR" sz="2000" spc="-85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05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20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3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9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lang="fr-FR" sz="200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24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25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4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0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lang="fr-FR" sz="2000" spc="-3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120" dirty="0" err="1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lang="fr-FR" sz="2000" spc="-240" dirty="0" err="1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lang="fr-FR" sz="2000" spc="-125" dirty="0" err="1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lang="fr-FR" sz="2000" spc="-120" dirty="0" err="1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85" dirty="0" err="1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4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-12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11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lang="fr-FR" sz="2000" spc="-4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2000" spc="245" dirty="0" smtClean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lang="fr-FR" sz="2000" spc="-120" dirty="0" smtClean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lang="fr-FR" sz="2000" spc="-5" dirty="0" smtClean="0">
                <a:solidFill>
                  <a:srgbClr val="3F3F3F"/>
                </a:solidFill>
                <a:latin typeface="Trebuchet MS"/>
                <a:cs typeface="Trebuchet MS"/>
              </a:rPr>
              <a:t>x</a:t>
            </a:r>
            <a:r>
              <a:rPr lang="fr-FR" sz="2000" spc="-85" dirty="0" smtClean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lang="fr-FR" sz="2000" spc="-35" dirty="0" smtClean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lang="fr-FR" sz="2000" dirty="0">
              <a:latin typeface="Trebuchet MS"/>
              <a:cs typeface="Trebuchet MS"/>
            </a:endParaRPr>
          </a:p>
        </p:txBody>
      </p:sp>
      <p:sp>
        <p:nvSpPr>
          <p:cNvPr id="20488" name="Rectangle 8">
            <a:extLst>
              <a:ext uri="{FF2B5EF4-FFF2-40B4-BE49-F238E27FC236}">
                <a16:creationId xmlns:a16="http://schemas.microsoft.com/office/drawing/2014/main" id="{1DBE1C9B-A23F-3B40-A2B1-6F104C2E5434}"/>
              </a:ext>
            </a:extLst>
          </p:cNvPr>
          <p:cNvSpPr>
            <a:spLocks/>
          </p:cNvSpPr>
          <p:nvPr/>
        </p:nvSpPr>
        <p:spPr bwMode="auto">
          <a:xfrm>
            <a:off x="2645668" y="53579"/>
            <a:ext cx="7550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1pPr>
            <a:lvl2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ctr" eaLnBrk="0" hangingPunct="0"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u="sng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pPr algn="r">
              <a:defRPr/>
            </a:pPr>
            <a:r>
              <a:rPr lang="fr-FR" altLang="fr-FR" sz="3000" b="1" u="none" dirty="0" smtClean="0">
                <a:solidFill>
                  <a:schemeClr val="tx1"/>
                </a:solidFill>
                <a:latin typeface="Gill Sans MT" panose="020B0502020104020203" pitchFamily="34" charset="77"/>
                <a:ea typeface="Tahoma" panose="020B0604030504040204" pitchFamily="34" charset="0"/>
                <a:cs typeface="Tahoma" panose="020B0604030504040204" pitchFamily="34" charset="0"/>
              </a:rPr>
              <a:t>Plan de la formation</a:t>
            </a:r>
            <a:endParaRPr lang="fr-FR" altLang="fr-FR" sz="3000" b="1" dirty="0">
              <a:solidFill>
                <a:schemeClr val="tx1"/>
              </a:solidFill>
              <a:latin typeface="Gill Sans MT" panose="020B0502020104020203" pitchFamily="34" charset="77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EB56578-4029-45DF-94DC-BFB642EF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430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35565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u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2879639"/>
            <a:ext cx="3536486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60" dirty="0">
                <a:solidFill>
                  <a:srgbClr val="3F3F3F"/>
                </a:solidFill>
                <a:latin typeface="Trebuchet MS"/>
                <a:cs typeface="Trebuchet MS"/>
              </a:rPr>
              <a:t>Se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placer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parent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courant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59" y="3560077"/>
            <a:ext cx="1909703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59" y="4339531"/>
            <a:ext cx="250854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ce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5120353"/>
            <a:ext cx="1799482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23196" y="3114935"/>
            <a:ext cx="3392669" cy="381941"/>
            <a:chOff x="1452372" y="3355847"/>
            <a:chExt cx="3655060" cy="411480"/>
          </a:xfrm>
        </p:grpSpPr>
        <p:sp>
          <p:nvSpPr>
            <p:cNvPr id="14" name="object 14"/>
            <p:cNvSpPr/>
            <p:nvPr/>
          </p:nvSpPr>
          <p:spPr>
            <a:xfrm>
              <a:off x="1459992" y="3361943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1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52372" y="3355847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79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3859"/>
                  </a:lnTo>
                  <a:lnTo>
                    <a:pt x="3654552" y="403859"/>
                  </a:lnTo>
                  <a:lnTo>
                    <a:pt x="3654552" y="406908"/>
                  </a:lnTo>
                  <a:lnTo>
                    <a:pt x="3651503" y="411480"/>
                  </a:lnTo>
                  <a:close/>
                </a:path>
                <a:path w="3655060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60" h="41147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60" h="411479">
                  <a:moveTo>
                    <a:pt x="3640836" y="403859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6240"/>
                  </a:lnTo>
                  <a:lnTo>
                    <a:pt x="3646932" y="396240"/>
                  </a:lnTo>
                  <a:lnTo>
                    <a:pt x="3640836" y="403859"/>
                  </a:lnTo>
                  <a:close/>
                </a:path>
                <a:path w="3655060" h="41147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60" h="411479">
                  <a:moveTo>
                    <a:pt x="15240" y="403859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3859"/>
                  </a:lnTo>
                  <a:close/>
                </a:path>
                <a:path w="3655060" h="411479">
                  <a:moveTo>
                    <a:pt x="3640836" y="403859"/>
                  </a:moveTo>
                  <a:lnTo>
                    <a:pt x="15240" y="403859"/>
                  </a:lnTo>
                  <a:lnTo>
                    <a:pt x="15240" y="396240"/>
                  </a:lnTo>
                  <a:lnTo>
                    <a:pt x="3640836" y="396240"/>
                  </a:lnTo>
                  <a:lnTo>
                    <a:pt x="3640836" y="403859"/>
                  </a:lnTo>
                  <a:close/>
                </a:path>
                <a:path w="3655060" h="411479">
                  <a:moveTo>
                    <a:pt x="3654552" y="403859"/>
                  </a:moveTo>
                  <a:lnTo>
                    <a:pt x="3640836" y="403859"/>
                  </a:lnTo>
                  <a:lnTo>
                    <a:pt x="3646932" y="396240"/>
                  </a:lnTo>
                  <a:lnTo>
                    <a:pt x="3654552" y="396240"/>
                  </a:lnTo>
                  <a:lnTo>
                    <a:pt x="3654552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630268" y="3120595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23196" y="3885890"/>
            <a:ext cx="3392669" cy="381941"/>
            <a:chOff x="1452372" y="4186428"/>
            <a:chExt cx="3655060" cy="411480"/>
          </a:xfrm>
        </p:grpSpPr>
        <p:sp>
          <p:nvSpPr>
            <p:cNvPr id="18" name="object 18"/>
            <p:cNvSpPr/>
            <p:nvPr/>
          </p:nvSpPr>
          <p:spPr>
            <a:xfrm>
              <a:off x="1459992" y="4194048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1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9" name="object 19"/>
            <p:cNvSpPr/>
            <p:nvPr/>
          </p:nvSpPr>
          <p:spPr>
            <a:xfrm>
              <a:off x="1452372" y="4186428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79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654552" y="405383"/>
                  </a:lnTo>
                  <a:lnTo>
                    <a:pt x="3654552" y="408432"/>
                  </a:lnTo>
                  <a:lnTo>
                    <a:pt x="3651503" y="411480"/>
                  </a:lnTo>
                  <a:close/>
                </a:path>
                <a:path w="3655060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5060" h="41147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40836" y="7620"/>
                  </a:lnTo>
                  <a:lnTo>
                    <a:pt x="3640836" y="13716"/>
                  </a:lnTo>
                  <a:close/>
                </a:path>
                <a:path w="3655060" h="411479">
                  <a:moveTo>
                    <a:pt x="3640836" y="405383"/>
                  </a:moveTo>
                  <a:lnTo>
                    <a:pt x="3640836" y="7620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7764"/>
                  </a:lnTo>
                  <a:lnTo>
                    <a:pt x="3646932" y="397764"/>
                  </a:lnTo>
                  <a:lnTo>
                    <a:pt x="3640836" y="405383"/>
                  </a:lnTo>
                  <a:close/>
                </a:path>
                <a:path w="3655060" h="41147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7620"/>
                  </a:lnTo>
                  <a:lnTo>
                    <a:pt x="3654552" y="7620"/>
                  </a:lnTo>
                  <a:lnTo>
                    <a:pt x="3654552" y="13716"/>
                  </a:lnTo>
                  <a:close/>
                </a:path>
                <a:path w="3655060" h="411479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655060" h="411479">
                  <a:moveTo>
                    <a:pt x="3640836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640836" y="397764"/>
                  </a:lnTo>
                  <a:lnTo>
                    <a:pt x="3640836" y="405383"/>
                  </a:lnTo>
                  <a:close/>
                </a:path>
                <a:path w="3655060" h="411479">
                  <a:moveTo>
                    <a:pt x="3654552" y="405383"/>
                  </a:moveTo>
                  <a:lnTo>
                    <a:pt x="3640836" y="405383"/>
                  </a:lnTo>
                  <a:lnTo>
                    <a:pt x="3646932" y="397764"/>
                  </a:lnTo>
                  <a:lnTo>
                    <a:pt x="3654552" y="397764"/>
                  </a:lnTo>
                  <a:lnTo>
                    <a:pt x="3654552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630268" y="3892963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dirty="0">
                <a:latin typeface="Times New Roman"/>
                <a:cs typeface="Times New Roman"/>
              </a:rPr>
              <a:t>mkdir </a:t>
            </a:r>
            <a:r>
              <a:rPr sz="1253" b="1" spc="14" dirty="0">
                <a:latin typeface="Times New Roman"/>
                <a:cs typeface="Times New Roman"/>
              </a:rPr>
              <a:t>firstGitBare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23196" y="4648357"/>
            <a:ext cx="3392669" cy="381941"/>
            <a:chOff x="1452372" y="5007864"/>
            <a:chExt cx="3655060" cy="411480"/>
          </a:xfrm>
        </p:grpSpPr>
        <p:sp>
          <p:nvSpPr>
            <p:cNvPr id="22" name="object 22"/>
            <p:cNvSpPr/>
            <p:nvPr/>
          </p:nvSpPr>
          <p:spPr>
            <a:xfrm>
              <a:off x="1459992" y="5013960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1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3" name="object 23"/>
            <p:cNvSpPr/>
            <p:nvPr/>
          </p:nvSpPr>
          <p:spPr>
            <a:xfrm>
              <a:off x="1452372" y="5007864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79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6240"/>
                  </a:lnTo>
                  <a:lnTo>
                    <a:pt x="7620" y="396240"/>
                  </a:lnTo>
                  <a:lnTo>
                    <a:pt x="15240" y="403859"/>
                  </a:lnTo>
                  <a:lnTo>
                    <a:pt x="3654552" y="403859"/>
                  </a:lnTo>
                  <a:lnTo>
                    <a:pt x="3654552" y="406908"/>
                  </a:lnTo>
                  <a:lnTo>
                    <a:pt x="3651503" y="411480"/>
                  </a:lnTo>
                  <a:close/>
                </a:path>
                <a:path w="3655060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60" h="41147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60" h="411479">
                  <a:moveTo>
                    <a:pt x="3640836" y="403859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6240"/>
                  </a:lnTo>
                  <a:lnTo>
                    <a:pt x="3646932" y="396240"/>
                  </a:lnTo>
                  <a:lnTo>
                    <a:pt x="3640836" y="403859"/>
                  </a:lnTo>
                  <a:close/>
                </a:path>
                <a:path w="3655060" h="41147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60" h="411479">
                  <a:moveTo>
                    <a:pt x="15240" y="403859"/>
                  </a:moveTo>
                  <a:lnTo>
                    <a:pt x="7620" y="396240"/>
                  </a:lnTo>
                  <a:lnTo>
                    <a:pt x="15240" y="396240"/>
                  </a:lnTo>
                  <a:lnTo>
                    <a:pt x="15240" y="403859"/>
                  </a:lnTo>
                  <a:close/>
                </a:path>
                <a:path w="3655060" h="411479">
                  <a:moveTo>
                    <a:pt x="3640836" y="403859"/>
                  </a:moveTo>
                  <a:lnTo>
                    <a:pt x="15240" y="403859"/>
                  </a:lnTo>
                  <a:lnTo>
                    <a:pt x="15240" y="396240"/>
                  </a:lnTo>
                  <a:lnTo>
                    <a:pt x="3640836" y="396240"/>
                  </a:lnTo>
                  <a:lnTo>
                    <a:pt x="3640836" y="403859"/>
                  </a:lnTo>
                  <a:close/>
                </a:path>
                <a:path w="3655060" h="411479">
                  <a:moveTo>
                    <a:pt x="3654552" y="403859"/>
                  </a:moveTo>
                  <a:lnTo>
                    <a:pt x="3640836" y="403859"/>
                  </a:lnTo>
                  <a:lnTo>
                    <a:pt x="3646932" y="396240"/>
                  </a:lnTo>
                  <a:lnTo>
                    <a:pt x="3654552" y="396240"/>
                  </a:lnTo>
                  <a:lnTo>
                    <a:pt x="3654552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630268" y="4654015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firstGitBare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82278" y="1502299"/>
            <a:ext cx="7742546" cy="1123424"/>
            <a:chOff x="1085087" y="1618488"/>
            <a:chExt cx="8341359" cy="1210310"/>
          </a:xfrm>
        </p:grpSpPr>
        <p:sp>
          <p:nvSpPr>
            <p:cNvPr id="26" name="object 26"/>
            <p:cNvSpPr/>
            <p:nvPr/>
          </p:nvSpPr>
          <p:spPr>
            <a:xfrm>
              <a:off x="1092707" y="1624584"/>
              <a:ext cx="8326120" cy="1198245"/>
            </a:xfrm>
            <a:custGeom>
              <a:avLst/>
              <a:gdLst/>
              <a:ahLst/>
              <a:cxnLst/>
              <a:rect l="l" t="t" r="r" b="b"/>
              <a:pathLst>
                <a:path w="8326120" h="1198245">
                  <a:moveTo>
                    <a:pt x="8325611" y="1197864"/>
                  </a:moveTo>
                  <a:lnTo>
                    <a:pt x="0" y="1197864"/>
                  </a:lnTo>
                  <a:lnTo>
                    <a:pt x="0" y="0"/>
                  </a:lnTo>
                  <a:lnTo>
                    <a:pt x="8325611" y="0"/>
                  </a:lnTo>
                  <a:lnTo>
                    <a:pt x="8325611" y="11978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7" name="object 27"/>
            <p:cNvSpPr/>
            <p:nvPr/>
          </p:nvSpPr>
          <p:spPr>
            <a:xfrm>
              <a:off x="1085087" y="1618488"/>
              <a:ext cx="8341359" cy="1210310"/>
            </a:xfrm>
            <a:custGeom>
              <a:avLst/>
              <a:gdLst/>
              <a:ahLst/>
              <a:cxnLst/>
              <a:rect l="l" t="t" r="r" b="b"/>
              <a:pathLst>
                <a:path w="8341359" h="1210310">
                  <a:moveTo>
                    <a:pt x="8336280" y="1210056"/>
                  </a:moveTo>
                  <a:lnTo>
                    <a:pt x="3048" y="1210056"/>
                  </a:lnTo>
                  <a:lnTo>
                    <a:pt x="0" y="12070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336280" y="0"/>
                  </a:lnTo>
                  <a:lnTo>
                    <a:pt x="8340852" y="3048"/>
                  </a:lnTo>
                  <a:lnTo>
                    <a:pt x="8340852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196340"/>
                  </a:lnTo>
                  <a:lnTo>
                    <a:pt x="7620" y="1196340"/>
                  </a:lnTo>
                  <a:lnTo>
                    <a:pt x="13716" y="1203960"/>
                  </a:lnTo>
                  <a:lnTo>
                    <a:pt x="8340852" y="1203960"/>
                  </a:lnTo>
                  <a:lnTo>
                    <a:pt x="8340852" y="1207008"/>
                  </a:lnTo>
                  <a:lnTo>
                    <a:pt x="8336280" y="1210056"/>
                  </a:lnTo>
                  <a:close/>
                </a:path>
                <a:path w="8341359" h="12103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8341359" h="1210310">
                  <a:moveTo>
                    <a:pt x="83256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8325612" y="6096"/>
                  </a:lnTo>
                  <a:lnTo>
                    <a:pt x="8325612" y="13716"/>
                  </a:lnTo>
                  <a:close/>
                </a:path>
                <a:path w="8341359" h="1210310">
                  <a:moveTo>
                    <a:pt x="8325612" y="1203960"/>
                  </a:moveTo>
                  <a:lnTo>
                    <a:pt x="8325612" y="6096"/>
                  </a:lnTo>
                  <a:lnTo>
                    <a:pt x="8333232" y="13716"/>
                  </a:lnTo>
                  <a:lnTo>
                    <a:pt x="8340852" y="13716"/>
                  </a:lnTo>
                  <a:lnTo>
                    <a:pt x="8340852" y="1196340"/>
                  </a:lnTo>
                  <a:lnTo>
                    <a:pt x="8333232" y="1196340"/>
                  </a:lnTo>
                  <a:lnTo>
                    <a:pt x="8325612" y="1203960"/>
                  </a:lnTo>
                  <a:close/>
                </a:path>
                <a:path w="8341359" h="1210310">
                  <a:moveTo>
                    <a:pt x="8340852" y="13716"/>
                  </a:moveTo>
                  <a:lnTo>
                    <a:pt x="8333232" y="13716"/>
                  </a:lnTo>
                  <a:lnTo>
                    <a:pt x="8325612" y="6096"/>
                  </a:lnTo>
                  <a:lnTo>
                    <a:pt x="8340852" y="6096"/>
                  </a:lnTo>
                  <a:lnTo>
                    <a:pt x="8340852" y="13716"/>
                  </a:lnTo>
                  <a:close/>
                </a:path>
                <a:path w="8341359" h="1210310">
                  <a:moveTo>
                    <a:pt x="13716" y="1203960"/>
                  </a:moveTo>
                  <a:lnTo>
                    <a:pt x="7620" y="1196340"/>
                  </a:lnTo>
                  <a:lnTo>
                    <a:pt x="13716" y="1196340"/>
                  </a:lnTo>
                  <a:lnTo>
                    <a:pt x="13716" y="1203960"/>
                  </a:lnTo>
                  <a:close/>
                </a:path>
                <a:path w="8341359" h="1210310">
                  <a:moveTo>
                    <a:pt x="8325612" y="1203960"/>
                  </a:moveTo>
                  <a:lnTo>
                    <a:pt x="13716" y="1203960"/>
                  </a:lnTo>
                  <a:lnTo>
                    <a:pt x="13716" y="1196340"/>
                  </a:lnTo>
                  <a:lnTo>
                    <a:pt x="8325612" y="1196340"/>
                  </a:lnTo>
                  <a:lnTo>
                    <a:pt x="8325612" y="1203960"/>
                  </a:lnTo>
                  <a:close/>
                </a:path>
                <a:path w="8341359" h="1210310">
                  <a:moveTo>
                    <a:pt x="8340852" y="1203960"/>
                  </a:moveTo>
                  <a:lnTo>
                    <a:pt x="8325612" y="1203960"/>
                  </a:lnTo>
                  <a:lnTo>
                    <a:pt x="8333232" y="1196340"/>
                  </a:lnTo>
                  <a:lnTo>
                    <a:pt x="8340852" y="1196340"/>
                  </a:lnTo>
                  <a:lnTo>
                    <a:pt x="8340852" y="1203960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89351" y="1507957"/>
            <a:ext cx="7728401" cy="1069740"/>
          </a:xfrm>
          <a:prstGeom prst="rect">
            <a:avLst/>
          </a:prstGeom>
        </p:spPr>
        <p:txBody>
          <a:bodyPr vert="horz" wrap="square" lIns="0" tIns="30059" rIns="0" bIns="0" rtlCol="0">
            <a:spAutoFit/>
          </a:bodyPr>
          <a:lstStyle/>
          <a:p>
            <a:pPr marL="423784" indent="-351287">
              <a:spcBef>
                <a:spcPts val="236"/>
              </a:spcBef>
              <a:buClr>
                <a:srgbClr val="493D2F"/>
              </a:buClr>
              <a:buFont typeface="Times New Roman"/>
              <a:buChar char="■"/>
              <a:tabLst>
                <a:tab pos="423784" algn="l"/>
                <a:tab pos="424373" algn="l"/>
              </a:tabLst>
            </a:pPr>
            <a:r>
              <a:rPr sz="1578" b="1" spc="60" dirty="0">
                <a:latin typeface="Trebuchet MS"/>
                <a:cs typeface="Trebuchet MS"/>
              </a:rPr>
              <a:t>Dépôt</a:t>
            </a:r>
            <a:r>
              <a:rPr sz="1578" b="1" spc="-84" dirty="0">
                <a:latin typeface="Trebuchet MS"/>
                <a:cs typeface="Trebuchet MS"/>
              </a:rPr>
              <a:t> </a:t>
            </a:r>
            <a:r>
              <a:rPr sz="1578" b="1" spc="-9" dirty="0">
                <a:latin typeface="Trebuchet MS"/>
                <a:cs typeface="Trebuchet MS"/>
              </a:rPr>
              <a:t>nu</a:t>
            </a:r>
            <a:r>
              <a:rPr sz="1578" b="1" spc="-79" dirty="0">
                <a:latin typeface="Trebuchet MS"/>
                <a:cs typeface="Trebuchet MS"/>
              </a:rPr>
              <a:t> </a:t>
            </a:r>
            <a:r>
              <a:rPr sz="1578" b="1" spc="-97" dirty="0">
                <a:latin typeface="Trebuchet MS"/>
                <a:cs typeface="Trebuchet MS"/>
              </a:rPr>
              <a:t>?</a:t>
            </a:r>
            <a:endParaRPr sz="1578">
              <a:latin typeface="Trebuchet MS"/>
              <a:cs typeface="Trebuchet MS"/>
            </a:endParaRPr>
          </a:p>
          <a:p>
            <a:pPr marL="807488" lvl="1" indent="-364254">
              <a:spcBef>
                <a:spcPts val="399"/>
              </a:spcBef>
              <a:buClr>
                <a:srgbClr val="493D2F"/>
              </a:buClr>
              <a:buFont typeface="Wingdings"/>
              <a:buChar char=""/>
              <a:tabLst>
                <a:tab pos="807488" algn="l"/>
                <a:tab pos="808077" algn="l"/>
              </a:tabLst>
            </a:pPr>
            <a:r>
              <a:rPr sz="1392" spc="5" dirty="0">
                <a:latin typeface="Trebuchet MS"/>
                <a:cs typeface="Trebuchet MS"/>
              </a:rPr>
              <a:t>Dépôt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sans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espace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travail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(en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lecture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seule)</a:t>
            </a:r>
            <a:endParaRPr sz="1392">
              <a:latin typeface="Trebuchet MS"/>
              <a:cs typeface="Trebuchet MS"/>
            </a:endParaRPr>
          </a:p>
          <a:p>
            <a:pPr marL="807488" lvl="1" indent="-364254">
              <a:spcBef>
                <a:spcPts val="390"/>
              </a:spcBef>
              <a:buClr>
                <a:srgbClr val="493D2F"/>
              </a:buClr>
              <a:buFont typeface="Wingdings"/>
              <a:buChar char=""/>
              <a:tabLst>
                <a:tab pos="807488" algn="l"/>
                <a:tab pos="808077" algn="l"/>
              </a:tabLst>
            </a:pPr>
            <a:r>
              <a:rPr sz="1392" spc="-65" dirty="0">
                <a:latin typeface="Trebuchet MS"/>
                <a:cs typeface="Trebuchet MS"/>
              </a:rPr>
              <a:t>Pas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Commit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possible</a:t>
            </a:r>
            <a:endParaRPr sz="1392">
              <a:latin typeface="Trebuchet MS"/>
              <a:cs typeface="Trebuchet MS"/>
            </a:endParaRPr>
          </a:p>
          <a:p>
            <a:pPr marL="807488" lvl="1" indent="-364254">
              <a:spcBef>
                <a:spcPts val="385"/>
              </a:spcBef>
              <a:buClr>
                <a:srgbClr val="493D2F"/>
              </a:buClr>
              <a:buFont typeface="Wingdings"/>
              <a:buChar char=""/>
              <a:tabLst>
                <a:tab pos="807488" algn="l"/>
                <a:tab pos="808077" algn="l"/>
              </a:tabLst>
            </a:pPr>
            <a:r>
              <a:rPr sz="1392" spc="-9" dirty="0">
                <a:latin typeface="Trebuchet MS"/>
                <a:cs typeface="Trebuchet MS"/>
              </a:rPr>
              <a:t>Une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19" dirty="0">
                <a:latin typeface="Trebuchet MS"/>
                <a:cs typeface="Trebuchet MS"/>
              </a:rPr>
              <a:t>sorte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serveur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pour </a:t>
            </a:r>
            <a:r>
              <a:rPr sz="1392" spc="-28" dirty="0">
                <a:latin typeface="Trebuchet MS"/>
                <a:cs typeface="Trebuchet MS"/>
              </a:rPr>
              <a:t>tous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utilisateurs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614707" y="5409408"/>
            <a:ext cx="3390900" cy="381941"/>
            <a:chOff x="1443227" y="5827776"/>
            <a:chExt cx="3653154" cy="411480"/>
          </a:xfrm>
        </p:grpSpPr>
        <p:sp>
          <p:nvSpPr>
            <p:cNvPr id="30" name="object 30"/>
            <p:cNvSpPr/>
            <p:nvPr/>
          </p:nvSpPr>
          <p:spPr>
            <a:xfrm>
              <a:off x="1449323" y="5835396"/>
              <a:ext cx="3641090" cy="396240"/>
            </a:xfrm>
            <a:custGeom>
              <a:avLst/>
              <a:gdLst/>
              <a:ahLst/>
              <a:cxnLst/>
              <a:rect l="l" t="t" r="r" b="b"/>
              <a:pathLst>
                <a:path w="3641090" h="396239">
                  <a:moveTo>
                    <a:pt x="3640836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640836" y="0"/>
                  </a:lnTo>
                  <a:lnTo>
                    <a:pt x="3640836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1" name="object 31"/>
            <p:cNvSpPr/>
            <p:nvPr/>
          </p:nvSpPr>
          <p:spPr>
            <a:xfrm>
              <a:off x="1443227" y="5827776"/>
              <a:ext cx="3653154" cy="411480"/>
            </a:xfrm>
            <a:custGeom>
              <a:avLst/>
              <a:gdLst/>
              <a:ahLst/>
              <a:cxnLst/>
              <a:rect l="l" t="t" r="r" b="b"/>
              <a:pathLst>
                <a:path w="3653154" h="411479">
                  <a:moveTo>
                    <a:pt x="3649980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6096" y="397764"/>
                  </a:lnTo>
                  <a:lnTo>
                    <a:pt x="13716" y="403859"/>
                  </a:lnTo>
                  <a:lnTo>
                    <a:pt x="3653028" y="403859"/>
                  </a:lnTo>
                  <a:lnTo>
                    <a:pt x="3653028" y="408432"/>
                  </a:lnTo>
                  <a:lnTo>
                    <a:pt x="3649980" y="411480"/>
                  </a:lnTo>
                  <a:close/>
                </a:path>
                <a:path w="3653154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653154" h="411479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411479">
                  <a:moveTo>
                    <a:pt x="3639311" y="403859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7764"/>
                  </a:lnTo>
                  <a:lnTo>
                    <a:pt x="3646932" y="397764"/>
                  </a:lnTo>
                  <a:lnTo>
                    <a:pt x="3639311" y="403859"/>
                  </a:lnTo>
                  <a:close/>
                </a:path>
                <a:path w="3653154" h="411479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411479">
                  <a:moveTo>
                    <a:pt x="13716" y="403859"/>
                  </a:moveTo>
                  <a:lnTo>
                    <a:pt x="6096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3653154" h="411479">
                  <a:moveTo>
                    <a:pt x="3639311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3639311" y="397764"/>
                  </a:lnTo>
                  <a:lnTo>
                    <a:pt x="3639311" y="403859"/>
                  </a:lnTo>
                  <a:close/>
                </a:path>
                <a:path w="3653154" h="411479">
                  <a:moveTo>
                    <a:pt x="3653028" y="403859"/>
                  </a:moveTo>
                  <a:lnTo>
                    <a:pt x="3639311" y="403859"/>
                  </a:lnTo>
                  <a:lnTo>
                    <a:pt x="3646932" y="397764"/>
                  </a:lnTo>
                  <a:lnTo>
                    <a:pt x="3653028" y="397764"/>
                  </a:lnTo>
                  <a:lnTo>
                    <a:pt x="3653028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620366" y="5416482"/>
            <a:ext cx="3379702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4855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init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--bare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42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631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95449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d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6" y="2497727"/>
            <a:ext cx="642343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partir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notre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premier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(firstGit),</a:t>
            </a:r>
            <a:r>
              <a:rPr sz="1578" spc="-21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créer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premier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distant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7" y="4142885"/>
            <a:ext cx="3217613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11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72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ch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6" y="5019887"/>
            <a:ext cx="285983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11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72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ch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82278" y="1502299"/>
            <a:ext cx="7742546" cy="717317"/>
            <a:chOff x="1085087" y="1618488"/>
            <a:chExt cx="8341359" cy="772795"/>
          </a:xfrm>
        </p:grpSpPr>
        <p:sp>
          <p:nvSpPr>
            <p:cNvPr id="13" name="object 13"/>
            <p:cNvSpPr/>
            <p:nvPr/>
          </p:nvSpPr>
          <p:spPr>
            <a:xfrm>
              <a:off x="1092707" y="1624584"/>
              <a:ext cx="8326120" cy="760730"/>
            </a:xfrm>
            <a:custGeom>
              <a:avLst/>
              <a:gdLst/>
              <a:ahLst/>
              <a:cxnLst/>
              <a:rect l="l" t="t" r="r" b="b"/>
              <a:pathLst>
                <a:path w="8326120" h="760730">
                  <a:moveTo>
                    <a:pt x="8325611" y="760475"/>
                  </a:moveTo>
                  <a:lnTo>
                    <a:pt x="0" y="760475"/>
                  </a:lnTo>
                  <a:lnTo>
                    <a:pt x="0" y="0"/>
                  </a:lnTo>
                  <a:lnTo>
                    <a:pt x="8325611" y="0"/>
                  </a:lnTo>
                  <a:lnTo>
                    <a:pt x="8325611" y="7604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5087" y="1618488"/>
              <a:ext cx="8341359" cy="772795"/>
            </a:xfrm>
            <a:custGeom>
              <a:avLst/>
              <a:gdLst/>
              <a:ahLst/>
              <a:cxnLst/>
              <a:rect l="l" t="t" r="r" b="b"/>
              <a:pathLst>
                <a:path w="8341359" h="772794">
                  <a:moveTo>
                    <a:pt x="8336280" y="772668"/>
                  </a:moveTo>
                  <a:lnTo>
                    <a:pt x="3048" y="772668"/>
                  </a:lnTo>
                  <a:lnTo>
                    <a:pt x="0" y="76962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336280" y="0"/>
                  </a:lnTo>
                  <a:lnTo>
                    <a:pt x="8340852" y="3048"/>
                  </a:lnTo>
                  <a:lnTo>
                    <a:pt x="8340852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58952"/>
                  </a:lnTo>
                  <a:lnTo>
                    <a:pt x="7620" y="758952"/>
                  </a:lnTo>
                  <a:lnTo>
                    <a:pt x="13716" y="766571"/>
                  </a:lnTo>
                  <a:lnTo>
                    <a:pt x="8340852" y="766571"/>
                  </a:lnTo>
                  <a:lnTo>
                    <a:pt x="8340852" y="769620"/>
                  </a:lnTo>
                  <a:lnTo>
                    <a:pt x="8336280" y="772668"/>
                  </a:lnTo>
                  <a:close/>
                </a:path>
                <a:path w="8341359" h="772794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8341359" h="772794">
                  <a:moveTo>
                    <a:pt x="83256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8325612" y="6096"/>
                  </a:lnTo>
                  <a:lnTo>
                    <a:pt x="8325612" y="13716"/>
                  </a:lnTo>
                  <a:close/>
                </a:path>
                <a:path w="8341359" h="772794">
                  <a:moveTo>
                    <a:pt x="8325612" y="766571"/>
                  </a:moveTo>
                  <a:lnTo>
                    <a:pt x="8325612" y="6096"/>
                  </a:lnTo>
                  <a:lnTo>
                    <a:pt x="8333232" y="13716"/>
                  </a:lnTo>
                  <a:lnTo>
                    <a:pt x="8340852" y="13716"/>
                  </a:lnTo>
                  <a:lnTo>
                    <a:pt x="8340852" y="758952"/>
                  </a:lnTo>
                  <a:lnTo>
                    <a:pt x="8333232" y="758952"/>
                  </a:lnTo>
                  <a:lnTo>
                    <a:pt x="8325612" y="766571"/>
                  </a:lnTo>
                  <a:close/>
                </a:path>
                <a:path w="8341359" h="772794">
                  <a:moveTo>
                    <a:pt x="8340852" y="13716"/>
                  </a:moveTo>
                  <a:lnTo>
                    <a:pt x="8333232" y="13716"/>
                  </a:lnTo>
                  <a:lnTo>
                    <a:pt x="8325612" y="6096"/>
                  </a:lnTo>
                  <a:lnTo>
                    <a:pt x="8340852" y="6096"/>
                  </a:lnTo>
                  <a:lnTo>
                    <a:pt x="8340852" y="13716"/>
                  </a:lnTo>
                  <a:close/>
                </a:path>
                <a:path w="8341359" h="772794">
                  <a:moveTo>
                    <a:pt x="13716" y="766571"/>
                  </a:moveTo>
                  <a:lnTo>
                    <a:pt x="7620" y="758952"/>
                  </a:lnTo>
                  <a:lnTo>
                    <a:pt x="13716" y="758952"/>
                  </a:lnTo>
                  <a:lnTo>
                    <a:pt x="13716" y="766571"/>
                  </a:lnTo>
                  <a:close/>
                </a:path>
                <a:path w="8341359" h="772794">
                  <a:moveTo>
                    <a:pt x="8325612" y="766571"/>
                  </a:moveTo>
                  <a:lnTo>
                    <a:pt x="13716" y="766571"/>
                  </a:lnTo>
                  <a:lnTo>
                    <a:pt x="13716" y="758952"/>
                  </a:lnTo>
                  <a:lnTo>
                    <a:pt x="8325612" y="758952"/>
                  </a:lnTo>
                  <a:lnTo>
                    <a:pt x="8325612" y="766571"/>
                  </a:lnTo>
                  <a:close/>
                </a:path>
                <a:path w="8341359" h="772794">
                  <a:moveTo>
                    <a:pt x="8340852" y="766571"/>
                  </a:moveTo>
                  <a:lnTo>
                    <a:pt x="8325612" y="766571"/>
                  </a:lnTo>
                  <a:lnTo>
                    <a:pt x="8333232" y="758952"/>
                  </a:lnTo>
                  <a:lnTo>
                    <a:pt x="8340852" y="758952"/>
                  </a:lnTo>
                  <a:lnTo>
                    <a:pt x="8340852" y="766571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89351" y="1507957"/>
            <a:ext cx="7728401" cy="656923"/>
          </a:xfrm>
          <a:prstGeom prst="rect">
            <a:avLst/>
          </a:prstGeom>
        </p:spPr>
        <p:txBody>
          <a:bodyPr vert="horz" wrap="square" lIns="0" tIns="109042" rIns="0" bIns="0" rtlCol="0">
            <a:spAutoFit/>
          </a:bodyPr>
          <a:lstStyle/>
          <a:p>
            <a:pPr marL="423784" indent="-351287">
              <a:spcBef>
                <a:spcPts val="859"/>
              </a:spcBef>
              <a:buClr>
                <a:srgbClr val="493D2F"/>
              </a:buClr>
              <a:buFont typeface="Times New Roman"/>
              <a:buChar char="■"/>
              <a:tabLst>
                <a:tab pos="423784" algn="l"/>
                <a:tab pos="424373" algn="l"/>
              </a:tabLst>
            </a:pPr>
            <a:r>
              <a:rPr sz="1578" b="1" spc="60" dirty="0">
                <a:latin typeface="Trebuchet MS"/>
                <a:cs typeface="Trebuchet MS"/>
              </a:rPr>
              <a:t>Dépôt</a:t>
            </a:r>
            <a:r>
              <a:rPr sz="1578" b="1" spc="-74" dirty="0">
                <a:latin typeface="Trebuchet MS"/>
                <a:cs typeface="Trebuchet MS"/>
              </a:rPr>
              <a:t> </a:t>
            </a:r>
            <a:r>
              <a:rPr sz="1578" b="1" spc="-5" dirty="0">
                <a:latin typeface="Trebuchet MS"/>
                <a:cs typeface="Trebuchet MS"/>
              </a:rPr>
              <a:t>distant</a:t>
            </a:r>
            <a:r>
              <a:rPr sz="1578" b="1" spc="-93" dirty="0">
                <a:latin typeface="Trebuchet MS"/>
                <a:cs typeface="Trebuchet MS"/>
              </a:rPr>
              <a:t> </a:t>
            </a:r>
            <a:r>
              <a:rPr sz="1578" b="1" spc="-97" dirty="0">
                <a:latin typeface="Trebuchet MS"/>
                <a:cs typeface="Trebuchet MS"/>
              </a:rPr>
              <a:t>?</a:t>
            </a:r>
            <a:endParaRPr sz="1578">
              <a:latin typeface="Trebuchet MS"/>
              <a:cs typeface="Trebuchet MS"/>
            </a:endParaRPr>
          </a:p>
          <a:p>
            <a:pPr marL="807488" lvl="1" indent="-364254">
              <a:spcBef>
                <a:spcPts val="701"/>
              </a:spcBef>
              <a:buClr>
                <a:srgbClr val="493D2F"/>
              </a:buClr>
              <a:buFont typeface="Wingdings"/>
              <a:buChar char=""/>
              <a:tabLst>
                <a:tab pos="807488" algn="l"/>
                <a:tab pos="808077" algn="l"/>
              </a:tabLst>
            </a:pPr>
            <a:r>
              <a:rPr sz="1392" spc="14" dirty="0">
                <a:latin typeface="Calibri"/>
                <a:cs typeface="Calibri"/>
              </a:rPr>
              <a:t>Dépôt</a:t>
            </a:r>
            <a:r>
              <a:rPr sz="1392" spc="19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nu,</a:t>
            </a:r>
            <a:r>
              <a:rPr sz="1392" spc="14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site</a:t>
            </a:r>
            <a:r>
              <a:rPr sz="1392" spc="19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hébergeur</a:t>
            </a:r>
            <a:r>
              <a:rPr sz="1392" spc="46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:</a:t>
            </a:r>
            <a:r>
              <a:rPr sz="1392" spc="9" dirty="0">
                <a:latin typeface="Calibri"/>
                <a:cs typeface="Calibri"/>
              </a:rPr>
              <a:t> </a:t>
            </a:r>
            <a:r>
              <a:rPr sz="1392" b="1" spc="14" dirty="0">
                <a:latin typeface="Calibri"/>
                <a:cs typeface="Calibri"/>
              </a:rPr>
              <a:t>GitHub</a:t>
            </a:r>
            <a:r>
              <a:rPr sz="1392" spc="14" dirty="0">
                <a:latin typeface="Calibri"/>
                <a:cs typeface="Calibri"/>
              </a:rPr>
              <a:t>,</a:t>
            </a:r>
            <a:r>
              <a:rPr sz="1392" spc="23" dirty="0">
                <a:latin typeface="Calibri"/>
                <a:cs typeface="Calibri"/>
              </a:rPr>
              <a:t> </a:t>
            </a:r>
            <a:r>
              <a:rPr sz="1392" b="1" spc="5" dirty="0">
                <a:latin typeface="Calibri"/>
                <a:cs typeface="Calibri"/>
              </a:rPr>
              <a:t>Bitbucket</a:t>
            </a:r>
            <a:r>
              <a:rPr sz="1392" b="1" spc="46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et</a:t>
            </a:r>
            <a:r>
              <a:rPr sz="1392" spc="28" dirty="0">
                <a:latin typeface="Calibri"/>
                <a:cs typeface="Calibri"/>
              </a:rPr>
              <a:t> </a:t>
            </a:r>
            <a:r>
              <a:rPr sz="1392" b="1" spc="9" dirty="0">
                <a:latin typeface="Calibri"/>
                <a:cs typeface="Calibri"/>
              </a:rPr>
              <a:t>GitLab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23196" y="2802312"/>
            <a:ext cx="3392669" cy="1261936"/>
            <a:chOff x="1452372" y="3019044"/>
            <a:chExt cx="3655060" cy="1359535"/>
          </a:xfrm>
        </p:grpSpPr>
        <p:sp>
          <p:nvSpPr>
            <p:cNvPr id="17" name="object 17"/>
            <p:cNvSpPr/>
            <p:nvPr/>
          </p:nvSpPr>
          <p:spPr>
            <a:xfrm>
              <a:off x="1459992" y="3026664"/>
              <a:ext cx="3639820" cy="1344295"/>
            </a:xfrm>
            <a:custGeom>
              <a:avLst/>
              <a:gdLst/>
              <a:ahLst/>
              <a:cxnLst/>
              <a:rect l="l" t="t" r="r" b="b"/>
              <a:pathLst>
                <a:path w="3639820" h="1344295">
                  <a:moveTo>
                    <a:pt x="3639311" y="1344167"/>
                  </a:moveTo>
                  <a:lnTo>
                    <a:pt x="0" y="1344167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1344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2372" y="3019044"/>
              <a:ext cx="3655060" cy="1359535"/>
            </a:xfrm>
            <a:custGeom>
              <a:avLst/>
              <a:gdLst/>
              <a:ahLst/>
              <a:cxnLst/>
              <a:rect l="l" t="t" r="r" b="b"/>
              <a:pathLst>
                <a:path w="3655060" h="1359535">
                  <a:moveTo>
                    <a:pt x="3651503" y="1359408"/>
                  </a:moveTo>
                  <a:lnTo>
                    <a:pt x="4572" y="1359408"/>
                  </a:lnTo>
                  <a:lnTo>
                    <a:pt x="0" y="1356360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344168"/>
                  </a:lnTo>
                  <a:lnTo>
                    <a:pt x="7620" y="1344168"/>
                  </a:lnTo>
                  <a:lnTo>
                    <a:pt x="15240" y="1351787"/>
                  </a:lnTo>
                  <a:lnTo>
                    <a:pt x="3654552" y="1351787"/>
                  </a:lnTo>
                  <a:lnTo>
                    <a:pt x="3654552" y="1356360"/>
                  </a:lnTo>
                  <a:lnTo>
                    <a:pt x="3651503" y="1359408"/>
                  </a:lnTo>
                  <a:close/>
                </a:path>
                <a:path w="3655060" h="1359535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5060" h="1359535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40836" y="7620"/>
                  </a:lnTo>
                  <a:lnTo>
                    <a:pt x="3640836" y="13716"/>
                  </a:lnTo>
                  <a:close/>
                </a:path>
                <a:path w="3655060" h="1359535">
                  <a:moveTo>
                    <a:pt x="3640836" y="1351787"/>
                  </a:moveTo>
                  <a:lnTo>
                    <a:pt x="3640836" y="7620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1344168"/>
                  </a:lnTo>
                  <a:lnTo>
                    <a:pt x="3646932" y="1344168"/>
                  </a:lnTo>
                  <a:lnTo>
                    <a:pt x="3640836" y="1351787"/>
                  </a:lnTo>
                  <a:close/>
                </a:path>
                <a:path w="3655060" h="1359535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7620"/>
                  </a:lnTo>
                  <a:lnTo>
                    <a:pt x="3654552" y="7620"/>
                  </a:lnTo>
                  <a:lnTo>
                    <a:pt x="3654552" y="13716"/>
                  </a:lnTo>
                  <a:close/>
                </a:path>
                <a:path w="3655060" h="1359535">
                  <a:moveTo>
                    <a:pt x="15240" y="1351787"/>
                  </a:moveTo>
                  <a:lnTo>
                    <a:pt x="7620" y="1344168"/>
                  </a:lnTo>
                  <a:lnTo>
                    <a:pt x="15240" y="1344168"/>
                  </a:lnTo>
                  <a:lnTo>
                    <a:pt x="15240" y="1351787"/>
                  </a:lnTo>
                  <a:close/>
                </a:path>
                <a:path w="3655060" h="1359535">
                  <a:moveTo>
                    <a:pt x="3640836" y="1351787"/>
                  </a:moveTo>
                  <a:lnTo>
                    <a:pt x="15240" y="1351787"/>
                  </a:lnTo>
                  <a:lnTo>
                    <a:pt x="15240" y="1344168"/>
                  </a:lnTo>
                  <a:lnTo>
                    <a:pt x="3640836" y="1344168"/>
                  </a:lnTo>
                  <a:lnTo>
                    <a:pt x="3640836" y="1351787"/>
                  </a:lnTo>
                  <a:close/>
                </a:path>
                <a:path w="3655060" h="1359535">
                  <a:moveTo>
                    <a:pt x="3654552" y="1351787"/>
                  </a:moveTo>
                  <a:lnTo>
                    <a:pt x="3640836" y="1351787"/>
                  </a:lnTo>
                  <a:lnTo>
                    <a:pt x="3646932" y="1344168"/>
                  </a:lnTo>
                  <a:lnTo>
                    <a:pt x="3654552" y="1344168"/>
                  </a:lnTo>
                  <a:lnTo>
                    <a:pt x="3654552" y="1351787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30268" y="2809384"/>
            <a:ext cx="3378523" cy="1173646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94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firstGit/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80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checkout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89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remote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51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../firstGitBare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23196" y="4422021"/>
            <a:ext cx="3392669" cy="381941"/>
            <a:chOff x="1452372" y="4764023"/>
            <a:chExt cx="3655060" cy="411480"/>
          </a:xfrm>
        </p:grpSpPr>
        <p:sp>
          <p:nvSpPr>
            <p:cNvPr id="21" name="object 21"/>
            <p:cNvSpPr/>
            <p:nvPr/>
          </p:nvSpPr>
          <p:spPr>
            <a:xfrm>
              <a:off x="1459992" y="4771643"/>
              <a:ext cx="3639820" cy="398145"/>
            </a:xfrm>
            <a:custGeom>
              <a:avLst/>
              <a:gdLst/>
              <a:ahLst/>
              <a:cxnLst/>
              <a:rect l="l" t="t" r="r" b="b"/>
              <a:pathLst>
                <a:path w="3639820" h="398145">
                  <a:moveTo>
                    <a:pt x="3639311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1452372" y="4764023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79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5383"/>
                  </a:lnTo>
                  <a:lnTo>
                    <a:pt x="3654552" y="405383"/>
                  </a:lnTo>
                  <a:lnTo>
                    <a:pt x="3654552" y="408432"/>
                  </a:lnTo>
                  <a:lnTo>
                    <a:pt x="3651503" y="411480"/>
                  </a:lnTo>
                  <a:close/>
                </a:path>
                <a:path w="3655060" h="411479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5060" h="411479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40836" y="7620"/>
                  </a:lnTo>
                  <a:lnTo>
                    <a:pt x="3640836" y="13716"/>
                  </a:lnTo>
                  <a:close/>
                </a:path>
                <a:path w="3655060" h="411479">
                  <a:moveTo>
                    <a:pt x="3640836" y="405383"/>
                  </a:moveTo>
                  <a:lnTo>
                    <a:pt x="3640836" y="7620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7764"/>
                  </a:lnTo>
                  <a:lnTo>
                    <a:pt x="3646932" y="397764"/>
                  </a:lnTo>
                  <a:lnTo>
                    <a:pt x="3640836" y="405383"/>
                  </a:lnTo>
                  <a:close/>
                </a:path>
                <a:path w="3655060" h="411479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7620"/>
                  </a:lnTo>
                  <a:lnTo>
                    <a:pt x="3654552" y="7620"/>
                  </a:lnTo>
                  <a:lnTo>
                    <a:pt x="3654552" y="13716"/>
                  </a:lnTo>
                  <a:close/>
                </a:path>
                <a:path w="3655060" h="411479">
                  <a:moveTo>
                    <a:pt x="15240" y="405383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5383"/>
                  </a:lnTo>
                  <a:close/>
                </a:path>
                <a:path w="3655060" h="411479">
                  <a:moveTo>
                    <a:pt x="3640836" y="405383"/>
                  </a:moveTo>
                  <a:lnTo>
                    <a:pt x="15240" y="405383"/>
                  </a:lnTo>
                  <a:lnTo>
                    <a:pt x="15240" y="397764"/>
                  </a:lnTo>
                  <a:lnTo>
                    <a:pt x="3640836" y="397764"/>
                  </a:lnTo>
                  <a:lnTo>
                    <a:pt x="3640836" y="405383"/>
                  </a:lnTo>
                  <a:close/>
                </a:path>
                <a:path w="3655060" h="411479">
                  <a:moveTo>
                    <a:pt x="3654552" y="405383"/>
                  </a:moveTo>
                  <a:lnTo>
                    <a:pt x="3640836" y="405383"/>
                  </a:lnTo>
                  <a:lnTo>
                    <a:pt x="3646932" y="397764"/>
                  </a:lnTo>
                  <a:lnTo>
                    <a:pt x="3654552" y="397764"/>
                  </a:lnTo>
                  <a:lnTo>
                    <a:pt x="3654552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30268" y="4429095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remote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148246" y="5033126"/>
            <a:ext cx="3392669" cy="673701"/>
            <a:chOff x="4172711" y="5422391"/>
            <a:chExt cx="3655060" cy="725805"/>
          </a:xfrm>
        </p:grpSpPr>
        <p:sp>
          <p:nvSpPr>
            <p:cNvPr id="25" name="object 25"/>
            <p:cNvSpPr/>
            <p:nvPr/>
          </p:nvSpPr>
          <p:spPr>
            <a:xfrm>
              <a:off x="4180332" y="5428487"/>
              <a:ext cx="3639820" cy="713740"/>
            </a:xfrm>
            <a:custGeom>
              <a:avLst/>
              <a:gdLst/>
              <a:ahLst/>
              <a:cxnLst/>
              <a:rect l="l" t="t" r="r" b="b"/>
              <a:pathLst>
                <a:path w="3639820" h="713739">
                  <a:moveTo>
                    <a:pt x="3639312" y="713232"/>
                  </a:moveTo>
                  <a:lnTo>
                    <a:pt x="0" y="713232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713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4172711" y="5422391"/>
              <a:ext cx="3655060" cy="725805"/>
            </a:xfrm>
            <a:custGeom>
              <a:avLst/>
              <a:gdLst/>
              <a:ahLst/>
              <a:cxnLst/>
              <a:rect l="l" t="t" r="r" b="b"/>
              <a:pathLst>
                <a:path w="3655059" h="725804">
                  <a:moveTo>
                    <a:pt x="3651503" y="725423"/>
                  </a:moveTo>
                  <a:lnTo>
                    <a:pt x="4572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711708"/>
                  </a:lnTo>
                  <a:lnTo>
                    <a:pt x="7620" y="711708"/>
                  </a:lnTo>
                  <a:lnTo>
                    <a:pt x="15240" y="719327"/>
                  </a:lnTo>
                  <a:lnTo>
                    <a:pt x="3654552" y="719327"/>
                  </a:lnTo>
                  <a:lnTo>
                    <a:pt x="3654552" y="722375"/>
                  </a:lnTo>
                  <a:lnTo>
                    <a:pt x="3651503" y="725423"/>
                  </a:lnTo>
                  <a:close/>
                </a:path>
                <a:path w="3655059" h="725804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3655059" h="725804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3640836" y="6096"/>
                  </a:lnTo>
                  <a:lnTo>
                    <a:pt x="3640836" y="13716"/>
                  </a:lnTo>
                  <a:close/>
                </a:path>
                <a:path w="3655059" h="725804">
                  <a:moveTo>
                    <a:pt x="3640836" y="719327"/>
                  </a:moveTo>
                  <a:lnTo>
                    <a:pt x="3640836" y="6096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711708"/>
                  </a:lnTo>
                  <a:lnTo>
                    <a:pt x="3646932" y="711708"/>
                  </a:lnTo>
                  <a:lnTo>
                    <a:pt x="3640836" y="719327"/>
                  </a:lnTo>
                  <a:close/>
                </a:path>
                <a:path w="3655059" h="725804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6096"/>
                  </a:lnTo>
                  <a:lnTo>
                    <a:pt x="3654552" y="6096"/>
                  </a:lnTo>
                  <a:lnTo>
                    <a:pt x="3654552" y="13716"/>
                  </a:lnTo>
                  <a:close/>
                </a:path>
                <a:path w="3655059" h="725804">
                  <a:moveTo>
                    <a:pt x="15240" y="719327"/>
                  </a:moveTo>
                  <a:lnTo>
                    <a:pt x="7620" y="711708"/>
                  </a:lnTo>
                  <a:lnTo>
                    <a:pt x="15240" y="711708"/>
                  </a:lnTo>
                  <a:lnTo>
                    <a:pt x="15240" y="719327"/>
                  </a:lnTo>
                  <a:close/>
                </a:path>
                <a:path w="3655059" h="725804">
                  <a:moveTo>
                    <a:pt x="3640836" y="719327"/>
                  </a:moveTo>
                  <a:lnTo>
                    <a:pt x="15240" y="719327"/>
                  </a:lnTo>
                  <a:lnTo>
                    <a:pt x="15240" y="711708"/>
                  </a:lnTo>
                  <a:lnTo>
                    <a:pt x="3640836" y="711708"/>
                  </a:lnTo>
                  <a:lnTo>
                    <a:pt x="3640836" y="719327"/>
                  </a:lnTo>
                  <a:close/>
                </a:path>
                <a:path w="3655059" h="725804">
                  <a:moveTo>
                    <a:pt x="3654552" y="719327"/>
                  </a:moveTo>
                  <a:lnTo>
                    <a:pt x="3640836" y="719327"/>
                  </a:lnTo>
                  <a:lnTo>
                    <a:pt x="3646932" y="711708"/>
                  </a:lnTo>
                  <a:lnTo>
                    <a:pt x="3654552" y="711708"/>
                  </a:lnTo>
                  <a:lnTo>
                    <a:pt x="3654552" y="719327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155320" y="5038786"/>
            <a:ext cx="3378523" cy="584628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-r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789"/>
              </a:spcBef>
            </a:pPr>
            <a:r>
              <a:rPr sz="1253" b="1" spc="93" dirty="0">
                <a:solidFill>
                  <a:srgbClr val="FF0000"/>
                </a:solidFill>
                <a:latin typeface="Times New Roman"/>
                <a:cs typeface="Times New Roman"/>
              </a:rPr>
              <a:t>//aucun</a:t>
            </a:r>
            <a:endParaRPr sz="1253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6535" y="2742898"/>
            <a:ext cx="3492633" cy="2230815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43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30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954498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39" dirty="0">
                <a:latin typeface="Calibri"/>
                <a:cs typeface="Calibri"/>
              </a:rPr>
              <a:t>d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67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107" y="1480596"/>
            <a:ext cx="3882472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Envoyer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 (publier)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102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master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207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distant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106" y="2114340"/>
            <a:ext cx="2283391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9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13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07" spc="-14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6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207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111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d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70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-121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07" spc="-70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37302" y="2417041"/>
            <a:ext cx="568195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11788">
              <a:spcBef>
                <a:spcPts val="111"/>
              </a:spcBef>
            </a:pPr>
            <a:r>
              <a:rPr sz="1207" spc="200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111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ss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107" y="2845716"/>
            <a:ext cx="3916658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Vérifier </a:t>
            </a:r>
            <a:r>
              <a:rPr sz="1207" spc="-102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20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réception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60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102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branche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111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partir</a:t>
            </a:r>
            <a:r>
              <a:rPr sz="120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20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i="1" spc="-121" dirty="0">
                <a:solidFill>
                  <a:srgbClr val="3F3F3F"/>
                </a:solidFill>
                <a:latin typeface="Trebuchet MS"/>
                <a:cs typeface="Trebuchet MS"/>
              </a:rPr>
              <a:t>firstGitBare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106" y="4097627"/>
            <a:ext cx="1960982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9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207" spc="-13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07" spc="-144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70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144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207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07" spc="-93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5106" y="4782276"/>
            <a:ext cx="2068844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0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-60" dirty="0">
                <a:solidFill>
                  <a:srgbClr val="3F3F3F"/>
                </a:solidFill>
                <a:latin typeface="Trebuchet MS"/>
                <a:cs typeface="Trebuchet MS"/>
              </a:rPr>
              <a:t>pp</a:t>
            </a:r>
            <a:r>
              <a:rPr sz="1207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207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em</a:t>
            </a:r>
            <a:r>
              <a:rPr sz="1207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70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207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5107" y="5168488"/>
            <a:ext cx="2095368" cy="200041"/>
          </a:xfrm>
          <a:prstGeom prst="rect">
            <a:avLst/>
          </a:prstGeom>
        </p:spPr>
        <p:txBody>
          <a:bodyPr vert="horz" wrap="square" lIns="0" tIns="14146" rIns="0" bIns="0" rtlCol="0">
            <a:spAutoFit/>
          </a:bodyPr>
          <a:lstStyle/>
          <a:p>
            <a:pPr marL="362485" indent="-351287">
              <a:spcBef>
                <a:spcPts val="1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207" spc="-88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20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20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mme</a:t>
            </a:r>
            <a:r>
              <a:rPr sz="1207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207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207" spc="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207" spc="-6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207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207" spc="-79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207" spc="-7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207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23196" y="1727219"/>
            <a:ext cx="3392669" cy="381941"/>
            <a:chOff x="1452372" y="1860804"/>
            <a:chExt cx="3655060" cy="411480"/>
          </a:xfrm>
        </p:grpSpPr>
        <p:sp>
          <p:nvSpPr>
            <p:cNvPr id="17" name="object 17"/>
            <p:cNvSpPr/>
            <p:nvPr/>
          </p:nvSpPr>
          <p:spPr>
            <a:xfrm>
              <a:off x="1459992" y="1868424"/>
              <a:ext cx="3639820" cy="396240"/>
            </a:xfrm>
            <a:custGeom>
              <a:avLst/>
              <a:gdLst/>
              <a:ahLst/>
              <a:cxnLst/>
              <a:rect l="l" t="t" r="r" b="b"/>
              <a:pathLst>
                <a:path w="3639820" h="396239">
                  <a:moveTo>
                    <a:pt x="3639311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639311" y="0"/>
                  </a:lnTo>
                  <a:lnTo>
                    <a:pt x="3639311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2372" y="1860804"/>
              <a:ext cx="3655060" cy="411480"/>
            </a:xfrm>
            <a:custGeom>
              <a:avLst/>
              <a:gdLst/>
              <a:ahLst/>
              <a:cxnLst/>
              <a:rect l="l" t="t" r="r" b="b"/>
              <a:pathLst>
                <a:path w="3655060" h="411480">
                  <a:moveTo>
                    <a:pt x="3651503" y="411480"/>
                  </a:moveTo>
                  <a:lnTo>
                    <a:pt x="4572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3651503" y="0"/>
                  </a:lnTo>
                  <a:lnTo>
                    <a:pt x="3654552" y="3048"/>
                  </a:lnTo>
                  <a:lnTo>
                    <a:pt x="3654552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7764"/>
                  </a:lnTo>
                  <a:lnTo>
                    <a:pt x="7620" y="397764"/>
                  </a:lnTo>
                  <a:lnTo>
                    <a:pt x="15240" y="403859"/>
                  </a:lnTo>
                  <a:lnTo>
                    <a:pt x="3654552" y="403859"/>
                  </a:lnTo>
                  <a:lnTo>
                    <a:pt x="3654552" y="408432"/>
                  </a:lnTo>
                  <a:lnTo>
                    <a:pt x="3651503" y="411480"/>
                  </a:lnTo>
                  <a:close/>
                </a:path>
                <a:path w="3655060" h="41148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5060" h="411480">
                  <a:moveTo>
                    <a:pt x="3640836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40836" y="7620"/>
                  </a:lnTo>
                  <a:lnTo>
                    <a:pt x="3640836" y="13716"/>
                  </a:lnTo>
                  <a:close/>
                </a:path>
                <a:path w="3655060" h="411480">
                  <a:moveTo>
                    <a:pt x="3640836" y="403859"/>
                  </a:moveTo>
                  <a:lnTo>
                    <a:pt x="3640836" y="7620"/>
                  </a:lnTo>
                  <a:lnTo>
                    <a:pt x="3646932" y="13716"/>
                  </a:lnTo>
                  <a:lnTo>
                    <a:pt x="3654552" y="13716"/>
                  </a:lnTo>
                  <a:lnTo>
                    <a:pt x="3654552" y="397764"/>
                  </a:lnTo>
                  <a:lnTo>
                    <a:pt x="3646932" y="397764"/>
                  </a:lnTo>
                  <a:lnTo>
                    <a:pt x="3640836" y="403859"/>
                  </a:lnTo>
                  <a:close/>
                </a:path>
                <a:path w="3655060" h="411480">
                  <a:moveTo>
                    <a:pt x="3654552" y="13716"/>
                  </a:moveTo>
                  <a:lnTo>
                    <a:pt x="3646932" y="13716"/>
                  </a:lnTo>
                  <a:lnTo>
                    <a:pt x="3640836" y="7620"/>
                  </a:lnTo>
                  <a:lnTo>
                    <a:pt x="3654552" y="7620"/>
                  </a:lnTo>
                  <a:lnTo>
                    <a:pt x="3654552" y="13716"/>
                  </a:lnTo>
                  <a:close/>
                </a:path>
                <a:path w="3655060" h="411480">
                  <a:moveTo>
                    <a:pt x="15240" y="403859"/>
                  </a:moveTo>
                  <a:lnTo>
                    <a:pt x="7620" y="397764"/>
                  </a:lnTo>
                  <a:lnTo>
                    <a:pt x="15240" y="397764"/>
                  </a:lnTo>
                  <a:lnTo>
                    <a:pt x="15240" y="403859"/>
                  </a:lnTo>
                  <a:close/>
                </a:path>
                <a:path w="3655060" h="411480">
                  <a:moveTo>
                    <a:pt x="3640836" y="403859"/>
                  </a:moveTo>
                  <a:lnTo>
                    <a:pt x="15240" y="403859"/>
                  </a:lnTo>
                  <a:lnTo>
                    <a:pt x="15240" y="397764"/>
                  </a:lnTo>
                  <a:lnTo>
                    <a:pt x="3640836" y="397764"/>
                  </a:lnTo>
                  <a:lnTo>
                    <a:pt x="3640836" y="403859"/>
                  </a:lnTo>
                  <a:close/>
                </a:path>
                <a:path w="3655060" h="411480">
                  <a:moveTo>
                    <a:pt x="3654552" y="403859"/>
                  </a:moveTo>
                  <a:lnTo>
                    <a:pt x="3640836" y="403859"/>
                  </a:lnTo>
                  <a:lnTo>
                    <a:pt x="3646932" y="397764"/>
                  </a:lnTo>
                  <a:lnTo>
                    <a:pt x="3654552" y="397764"/>
                  </a:lnTo>
                  <a:lnTo>
                    <a:pt x="3654552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30268" y="1734292"/>
            <a:ext cx="337852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push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45604" y="2356713"/>
            <a:ext cx="1902630" cy="380761"/>
            <a:chOff x="722375" y="2538983"/>
            <a:chExt cx="2049780" cy="410209"/>
          </a:xfrm>
        </p:grpSpPr>
        <p:sp>
          <p:nvSpPr>
            <p:cNvPr id="21" name="object 21"/>
            <p:cNvSpPr/>
            <p:nvPr/>
          </p:nvSpPr>
          <p:spPr>
            <a:xfrm>
              <a:off x="729995" y="2546603"/>
              <a:ext cx="2034539" cy="396240"/>
            </a:xfrm>
            <a:custGeom>
              <a:avLst/>
              <a:gdLst/>
              <a:ahLst/>
              <a:cxnLst/>
              <a:rect l="l" t="t" r="r" b="b"/>
              <a:pathLst>
                <a:path w="2034539" h="396239">
                  <a:moveTo>
                    <a:pt x="2034539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034539" y="0"/>
                  </a:lnTo>
                  <a:lnTo>
                    <a:pt x="2034539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2" name="object 22"/>
            <p:cNvSpPr/>
            <p:nvPr/>
          </p:nvSpPr>
          <p:spPr>
            <a:xfrm>
              <a:off x="722375" y="2538983"/>
              <a:ext cx="2049780" cy="410209"/>
            </a:xfrm>
            <a:custGeom>
              <a:avLst/>
              <a:gdLst/>
              <a:ahLst/>
              <a:cxnLst/>
              <a:rect l="l" t="t" r="r" b="b"/>
              <a:pathLst>
                <a:path w="2049780" h="410210">
                  <a:moveTo>
                    <a:pt x="204673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046732" y="0"/>
                  </a:lnTo>
                  <a:lnTo>
                    <a:pt x="2049780" y="3048"/>
                  </a:lnTo>
                  <a:lnTo>
                    <a:pt x="2049780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2049780" y="403859"/>
                  </a:lnTo>
                  <a:lnTo>
                    <a:pt x="2049780" y="406907"/>
                  </a:lnTo>
                  <a:lnTo>
                    <a:pt x="2046732" y="409956"/>
                  </a:lnTo>
                  <a:close/>
                </a:path>
                <a:path w="2049780" h="41021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049780" h="410210">
                  <a:moveTo>
                    <a:pt x="2036064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036064" y="7620"/>
                  </a:lnTo>
                  <a:lnTo>
                    <a:pt x="2036064" y="15240"/>
                  </a:lnTo>
                  <a:close/>
                </a:path>
                <a:path w="2049780" h="410210">
                  <a:moveTo>
                    <a:pt x="2036064" y="403859"/>
                  </a:moveTo>
                  <a:lnTo>
                    <a:pt x="2036064" y="7620"/>
                  </a:lnTo>
                  <a:lnTo>
                    <a:pt x="2042160" y="15240"/>
                  </a:lnTo>
                  <a:lnTo>
                    <a:pt x="2049780" y="15240"/>
                  </a:lnTo>
                  <a:lnTo>
                    <a:pt x="2049780" y="396240"/>
                  </a:lnTo>
                  <a:lnTo>
                    <a:pt x="2042160" y="396240"/>
                  </a:lnTo>
                  <a:lnTo>
                    <a:pt x="2036064" y="403859"/>
                  </a:lnTo>
                  <a:close/>
                </a:path>
                <a:path w="2049780" h="410210">
                  <a:moveTo>
                    <a:pt x="2049780" y="15240"/>
                  </a:moveTo>
                  <a:lnTo>
                    <a:pt x="2042160" y="15240"/>
                  </a:lnTo>
                  <a:lnTo>
                    <a:pt x="2036064" y="7620"/>
                  </a:lnTo>
                  <a:lnTo>
                    <a:pt x="2049780" y="7620"/>
                  </a:lnTo>
                  <a:lnTo>
                    <a:pt x="2049780" y="15240"/>
                  </a:lnTo>
                  <a:close/>
                </a:path>
                <a:path w="2049780" h="410210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2049780" h="410210">
                  <a:moveTo>
                    <a:pt x="2036064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2036064" y="396240"/>
                  </a:lnTo>
                  <a:lnTo>
                    <a:pt x="2036064" y="403859"/>
                  </a:lnTo>
                  <a:close/>
                </a:path>
                <a:path w="2049780" h="410210">
                  <a:moveTo>
                    <a:pt x="2049780" y="403859"/>
                  </a:moveTo>
                  <a:lnTo>
                    <a:pt x="2036064" y="403859"/>
                  </a:lnTo>
                  <a:lnTo>
                    <a:pt x="2042160" y="396240"/>
                  </a:lnTo>
                  <a:lnTo>
                    <a:pt x="2049780" y="396240"/>
                  </a:lnTo>
                  <a:lnTo>
                    <a:pt x="2049780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52677" y="2363786"/>
            <a:ext cx="188848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-r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214850" y="2356713"/>
            <a:ext cx="1902630" cy="380761"/>
            <a:chOff x="5321807" y="2538983"/>
            <a:chExt cx="2049780" cy="410209"/>
          </a:xfrm>
        </p:grpSpPr>
        <p:sp>
          <p:nvSpPr>
            <p:cNvPr id="25" name="object 25"/>
            <p:cNvSpPr/>
            <p:nvPr/>
          </p:nvSpPr>
          <p:spPr>
            <a:xfrm>
              <a:off x="5327903" y="2546603"/>
              <a:ext cx="2036445" cy="396240"/>
            </a:xfrm>
            <a:custGeom>
              <a:avLst/>
              <a:gdLst/>
              <a:ahLst/>
              <a:cxnLst/>
              <a:rect l="l" t="t" r="r" b="b"/>
              <a:pathLst>
                <a:path w="2036445" h="396239">
                  <a:moveTo>
                    <a:pt x="2036064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036064" y="0"/>
                  </a:lnTo>
                  <a:lnTo>
                    <a:pt x="2036064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6" name="object 26"/>
            <p:cNvSpPr/>
            <p:nvPr/>
          </p:nvSpPr>
          <p:spPr>
            <a:xfrm>
              <a:off x="5321807" y="2538983"/>
              <a:ext cx="2049780" cy="410209"/>
            </a:xfrm>
            <a:custGeom>
              <a:avLst/>
              <a:gdLst/>
              <a:ahLst/>
              <a:cxnLst/>
              <a:rect l="l" t="t" r="r" b="b"/>
              <a:pathLst>
                <a:path w="2049779" h="410210">
                  <a:moveTo>
                    <a:pt x="2046732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046732" y="0"/>
                  </a:lnTo>
                  <a:lnTo>
                    <a:pt x="2049780" y="3048"/>
                  </a:lnTo>
                  <a:lnTo>
                    <a:pt x="2049780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2049780" y="403859"/>
                  </a:lnTo>
                  <a:lnTo>
                    <a:pt x="2049780" y="406907"/>
                  </a:lnTo>
                  <a:lnTo>
                    <a:pt x="2046732" y="409956"/>
                  </a:lnTo>
                  <a:close/>
                </a:path>
                <a:path w="2049779" h="410210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049779" h="410210">
                  <a:moveTo>
                    <a:pt x="2036064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036064" y="7620"/>
                  </a:lnTo>
                  <a:lnTo>
                    <a:pt x="2036064" y="15240"/>
                  </a:lnTo>
                  <a:close/>
                </a:path>
                <a:path w="2049779" h="410210">
                  <a:moveTo>
                    <a:pt x="2036064" y="403859"/>
                  </a:moveTo>
                  <a:lnTo>
                    <a:pt x="2036064" y="7620"/>
                  </a:lnTo>
                  <a:lnTo>
                    <a:pt x="2042160" y="15240"/>
                  </a:lnTo>
                  <a:lnTo>
                    <a:pt x="2049780" y="15240"/>
                  </a:lnTo>
                  <a:lnTo>
                    <a:pt x="2049780" y="396240"/>
                  </a:lnTo>
                  <a:lnTo>
                    <a:pt x="2042160" y="396240"/>
                  </a:lnTo>
                  <a:lnTo>
                    <a:pt x="2036064" y="403859"/>
                  </a:lnTo>
                  <a:close/>
                </a:path>
                <a:path w="2049779" h="410210">
                  <a:moveTo>
                    <a:pt x="2049780" y="15240"/>
                  </a:moveTo>
                  <a:lnTo>
                    <a:pt x="2042160" y="15240"/>
                  </a:lnTo>
                  <a:lnTo>
                    <a:pt x="2036064" y="7620"/>
                  </a:lnTo>
                  <a:lnTo>
                    <a:pt x="2049780" y="7620"/>
                  </a:lnTo>
                  <a:lnTo>
                    <a:pt x="2049780" y="15240"/>
                  </a:lnTo>
                  <a:close/>
                </a:path>
                <a:path w="2049779" h="410210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2049779" h="410210">
                  <a:moveTo>
                    <a:pt x="2036064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2036064" y="396240"/>
                  </a:lnTo>
                  <a:lnTo>
                    <a:pt x="2036064" y="403859"/>
                  </a:lnTo>
                  <a:close/>
                </a:path>
                <a:path w="2049779" h="410210">
                  <a:moveTo>
                    <a:pt x="2049780" y="403859"/>
                  </a:moveTo>
                  <a:lnTo>
                    <a:pt x="2036064" y="403859"/>
                  </a:lnTo>
                  <a:lnTo>
                    <a:pt x="2042160" y="396240"/>
                  </a:lnTo>
                  <a:lnTo>
                    <a:pt x="2049780" y="396240"/>
                  </a:lnTo>
                  <a:lnTo>
                    <a:pt x="2049780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220509" y="2363786"/>
            <a:ext cx="189025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4855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 </a:t>
            </a:r>
            <a:r>
              <a:rPr sz="1253" b="1" spc="14" dirty="0">
                <a:latin typeface="Times New Roman"/>
                <a:cs typeface="Times New Roman"/>
              </a:rPr>
              <a:t>-a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614707" y="3072499"/>
            <a:ext cx="3390900" cy="967817"/>
            <a:chOff x="1443227" y="3310128"/>
            <a:chExt cx="3653154" cy="1042669"/>
          </a:xfrm>
        </p:grpSpPr>
        <p:sp>
          <p:nvSpPr>
            <p:cNvPr id="29" name="object 29"/>
            <p:cNvSpPr/>
            <p:nvPr/>
          </p:nvSpPr>
          <p:spPr>
            <a:xfrm>
              <a:off x="1450848" y="3317748"/>
              <a:ext cx="3639820" cy="1028700"/>
            </a:xfrm>
            <a:custGeom>
              <a:avLst/>
              <a:gdLst/>
              <a:ahLst/>
              <a:cxnLst/>
              <a:rect l="l" t="t" r="r" b="b"/>
              <a:pathLst>
                <a:path w="3639820" h="1028700">
                  <a:moveTo>
                    <a:pt x="3639312" y="1028700"/>
                  </a:moveTo>
                  <a:lnTo>
                    <a:pt x="0" y="1028700"/>
                  </a:lnTo>
                  <a:lnTo>
                    <a:pt x="0" y="0"/>
                  </a:lnTo>
                  <a:lnTo>
                    <a:pt x="3639312" y="0"/>
                  </a:lnTo>
                  <a:lnTo>
                    <a:pt x="3639312" y="1028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0" name="object 30"/>
            <p:cNvSpPr/>
            <p:nvPr/>
          </p:nvSpPr>
          <p:spPr>
            <a:xfrm>
              <a:off x="1443227" y="3310128"/>
              <a:ext cx="3653154" cy="1042669"/>
            </a:xfrm>
            <a:custGeom>
              <a:avLst/>
              <a:gdLst/>
              <a:ahLst/>
              <a:cxnLst/>
              <a:rect l="l" t="t" r="r" b="b"/>
              <a:pathLst>
                <a:path w="3653154" h="1042670">
                  <a:moveTo>
                    <a:pt x="3649980" y="1042416"/>
                  </a:moveTo>
                  <a:lnTo>
                    <a:pt x="3048" y="1042416"/>
                  </a:lnTo>
                  <a:lnTo>
                    <a:pt x="0" y="10393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028700"/>
                  </a:lnTo>
                  <a:lnTo>
                    <a:pt x="7620" y="1028700"/>
                  </a:lnTo>
                  <a:lnTo>
                    <a:pt x="15240" y="1036320"/>
                  </a:lnTo>
                  <a:lnTo>
                    <a:pt x="3653028" y="1036320"/>
                  </a:lnTo>
                  <a:lnTo>
                    <a:pt x="3653028" y="1039368"/>
                  </a:lnTo>
                  <a:lnTo>
                    <a:pt x="3649980" y="1042416"/>
                  </a:lnTo>
                  <a:close/>
                </a:path>
                <a:path w="3653154" h="104267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3653154" h="1042670">
                  <a:moveTo>
                    <a:pt x="3639311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1042670">
                  <a:moveTo>
                    <a:pt x="3639311" y="1036320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1028700"/>
                  </a:lnTo>
                  <a:lnTo>
                    <a:pt x="3646932" y="1028700"/>
                  </a:lnTo>
                  <a:lnTo>
                    <a:pt x="3639311" y="1036320"/>
                  </a:lnTo>
                  <a:close/>
                </a:path>
                <a:path w="3653154" h="1042670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1042670">
                  <a:moveTo>
                    <a:pt x="15240" y="1036320"/>
                  </a:moveTo>
                  <a:lnTo>
                    <a:pt x="7620" y="1028700"/>
                  </a:lnTo>
                  <a:lnTo>
                    <a:pt x="15240" y="1028700"/>
                  </a:lnTo>
                  <a:lnTo>
                    <a:pt x="15240" y="1036320"/>
                  </a:lnTo>
                  <a:close/>
                </a:path>
                <a:path w="3653154" h="1042670">
                  <a:moveTo>
                    <a:pt x="3639311" y="1036320"/>
                  </a:moveTo>
                  <a:lnTo>
                    <a:pt x="15240" y="1036320"/>
                  </a:lnTo>
                  <a:lnTo>
                    <a:pt x="15240" y="1028700"/>
                  </a:lnTo>
                  <a:lnTo>
                    <a:pt x="3639311" y="1028700"/>
                  </a:lnTo>
                  <a:lnTo>
                    <a:pt x="3639311" y="1036320"/>
                  </a:lnTo>
                  <a:close/>
                </a:path>
                <a:path w="3653154" h="1042670">
                  <a:moveTo>
                    <a:pt x="3653028" y="1036320"/>
                  </a:moveTo>
                  <a:lnTo>
                    <a:pt x="3639311" y="1036320"/>
                  </a:lnTo>
                  <a:lnTo>
                    <a:pt x="3646932" y="1028700"/>
                  </a:lnTo>
                  <a:lnTo>
                    <a:pt x="3653028" y="1028700"/>
                  </a:lnTo>
                  <a:lnTo>
                    <a:pt x="3653028" y="103632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21781" y="3079572"/>
            <a:ext cx="3378523" cy="875413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  <a:p>
            <a:pPr marL="73086" marR="2145441">
              <a:lnSpc>
                <a:spcPct val="151900"/>
              </a:lnSpc>
              <a:spcBef>
                <a:spcPts val="9"/>
              </a:spcBef>
            </a:pPr>
            <a:r>
              <a:rPr sz="1253" b="1" spc="14" dirty="0">
                <a:latin typeface="Times New Roman"/>
                <a:cs typeface="Times New Roman"/>
              </a:rPr>
              <a:t>cd </a:t>
            </a:r>
            <a:r>
              <a:rPr sz="1253" b="1" spc="37" dirty="0">
                <a:latin typeface="Times New Roman"/>
                <a:cs typeface="Times New Roman"/>
              </a:rPr>
              <a:t>firstGitBare/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branch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614708" y="4354120"/>
            <a:ext cx="2075328" cy="379583"/>
            <a:chOff x="1443227" y="4690871"/>
            <a:chExt cx="2235835" cy="408940"/>
          </a:xfrm>
        </p:grpSpPr>
        <p:sp>
          <p:nvSpPr>
            <p:cNvPr id="33" name="object 33"/>
            <p:cNvSpPr/>
            <p:nvPr/>
          </p:nvSpPr>
          <p:spPr>
            <a:xfrm>
              <a:off x="1450848" y="4696967"/>
              <a:ext cx="2220595" cy="396240"/>
            </a:xfrm>
            <a:custGeom>
              <a:avLst/>
              <a:gdLst/>
              <a:ahLst/>
              <a:cxnLst/>
              <a:rect l="l" t="t" r="r" b="b"/>
              <a:pathLst>
                <a:path w="2220595" h="396239">
                  <a:moveTo>
                    <a:pt x="2220467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4" name="object 34"/>
            <p:cNvSpPr/>
            <p:nvPr/>
          </p:nvSpPr>
          <p:spPr>
            <a:xfrm>
              <a:off x="1443227" y="4690871"/>
              <a:ext cx="2235835" cy="408940"/>
            </a:xfrm>
            <a:custGeom>
              <a:avLst/>
              <a:gdLst/>
              <a:ahLst/>
              <a:cxnLst/>
              <a:rect l="l" t="t" r="r" b="b"/>
              <a:pathLst>
                <a:path w="2235835" h="408939">
                  <a:moveTo>
                    <a:pt x="2232660" y="408432"/>
                  </a:moveTo>
                  <a:lnTo>
                    <a:pt x="3048" y="408432"/>
                  </a:lnTo>
                  <a:lnTo>
                    <a:pt x="0" y="4053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2660" y="0"/>
                  </a:lnTo>
                  <a:lnTo>
                    <a:pt x="2235708" y="3048"/>
                  </a:lnTo>
                  <a:lnTo>
                    <a:pt x="2235708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94716"/>
                  </a:lnTo>
                  <a:lnTo>
                    <a:pt x="7620" y="394716"/>
                  </a:lnTo>
                  <a:lnTo>
                    <a:pt x="15240" y="402335"/>
                  </a:lnTo>
                  <a:lnTo>
                    <a:pt x="2235708" y="402335"/>
                  </a:lnTo>
                  <a:lnTo>
                    <a:pt x="2235708" y="405383"/>
                  </a:lnTo>
                  <a:lnTo>
                    <a:pt x="2232660" y="408432"/>
                  </a:lnTo>
                  <a:close/>
                </a:path>
                <a:path w="2235835" h="40893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2235835" h="408939">
                  <a:moveTo>
                    <a:pt x="2221992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2221992" y="6096"/>
                  </a:lnTo>
                  <a:lnTo>
                    <a:pt x="2221992" y="13716"/>
                  </a:lnTo>
                  <a:close/>
                </a:path>
                <a:path w="2235835" h="408939">
                  <a:moveTo>
                    <a:pt x="2221992" y="402335"/>
                  </a:moveTo>
                  <a:lnTo>
                    <a:pt x="2221992" y="6096"/>
                  </a:lnTo>
                  <a:lnTo>
                    <a:pt x="2228088" y="13716"/>
                  </a:lnTo>
                  <a:lnTo>
                    <a:pt x="2235708" y="13716"/>
                  </a:lnTo>
                  <a:lnTo>
                    <a:pt x="2235708" y="394716"/>
                  </a:lnTo>
                  <a:lnTo>
                    <a:pt x="2228088" y="394716"/>
                  </a:lnTo>
                  <a:lnTo>
                    <a:pt x="2221992" y="402335"/>
                  </a:lnTo>
                  <a:close/>
                </a:path>
                <a:path w="2235835" h="408939">
                  <a:moveTo>
                    <a:pt x="2235708" y="13716"/>
                  </a:moveTo>
                  <a:lnTo>
                    <a:pt x="2228088" y="13716"/>
                  </a:lnTo>
                  <a:lnTo>
                    <a:pt x="2221992" y="6096"/>
                  </a:lnTo>
                  <a:lnTo>
                    <a:pt x="2235708" y="6096"/>
                  </a:lnTo>
                  <a:lnTo>
                    <a:pt x="2235708" y="13716"/>
                  </a:lnTo>
                  <a:close/>
                </a:path>
                <a:path w="2235835" h="408939">
                  <a:moveTo>
                    <a:pt x="15240" y="402335"/>
                  </a:moveTo>
                  <a:lnTo>
                    <a:pt x="7620" y="394716"/>
                  </a:lnTo>
                  <a:lnTo>
                    <a:pt x="15240" y="394716"/>
                  </a:lnTo>
                  <a:lnTo>
                    <a:pt x="15240" y="402335"/>
                  </a:lnTo>
                  <a:close/>
                </a:path>
                <a:path w="2235835" h="408939">
                  <a:moveTo>
                    <a:pt x="2221992" y="402335"/>
                  </a:moveTo>
                  <a:lnTo>
                    <a:pt x="15240" y="402335"/>
                  </a:lnTo>
                  <a:lnTo>
                    <a:pt x="15240" y="394716"/>
                  </a:lnTo>
                  <a:lnTo>
                    <a:pt x="2221992" y="394716"/>
                  </a:lnTo>
                  <a:lnTo>
                    <a:pt x="2221992" y="402335"/>
                  </a:lnTo>
                  <a:close/>
                </a:path>
                <a:path w="2235835" h="408939">
                  <a:moveTo>
                    <a:pt x="2235708" y="402335"/>
                  </a:moveTo>
                  <a:lnTo>
                    <a:pt x="2221992" y="402335"/>
                  </a:lnTo>
                  <a:lnTo>
                    <a:pt x="2228088" y="394716"/>
                  </a:lnTo>
                  <a:lnTo>
                    <a:pt x="2235708" y="394716"/>
                  </a:lnTo>
                  <a:lnTo>
                    <a:pt x="2235708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621782" y="4359778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760647" y="4794060"/>
            <a:ext cx="3390900" cy="380761"/>
            <a:chOff x="3755135" y="5164835"/>
            <a:chExt cx="3653154" cy="410209"/>
          </a:xfrm>
        </p:grpSpPr>
        <p:sp>
          <p:nvSpPr>
            <p:cNvPr id="37" name="object 37"/>
            <p:cNvSpPr/>
            <p:nvPr/>
          </p:nvSpPr>
          <p:spPr>
            <a:xfrm>
              <a:off x="3761232" y="5172455"/>
              <a:ext cx="3641090" cy="394970"/>
            </a:xfrm>
            <a:custGeom>
              <a:avLst/>
              <a:gdLst/>
              <a:ahLst/>
              <a:cxnLst/>
              <a:rect l="l" t="t" r="r" b="b"/>
              <a:pathLst>
                <a:path w="3641090" h="394970">
                  <a:moveTo>
                    <a:pt x="3640835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640835" y="0"/>
                  </a:lnTo>
                  <a:lnTo>
                    <a:pt x="3640835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8" name="object 38"/>
            <p:cNvSpPr/>
            <p:nvPr/>
          </p:nvSpPr>
          <p:spPr>
            <a:xfrm>
              <a:off x="3755135" y="5164835"/>
              <a:ext cx="3653154" cy="410209"/>
            </a:xfrm>
            <a:custGeom>
              <a:avLst/>
              <a:gdLst/>
              <a:ahLst/>
              <a:cxnLst/>
              <a:rect l="l" t="t" r="r" b="b"/>
              <a:pathLst>
                <a:path w="3653154" h="410210">
                  <a:moveTo>
                    <a:pt x="3649980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2336"/>
                  </a:lnTo>
                  <a:lnTo>
                    <a:pt x="3653028" y="402336"/>
                  </a:lnTo>
                  <a:lnTo>
                    <a:pt x="3653028" y="406907"/>
                  </a:lnTo>
                  <a:lnTo>
                    <a:pt x="3649980" y="409956"/>
                  </a:lnTo>
                  <a:close/>
                </a:path>
                <a:path w="3653154" h="41021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653154" h="410210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410210">
                  <a:moveTo>
                    <a:pt x="3639311" y="402336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6240"/>
                  </a:lnTo>
                  <a:lnTo>
                    <a:pt x="3646932" y="396240"/>
                  </a:lnTo>
                  <a:lnTo>
                    <a:pt x="3639311" y="402336"/>
                  </a:lnTo>
                  <a:close/>
                </a:path>
                <a:path w="3653154" h="410210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410210">
                  <a:moveTo>
                    <a:pt x="13716" y="402336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653154" h="410210">
                  <a:moveTo>
                    <a:pt x="3639311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639311" y="396240"/>
                  </a:lnTo>
                  <a:lnTo>
                    <a:pt x="3639311" y="402336"/>
                  </a:lnTo>
                  <a:close/>
                </a:path>
                <a:path w="3653154" h="410210">
                  <a:moveTo>
                    <a:pt x="3653028" y="402336"/>
                  </a:moveTo>
                  <a:lnTo>
                    <a:pt x="3639311" y="402336"/>
                  </a:lnTo>
                  <a:lnTo>
                    <a:pt x="3646932" y="396240"/>
                  </a:lnTo>
                  <a:lnTo>
                    <a:pt x="3653028" y="396240"/>
                  </a:lnTo>
                  <a:lnTo>
                    <a:pt x="3653028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66306" y="4801132"/>
            <a:ext cx="3379702" cy="287442"/>
          </a:xfrm>
          <a:prstGeom prst="rect">
            <a:avLst/>
          </a:prstGeom>
        </p:spPr>
        <p:txBody>
          <a:bodyPr vert="horz" wrap="square" lIns="0" tIns="93717" rIns="0" bIns="0" rtlCol="0">
            <a:spAutoFit/>
          </a:bodyPr>
          <a:lstStyle/>
          <a:p>
            <a:pPr marL="73086">
              <a:spcBef>
                <a:spcPts val="738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remote</a:t>
            </a:r>
            <a:r>
              <a:rPr sz="1253" b="1" spc="5" dirty="0">
                <a:latin typeface="Times New Roman"/>
                <a:cs typeface="Times New Roman"/>
              </a:rPr>
              <a:t> remove </a:t>
            </a:r>
            <a:r>
              <a:rPr sz="1253" b="1" spc="28" dirty="0">
                <a:latin typeface="Times New Roman"/>
                <a:cs typeface="Times New Roman"/>
              </a:rPr>
              <a:t>nomRemote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760647" y="5200049"/>
            <a:ext cx="3390900" cy="380761"/>
            <a:chOff x="3755135" y="5602224"/>
            <a:chExt cx="3653154" cy="410209"/>
          </a:xfrm>
        </p:grpSpPr>
        <p:sp>
          <p:nvSpPr>
            <p:cNvPr id="41" name="object 41"/>
            <p:cNvSpPr/>
            <p:nvPr/>
          </p:nvSpPr>
          <p:spPr>
            <a:xfrm>
              <a:off x="3761232" y="5609844"/>
              <a:ext cx="3641090" cy="394970"/>
            </a:xfrm>
            <a:custGeom>
              <a:avLst/>
              <a:gdLst/>
              <a:ahLst/>
              <a:cxnLst/>
              <a:rect l="l" t="t" r="r" b="b"/>
              <a:pathLst>
                <a:path w="3641090" h="394970">
                  <a:moveTo>
                    <a:pt x="3640835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3640835" y="0"/>
                  </a:lnTo>
                  <a:lnTo>
                    <a:pt x="3640835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42" name="object 42"/>
            <p:cNvSpPr/>
            <p:nvPr/>
          </p:nvSpPr>
          <p:spPr>
            <a:xfrm>
              <a:off x="3755135" y="5602224"/>
              <a:ext cx="3653154" cy="410209"/>
            </a:xfrm>
            <a:custGeom>
              <a:avLst/>
              <a:gdLst/>
              <a:ahLst/>
              <a:cxnLst/>
              <a:rect l="l" t="t" r="r" b="b"/>
              <a:pathLst>
                <a:path w="3653154" h="410210">
                  <a:moveTo>
                    <a:pt x="3649980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649980" y="0"/>
                  </a:lnTo>
                  <a:lnTo>
                    <a:pt x="3653028" y="3048"/>
                  </a:lnTo>
                  <a:lnTo>
                    <a:pt x="365302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2336"/>
                  </a:lnTo>
                  <a:lnTo>
                    <a:pt x="3653028" y="402336"/>
                  </a:lnTo>
                  <a:lnTo>
                    <a:pt x="3653028" y="406907"/>
                  </a:lnTo>
                  <a:lnTo>
                    <a:pt x="3649980" y="409956"/>
                  </a:lnTo>
                  <a:close/>
                </a:path>
                <a:path w="3653154" h="41021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653154" h="410210">
                  <a:moveTo>
                    <a:pt x="36393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639311" y="7620"/>
                  </a:lnTo>
                  <a:lnTo>
                    <a:pt x="3639311" y="13716"/>
                  </a:lnTo>
                  <a:close/>
                </a:path>
                <a:path w="3653154" h="410210">
                  <a:moveTo>
                    <a:pt x="3639311" y="402336"/>
                  </a:moveTo>
                  <a:lnTo>
                    <a:pt x="3639311" y="7620"/>
                  </a:lnTo>
                  <a:lnTo>
                    <a:pt x="3646932" y="13716"/>
                  </a:lnTo>
                  <a:lnTo>
                    <a:pt x="3653028" y="13716"/>
                  </a:lnTo>
                  <a:lnTo>
                    <a:pt x="3653028" y="396240"/>
                  </a:lnTo>
                  <a:lnTo>
                    <a:pt x="3646932" y="396240"/>
                  </a:lnTo>
                  <a:lnTo>
                    <a:pt x="3639311" y="402336"/>
                  </a:lnTo>
                  <a:close/>
                </a:path>
                <a:path w="3653154" h="410210">
                  <a:moveTo>
                    <a:pt x="3653028" y="13716"/>
                  </a:moveTo>
                  <a:lnTo>
                    <a:pt x="3646932" y="13716"/>
                  </a:lnTo>
                  <a:lnTo>
                    <a:pt x="3639311" y="7620"/>
                  </a:lnTo>
                  <a:lnTo>
                    <a:pt x="3653028" y="7620"/>
                  </a:lnTo>
                  <a:lnTo>
                    <a:pt x="3653028" y="13716"/>
                  </a:lnTo>
                  <a:close/>
                </a:path>
                <a:path w="3653154" h="410210">
                  <a:moveTo>
                    <a:pt x="13716" y="402336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653154" h="410210">
                  <a:moveTo>
                    <a:pt x="3639311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639311" y="396240"/>
                  </a:lnTo>
                  <a:lnTo>
                    <a:pt x="3639311" y="402336"/>
                  </a:lnTo>
                  <a:close/>
                </a:path>
                <a:path w="3653154" h="410210">
                  <a:moveTo>
                    <a:pt x="3653028" y="402336"/>
                  </a:moveTo>
                  <a:lnTo>
                    <a:pt x="3639311" y="402336"/>
                  </a:lnTo>
                  <a:lnTo>
                    <a:pt x="3646932" y="396240"/>
                  </a:lnTo>
                  <a:lnTo>
                    <a:pt x="3653028" y="396240"/>
                  </a:lnTo>
                  <a:lnTo>
                    <a:pt x="3653028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766306" y="5207121"/>
            <a:ext cx="337970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remote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rename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oldName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newName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44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31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7557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7" y="1482048"/>
            <a:ext cx="3808206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37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7" y="2359050"/>
            <a:ext cx="3985030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24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12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i="1" spc="-8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11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84" dirty="0">
                <a:solidFill>
                  <a:srgbClr val="3F3F3F"/>
                </a:solidFill>
                <a:latin typeface="Trebuchet MS"/>
                <a:cs typeface="Trebuchet MS"/>
              </a:rPr>
              <a:t>Ba</a:t>
            </a:r>
            <a:r>
              <a:rPr sz="1578" i="1" spc="-172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i="1" spc="-15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i="1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i="1" spc="-24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12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i="1" spc="-8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11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i="1" spc="-18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i="1" spc="-223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i="1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i="1" spc="-20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i="1" spc="-14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i="1" spc="-11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i="1" spc="-153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7" y="3302626"/>
            <a:ext cx="3145704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6" y="4155626"/>
            <a:ext cx="2323471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ô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7" y="5014257"/>
            <a:ext cx="2072970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mm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66612" y="2751385"/>
            <a:ext cx="2761406" cy="380761"/>
            <a:chOff x="1391412" y="2964179"/>
            <a:chExt cx="2974975" cy="410209"/>
          </a:xfrm>
        </p:grpSpPr>
        <p:sp>
          <p:nvSpPr>
            <p:cNvPr id="15" name="object 15"/>
            <p:cNvSpPr/>
            <p:nvPr/>
          </p:nvSpPr>
          <p:spPr>
            <a:xfrm>
              <a:off x="1399032" y="2970275"/>
              <a:ext cx="2961640" cy="396240"/>
            </a:xfrm>
            <a:custGeom>
              <a:avLst/>
              <a:gdLst/>
              <a:ahLst/>
              <a:cxnLst/>
              <a:rect l="l" t="t" r="r" b="b"/>
              <a:pathLst>
                <a:path w="2961640" h="396239">
                  <a:moveTo>
                    <a:pt x="2961132" y="396240"/>
                  </a:moveTo>
                  <a:lnTo>
                    <a:pt x="0" y="396240"/>
                  </a:lnTo>
                  <a:lnTo>
                    <a:pt x="0" y="0"/>
                  </a:lnTo>
                  <a:lnTo>
                    <a:pt x="2961132" y="0"/>
                  </a:lnTo>
                  <a:lnTo>
                    <a:pt x="2961132" y="396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91412" y="2964179"/>
              <a:ext cx="2974975" cy="410209"/>
            </a:xfrm>
            <a:custGeom>
              <a:avLst/>
              <a:gdLst/>
              <a:ahLst/>
              <a:cxnLst/>
              <a:rect l="l" t="t" r="r" b="b"/>
              <a:pathLst>
                <a:path w="2974975" h="410210">
                  <a:moveTo>
                    <a:pt x="2971800" y="409956"/>
                  </a:moveTo>
                  <a:lnTo>
                    <a:pt x="3048" y="409956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71800" y="0"/>
                  </a:lnTo>
                  <a:lnTo>
                    <a:pt x="2974848" y="3048"/>
                  </a:lnTo>
                  <a:lnTo>
                    <a:pt x="297484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4716"/>
                  </a:lnTo>
                  <a:lnTo>
                    <a:pt x="7620" y="394716"/>
                  </a:lnTo>
                  <a:lnTo>
                    <a:pt x="13716" y="402335"/>
                  </a:lnTo>
                  <a:lnTo>
                    <a:pt x="2974848" y="402335"/>
                  </a:lnTo>
                  <a:lnTo>
                    <a:pt x="2974848" y="406908"/>
                  </a:lnTo>
                  <a:lnTo>
                    <a:pt x="2971800" y="409956"/>
                  </a:lnTo>
                  <a:close/>
                </a:path>
                <a:path w="2974975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2974975" h="410210">
                  <a:moveTo>
                    <a:pt x="296113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2961132" y="6096"/>
                  </a:lnTo>
                  <a:lnTo>
                    <a:pt x="2961132" y="13716"/>
                  </a:lnTo>
                  <a:close/>
                </a:path>
                <a:path w="2974975" h="410210">
                  <a:moveTo>
                    <a:pt x="2961132" y="402335"/>
                  </a:moveTo>
                  <a:lnTo>
                    <a:pt x="2961132" y="6096"/>
                  </a:lnTo>
                  <a:lnTo>
                    <a:pt x="2968752" y="13716"/>
                  </a:lnTo>
                  <a:lnTo>
                    <a:pt x="2974848" y="13716"/>
                  </a:lnTo>
                  <a:lnTo>
                    <a:pt x="2974848" y="394716"/>
                  </a:lnTo>
                  <a:lnTo>
                    <a:pt x="2968752" y="394716"/>
                  </a:lnTo>
                  <a:lnTo>
                    <a:pt x="2961132" y="402335"/>
                  </a:lnTo>
                  <a:close/>
                </a:path>
                <a:path w="2974975" h="410210">
                  <a:moveTo>
                    <a:pt x="2974848" y="13716"/>
                  </a:moveTo>
                  <a:lnTo>
                    <a:pt x="2968752" y="13716"/>
                  </a:lnTo>
                  <a:lnTo>
                    <a:pt x="2961132" y="6096"/>
                  </a:lnTo>
                  <a:lnTo>
                    <a:pt x="2974848" y="6096"/>
                  </a:lnTo>
                  <a:lnTo>
                    <a:pt x="2974848" y="13716"/>
                  </a:lnTo>
                  <a:close/>
                </a:path>
                <a:path w="2974975" h="410210">
                  <a:moveTo>
                    <a:pt x="13716" y="402335"/>
                  </a:moveTo>
                  <a:lnTo>
                    <a:pt x="7620" y="394716"/>
                  </a:lnTo>
                  <a:lnTo>
                    <a:pt x="13716" y="394716"/>
                  </a:lnTo>
                  <a:lnTo>
                    <a:pt x="13716" y="402335"/>
                  </a:lnTo>
                  <a:close/>
                </a:path>
                <a:path w="2974975" h="410210">
                  <a:moveTo>
                    <a:pt x="2961132" y="402335"/>
                  </a:moveTo>
                  <a:lnTo>
                    <a:pt x="13716" y="402335"/>
                  </a:lnTo>
                  <a:lnTo>
                    <a:pt x="13716" y="394716"/>
                  </a:lnTo>
                  <a:lnTo>
                    <a:pt x="2961132" y="394716"/>
                  </a:lnTo>
                  <a:lnTo>
                    <a:pt x="2961132" y="402335"/>
                  </a:lnTo>
                  <a:close/>
                </a:path>
                <a:path w="2974975" h="410210">
                  <a:moveTo>
                    <a:pt x="2974848" y="402335"/>
                  </a:moveTo>
                  <a:lnTo>
                    <a:pt x="2961132" y="402335"/>
                  </a:lnTo>
                  <a:lnTo>
                    <a:pt x="2968752" y="394716"/>
                  </a:lnTo>
                  <a:lnTo>
                    <a:pt x="2974848" y="394716"/>
                  </a:lnTo>
                  <a:lnTo>
                    <a:pt x="2974848" y="402335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73685" y="2757044"/>
            <a:ext cx="2749029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clone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firstGitBare</a:t>
            </a:r>
            <a:r>
              <a:rPr sz="1253" b="1" spc="56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firstGitClone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66612" y="1915359"/>
            <a:ext cx="2074149" cy="381941"/>
            <a:chOff x="1391412" y="2063495"/>
            <a:chExt cx="2234565" cy="411480"/>
          </a:xfrm>
        </p:grpSpPr>
        <p:sp>
          <p:nvSpPr>
            <p:cNvPr id="19" name="object 19"/>
            <p:cNvSpPr/>
            <p:nvPr/>
          </p:nvSpPr>
          <p:spPr>
            <a:xfrm>
              <a:off x="1399032" y="2071115"/>
              <a:ext cx="2220595" cy="398145"/>
            </a:xfrm>
            <a:custGeom>
              <a:avLst/>
              <a:gdLst/>
              <a:ahLst/>
              <a:cxnLst/>
              <a:rect l="l" t="t" r="r" b="b"/>
              <a:pathLst>
                <a:path w="2220595" h="398144">
                  <a:moveTo>
                    <a:pt x="2220467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1412" y="2063495"/>
              <a:ext cx="2234565" cy="411480"/>
            </a:xfrm>
            <a:custGeom>
              <a:avLst/>
              <a:gdLst/>
              <a:ahLst/>
              <a:cxnLst/>
              <a:rect l="l" t="t" r="r" b="b"/>
              <a:pathLst>
                <a:path w="2234565" h="411480">
                  <a:moveTo>
                    <a:pt x="223113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3048"/>
                  </a:lnTo>
                  <a:lnTo>
                    <a:pt x="2234184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2234184" y="405383"/>
                  </a:lnTo>
                  <a:lnTo>
                    <a:pt x="2234184" y="408432"/>
                  </a:lnTo>
                  <a:lnTo>
                    <a:pt x="2231136" y="411480"/>
                  </a:lnTo>
                  <a:close/>
                </a:path>
                <a:path w="2234565" h="41148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2234565" h="411480">
                  <a:moveTo>
                    <a:pt x="2220468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2220468" y="7620"/>
                  </a:lnTo>
                  <a:lnTo>
                    <a:pt x="2220468" y="15240"/>
                  </a:lnTo>
                  <a:close/>
                </a:path>
                <a:path w="2234565" h="411480">
                  <a:moveTo>
                    <a:pt x="2220468" y="405383"/>
                  </a:moveTo>
                  <a:lnTo>
                    <a:pt x="2220468" y="7620"/>
                  </a:lnTo>
                  <a:lnTo>
                    <a:pt x="2228088" y="15240"/>
                  </a:lnTo>
                  <a:lnTo>
                    <a:pt x="2234184" y="15240"/>
                  </a:lnTo>
                  <a:lnTo>
                    <a:pt x="2234184" y="397764"/>
                  </a:lnTo>
                  <a:lnTo>
                    <a:pt x="2228088" y="397764"/>
                  </a:lnTo>
                  <a:lnTo>
                    <a:pt x="2220468" y="405383"/>
                  </a:lnTo>
                  <a:close/>
                </a:path>
                <a:path w="2234565" h="411480">
                  <a:moveTo>
                    <a:pt x="2234184" y="15240"/>
                  </a:moveTo>
                  <a:lnTo>
                    <a:pt x="2228088" y="15240"/>
                  </a:lnTo>
                  <a:lnTo>
                    <a:pt x="2220468" y="7620"/>
                  </a:lnTo>
                  <a:lnTo>
                    <a:pt x="2234184" y="7620"/>
                  </a:lnTo>
                  <a:lnTo>
                    <a:pt x="2234184" y="15240"/>
                  </a:lnTo>
                  <a:close/>
                </a:path>
                <a:path w="2234565" h="411480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2234565" h="411480">
                  <a:moveTo>
                    <a:pt x="2220468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2220468" y="397764"/>
                  </a:lnTo>
                  <a:lnTo>
                    <a:pt x="2220468" y="405383"/>
                  </a:lnTo>
                  <a:close/>
                </a:path>
                <a:path w="2234565" h="411480">
                  <a:moveTo>
                    <a:pt x="2234184" y="405383"/>
                  </a:moveTo>
                  <a:lnTo>
                    <a:pt x="2220468" y="405383"/>
                  </a:lnTo>
                  <a:lnTo>
                    <a:pt x="2228088" y="397764"/>
                  </a:lnTo>
                  <a:lnTo>
                    <a:pt x="2234184" y="397764"/>
                  </a:lnTo>
                  <a:lnTo>
                    <a:pt x="2234184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73685" y="1922433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66612" y="3694920"/>
            <a:ext cx="2074149" cy="381941"/>
            <a:chOff x="1391412" y="3980688"/>
            <a:chExt cx="2234565" cy="411480"/>
          </a:xfrm>
        </p:grpSpPr>
        <p:sp>
          <p:nvSpPr>
            <p:cNvPr id="23" name="object 23"/>
            <p:cNvSpPr/>
            <p:nvPr/>
          </p:nvSpPr>
          <p:spPr>
            <a:xfrm>
              <a:off x="1399032" y="3986784"/>
              <a:ext cx="2220595" cy="398145"/>
            </a:xfrm>
            <a:custGeom>
              <a:avLst/>
              <a:gdLst/>
              <a:ahLst/>
              <a:cxnLst/>
              <a:rect l="l" t="t" r="r" b="b"/>
              <a:pathLst>
                <a:path w="2220595" h="398145">
                  <a:moveTo>
                    <a:pt x="2220467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391412" y="3980688"/>
              <a:ext cx="2234565" cy="411480"/>
            </a:xfrm>
            <a:custGeom>
              <a:avLst/>
              <a:gdLst/>
              <a:ahLst/>
              <a:cxnLst/>
              <a:rect l="l" t="t" r="r" b="b"/>
              <a:pathLst>
                <a:path w="2234565" h="411479">
                  <a:moveTo>
                    <a:pt x="2231136" y="411480"/>
                  </a:moveTo>
                  <a:lnTo>
                    <a:pt x="3048" y="411480"/>
                  </a:lnTo>
                  <a:lnTo>
                    <a:pt x="0" y="4069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3048"/>
                  </a:lnTo>
                  <a:lnTo>
                    <a:pt x="2234184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3859"/>
                  </a:lnTo>
                  <a:lnTo>
                    <a:pt x="2234184" y="403859"/>
                  </a:lnTo>
                  <a:lnTo>
                    <a:pt x="2234184" y="406908"/>
                  </a:lnTo>
                  <a:lnTo>
                    <a:pt x="2231136" y="411480"/>
                  </a:lnTo>
                  <a:close/>
                </a:path>
                <a:path w="223456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2234565" h="411479">
                  <a:moveTo>
                    <a:pt x="222046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2220468" y="6096"/>
                  </a:lnTo>
                  <a:lnTo>
                    <a:pt x="2220468" y="13716"/>
                  </a:lnTo>
                  <a:close/>
                </a:path>
                <a:path w="2234565" h="411479">
                  <a:moveTo>
                    <a:pt x="2220468" y="403859"/>
                  </a:moveTo>
                  <a:lnTo>
                    <a:pt x="2220468" y="6096"/>
                  </a:lnTo>
                  <a:lnTo>
                    <a:pt x="2228088" y="13716"/>
                  </a:lnTo>
                  <a:lnTo>
                    <a:pt x="2234184" y="13716"/>
                  </a:lnTo>
                  <a:lnTo>
                    <a:pt x="2234184" y="396240"/>
                  </a:lnTo>
                  <a:lnTo>
                    <a:pt x="2228088" y="396240"/>
                  </a:lnTo>
                  <a:lnTo>
                    <a:pt x="2220468" y="403859"/>
                  </a:lnTo>
                  <a:close/>
                </a:path>
                <a:path w="2234565" h="411479">
                  <a:moveTo>
                    <a:pt x="2234184" y="13716"/>
                  </a:moveTo>
                  <a:lnTo>
                    <a:pt x="2228088" y="13716"/>
                  </a:lnTo>
                  <a:lnTo>
                    <a:pt x="2220468" y="6096"/>
                  </a:lnTo>
                  <a:lnTo>
                    <a:pt x="2234184" y="6096"/>
                  </a:lnTo>
                  <a:lnTo>
                    <a:pt x="2234184" y="13716"/>
                  </a:lnTo>
                  <a:close/>
                </a:path>
                <a:path w="2234565" h="411479">
                  <a:moveTo>
                    <a:pt x="13716" y="403859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2234565" h="411479">
                  <a:moveTo>
                    <a:pt x="2220468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2220468" y="396240"/>
                  </a:lnTo>
                  <a:lnTo>
                    <a:pt x="2220468" y="403859"/>
                  </a:lnTo>
                  <a:close/>
                </a:path>
                <a:path w="2234565" h="411479">
                  <a:moveTo>
                    <a:pt x="2234184" y="403859"/>
                  </a:moveTo>
                  <a:lnTo>
                    <a:pt x="2220468" y="403859"/>
                  </a:lnTo>
                  <a:lnTo>
                    <a:pt x="2228088" y="396240"/>
                  </a:lnTo>
                  <a:lnTo>
                    <a:pt x="2234184" y="396240"/>
                  </a:lnTo>
                  <a:lnTo>
                    <a:pt x="223418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73685" y="3700578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firstGitClone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66612" y="4454557"/>
            <a:ext cx="2074149" cy="381941"/>
            <a:chOff x="1391412" y="4799076"/>
            <a:chExt cx="2234565" cy="411480"/>
          </a:xfrm>
        </p:grpSpPr>
        <p:sp>
          <p:nvSpPr>
            <p:cNvPr id="27" name="object 27"/>
            <p:cNvSpPr/>
            <p:nvPr/>
          </p:nvSpPr>
          <p:spPr>
            <a:xfrm>
              <a:off x="1399032" y="4806696"/>
              <a:ext cx="2220595" cy="396240"/>
            </a:xfrm>
            <a:custGeom>
              <a:avLst/>
              <a:gdLst/>
              <a:ahLst/>
              <a:cxnLst/>
              <a:rect l="l" t="t" r="r" b="b"/>
              <a:pathLst>
                <a:path w="2220595" h="396239">
                  <a:moveTo>
                    <a:pt x="2220467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391412" y="4799076"/>
              <a:ext cx="2234565" cy="411480"/>
            </a:xfrm>
            <a:custGeom>
              <a:avLst/>
              <a:gdLst/>
              <a:ahLst/>
              <a:cxnLst/>
              <a:rect l="l" t="t" r="r" b="b"/>
              <a:pathLst>
                <a:path w="2234565" h="411479">
                  <a:moveTo>
                    <a:pt x="2231136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3048"/>
                  </a:lnTo>
                  <a:lnTo>
                    <a:pt x="223418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3859"/>
                  </a:lnTo>
                  <a:lnTo>
                    <a:pt x="2234184" y="403859"/>
                  </a:lnTo>
                  <a:lnTo>
                    <a:pt x="2234184" y="408432"/>
                  </a:lnTo>
                  <a:lnTo>
                    <a:pt x="2231136" y="411480"/>
                  </a:lnTo>
                  <a:close/>
                </a:path>
                <a:path w="2234565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34565" h="411479">
                  <a:moveTo>
                    <a:pt x="222046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220468" y="7620"/>
                  </a:lnTo>
                  <a:lnTo>
                    <a:pt x="2220468" y="13716"/>
                  </a:lnTo>
                  <a:close/>
                </a:path>
                <a:path w="2234565" h="411479">
                  <a:moveTo>
                    <a:pt x="2220468" y="403859"/>
                  </a:moveTo>
                  <a:lnTo>
                    <a:pt x="2220468" y="7620"/>
                  </a:lnTo>
                  <a:lnTo>
                    <a:pt x="2228088" y="13716"/>
                  </a:lnTo>
                  <a:lnTo>
                    <a:pt x="2234184" y="13716"/>
                  </a:lnTo>
                  <a:lnTo>
                    <a:pt x="2234184" y="397764"/>
                  </a:lnTo>
                  <a:lnTo>
                    <a:pt x="2228088" y="397764"/>
                  </a:lnTo>
                  <a:lnTo>
                    <a:pt x="2220468" y="403859"/>
                  </a:lnTo>
                  <a:close/>
                </a:path>
                <a:path w="2234565" h="411479">
                  <a:moveTo>
                    <a:pt x="2234184" y="13716"/>
                  </a:moveTo>
                  <a:lnTo>
                    <a:pt x="2228088" y="13716"/>
                  </a:lnTo>
                  <a:lnTo>
                    <a:pt x="2220468" y="7620"/>
                  </a:lnTo>
                  <a:lnTo>
                    <a:pt x="2234184" y="7620"/>
                  </a:lnTo>
                  <a:lnTo>
                    <a:pt x="2234184" y="13716"/>
                  </a:lnTo>
                  <a:close/>
                </a:path>
                <a:path w="2234565" h="411479">
                  <a:moveTo>
                    <a:pt x="13716" y="403859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2234565" h="411479">
                  <a:moveTo>
                    <a:pt x="2220468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2220468" y="397764"/>
                  </a:lnTo>
                  <a:lnTo>
                    <a:pt x="2220468" y="403859"/>
                  </a:lnTo>
                  <a:close/>
                </a:path>
                <a:path w="2234565" h="411479">
                  <a:moveTo>
                    <a:pt x="2234184" y="403859"/>
                  </a:moveTo>
                  <a:lnTo>
                    <a:pt x="2220468" y="403859"/>
                  </a:lnTo>
                  <a:lnTo>
                    <a:pt x="2228088" y="397764"/>
                  </a:lnTo>
                  <a:lnTo>
                    <a:pt x="2234184" y="397764"/>
                  </a:lnTo>
                  <a:lnTo>
                    <a:pt x="2234184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73685" y="4461630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remote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19" dirty="0">
                <a:latin typeface="Times New Roman"/>
                <a:cs typeface="Times New Roman"/>
              </a:rPr>
              <a:t>-v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66612" y="5311801"/>
            <a:ext cx="2074149" cy="380761"/>
            <a:chOff x="1391412" y="5722619"/>
            <a:chExt cx="2234565" cy="410209"/>
          </a:xfrm>
        </p:grpSpPr>
        <p:sp>
          <p:nvSpPr>
            <p:cNvPr id="31" name="object 31"/>
            <p:cNvSpPr/>
            <p:nvPr/>
          </p:nvSpPr>
          <p:spPr>
            <a:xfrm>
              <a:off x="1399032" y="5730239"/>
              <a:ext cx="2220595" cy="394970"/>
            </a:xfrm>
            <a:custGeom>
              <a:avLst/>
              <a:gdLst/>
              <a:ahLst/>
              <a:cxnLst/>
              <a:rect l="l" t="t" r="r" b="b"/>
              <a:pathLst>
                <a:path w="2220595" h="394970">
                  <a:moveTo>
                    <a:pt x="2220467" y="394716"/>
                  </a:moveTo>
                  <a:lnTo>
                    <a:pt x="0" y="394716"/>
                  </a:lnTo>
                  <a:lnTo>
                    <a:pt x="0" y="0"/>
                  </a:lnTo>
                  <a:lnTo>
                    <a:pt x="2220467" y="0"/>
                  </a:lnTo>
                  <a:lnTo>
                    <a:pt x="2220467" y="394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391412" y="5722619"/>
              <a:ext cx="2234565" cy="410209"/>
            </a:xfrm>
            <a:custGeom>
              <a:avLst/>
              <a:gdLst/>
              <a:ahLst/>
              <a:cxnLst/>
              <a:rect l="l" t="t" r="r" b="b"/>
              <a:pathLst>
                <a:path w="2234565" h="410210">
                  <a:moveTo>
                    <a:pt x="2231136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231136" y="0"/>
                  </a:lnTo>
                  <a:lnTo>
                    <a:pt x="2234184" y="3048"/>
                  </a:lnTo>
                  <a:lnTo>
                    <a:pt x="223418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2234184" y="402336"/>
                  </a:lnTo>
                  <a:lnTo>
                    <a:pt x="2234184" y="406907"/>
                  </a:lnTo>
                  <a:lnTo>
                    <a:pt x="2231136" y="409956"/>
                  </a:lnTo>
                  <a:close/>
                </a:path>
                <a:path w="2234565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34565" h="410210">
                  <a:moveTo>
                    <a:pt x="222046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220468" y="7620"/>
                  </a:lnTo>
                  <a:lnTo>
                    <a:pt x="2220468" y="13716"/>
                  </a:lnTo>
                  <a:close/>
                </a:path>
                <a:path w="2234565" h="410210">
                  <a:moveTo>
                    <a:pt x="2220468" y="402336"/>
                  </a:moveTo>
                  <a:lnTo>
                    <a:pt x="2220468" y="7620"/>
                  </a:lnTo>
                  <a:lnTo>
                    <a:pt x="2228088" y="13716"/>
                  </a:lnTo>
                  <a:lnTo>
                    <a:pt x="2234184" y="13716"/>
                  </a:lnTo>
                  <a:lnTo>
                    <a:pt x="2234184" y="396240"/>
                  </a:lnTo>
                  <a:lnTo>
                    <a:pt x="2228088" y="396240"/>
                  </a:lnTo>
                  <a:lnTo>
                    <a:pt x="2220468" y="402336"/>
                  </a:lnTo>
                  <a:close/>
                </a:path>
                <a:path w="2234565" h="410210">
                  <a:moveTo>
                    <a:pt x="2234184" y="13716"/>
                  </a:moveTo>
                  <a:lnTo>
                    <a:pt x="2228088" y="13716"/>
                  </a:lnTo>
                  <a:lnTo>
                    <a:pt x="2220468" y="7620"/>
                  </a:lnTo>
                  <a:lnTo>
                    <a:pt x="2234184" y="7620"/>
                  </a:lnTo>
                  <a:lnTo>
                    <a:pt x="2234184" y="13716"/>
                  </a:lnTo>
                  <a:close/>
                </a:path>
                <a:path w="2234565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2234565" h="410210">
                  <a:moveTo>
                    <a:pt x="2220468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2220468" y="396240"/>
                  </a:lnTo>
                  <a:lnTo>
                    <a:pt x="2220468" y="402336"/>
                  </a:lnTo>
                  <a:close/>
                </a:path>
                <a:path w="2234565" h="410210">
                  <a:moveTo>
                    <a:pt x="2234184" y="402336"/>
                  </a:moveTo>
                  <a:lnTo>
                    <a:pt x="2220468" y="402336"/>
                  </a:lnTo>
                  <a:lnTo>
                    <a:pt x="2228088" y="396240"/>
                  </a:lnTo>
                  <a:lnTo>
                    <a:pt x="2234184" y="396240"/>
                  </a:lnTo>
                  <a:lnTo>
                    <a:pt x="2234184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73685" y="5318873"/>
            <a:ext cx="2061182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45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59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7557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37" y="1462262"/>
            <a:ext cx="2878700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158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3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624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37" y="2417063"/>
            <a:ext cx="3319582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Pu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30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624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97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-1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624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37" y="3053597"/>
            <a:ext cx="3009550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9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6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97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-1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624" spc="-17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624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37" y="4008499"/>
            <a:ext cx="3861843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-13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-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624" spc="-102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84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9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4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97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endParaRPr sz="1624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37" y="4963299"/>
            <a:ext cx="2628788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2485" indent="-351287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624" spc="19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624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95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125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624" spc="-162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624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97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624" spc="-11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624" spc="-93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624" spc="-7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32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624" spc="-181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624" spc="-5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624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624" spc="-11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624" spc="97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624" spc="-106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endParaRPr sz="1624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63346" y="1732878"/>
            <a:ext cx="3047272" cy="673701"/>
            <a:chOff x="1280159" y="1866900"/>
            <a:chExt cx="3282950" cy="725805"/>
          </a:xfrm>
        </p:grpSpPr>
        <p:sp>
          <p:nvSpPr>
            <p:cNvPr id="15" name="object 15"/>
            <p:cNvSpPr/>
            <p:nvPr/>
          </p:nvSpPr>
          <p:spPr>
            <a:xfrm>
              <a:off x="1286255" y="1872996"/>
              <a:ext cx="3270885" cy="711835"/>
            </a:xfrm>
            <a:custGeom>
              <a:avLst/>
              <a:gdLst/>
              <a:ahLst/>
              <a:cxnLst/>
              <a:rect l="l" t="t" r="r" b="b"/>
              <a:pathLst>
                <a:path w="3270885" h="711835">
                  <a:moveTo>
                    <a:pt x="3270504" y="711707"/>
                  </a:moveTo>
                  <a:lnTo>
                    <a:pt x="0" y="711707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7117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280159" y="1866900"/>
              <a:ext cx="3282950" cy="725805"/>
            </a:xfrm>
            <a:custGeom>
              <a:avLst/>
              <a:gdLst/>
              <a:ahLst/>
              <a:cxnLst/>
              <a:rect l="l" t="t" r="r" b="b"/>
              <a:pathLst>
                <a:path w="3282950" h="725805">
                  <a:moveTo>
                    <a:pt x="3279648" y="725423"/>
                  </a:moveTo>
                  <a:lnTo>
                    <a:pt x="3048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6096" y="711708"/>
                  </a:lnTo>
                  <a:lnTo>
                    <a:pt x="13716" y="717804"/>
                  </a:lnTo>
                  <a:lnTo>
                    <a:pt x="3282696" y="717804"/>
                  </a:lnTo>
                  <a:lnTo>
                    <a:pt x="3282696" y="722375"/>
                  </a:lnTo>
                  <a:lnTo>
                    <a:pt x="3279648" y="725423"/>
                  </a:lnTo>
                  <a:close/>
                </a:path>
                <a:path w="3282950" h="725805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2950" h="725805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2950" h="725805">
                  <a:moveTo>
                    <a:pt x="3268980" y="717804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711708"/>
                  </a:lnTo>
                  <a:lnTo>
                    <a:pt x="3276600" y="711708"/>
                  </a:lnTo>
                  <a:lnTo>
                    <a:pt x="3268980" y="717804"/>
                  </a:lnTo>
                  <a:close/>
                </a:path>
                <a:path w="3282950" h="725805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2696" y="6096"/>
                  </a:lnTo>
                  <a:lnTo>
                    <a:pt x="3282696" y="13716"/>
                  </a:lnTo>
                  <a:close/>
                </a:path>
                <a:path w="3282950" h="725805">
                  <a:moveTo>
                    <a:pt x="13716" y="717804"/>
                  </a:moveTo>
                  <a:lnTo>
                    <a:pt x="6096" y="711708"/>
                  </a:lnTo>
                  <a:lnTo>
                    <a:pt x="13716" y="711708"/>
                  </a:lnTo>
                  <a:lnTo>
                    <a:pt x="13716" y="717804"/>
                  </a:lnTo>
                  <a:close/>
                </a:path>
                <a:path w="3282950" h="725805">
                  <a:moveTo>
                    <a:pt x="3268980" y="717804"/>
                  </a:moveTo>
                  <a:lnTo>
                    <a:pt x="13716" y="717804"/>
                  </a:lnTo>
                  <a:lnTo>
                    <a:pt x="13716" y="711708"/>
                  </a:lnTo>
                  <a:lnTo>
                    <a:pt x="3268980" y="711708"/>
                  </a:lnTo>
                  <a:lnTo>
                    <a:pt x="3268980" y="717804"/>
                  </a:lnTo>
                  <a:close/>
                </a:path>
                <a:path w="3282950" h="725805">
                  <a:moveTo>
                    <a:pt x="3282696" y="717804"/>
                  </a:moveTo>
                  <a:lnTo>
                    <a:pt x="3268980" y="717804"/>
                  </a:lnTo>
                  <a:lnTo>
                    <a:pt x="3276600" y="711708"/>
                  </a:lnTo>
                  <a:lnTo>
                    <a:pt x="3282696" y="711708"/>
                  </a:lnTo>
                  <a:lnTo>
                    <a:pt x="3282696" y="71780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69005" y="1738535"/>
            <a:ext cx="3036073" cy="605487"/>
          </a:xfrm>
          <a:prstGeom prst="rect">
            <a:avLst/>
          </a:prstGeom>
        </p:spPr>
        <p:txBody>
          <a:bodyPr vert="horz" wrap="square" lIns="0" tIns="22987" rIns="0" bIns="0" rtlCol="0">
            <a:spAutoFit/>
          </a:bodyPr>
          <a:lstStyle/>
          <a:p>
            <a:pPr marL="73086" marR="1215357">
              <a:lnSpc>
                <a:spcPct val="101499"/>
              </a:lnSpc>
              <a:spcBef>
                <a:spcPts val="181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bonjour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new.txt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 </a:t>
            </a:r>
            <a:r>
              <a:rPr sz="1253" b="1" spc="23" dirty="0">
                <a:latin typeface="Times New Roman"/>
                <a:cs typeface="Times New Roman"/>
              </a:rPr>
              <a:t>-m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"adding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new.txt"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63346" y="2690557"/>
            <a:ext cx="3047272" cy="381941"/>
            <a:chOff x="1280159" y="2898647"/>
            <a:chExt cx="3282950" cy="411480"/>
          </a:xfrm>
        </p:grpSpPr>
        <p:sp>
          <p:nvSpPr>
            <p:cNvPr id="19" name="object 19"/>
            <p:cNvSpPr/>
            <p:nvPr/>
          </p:nvSpPr>
          <p:spPr>
            <a:xfrm>
              <a:off x="1286255" y="2904743"/>
              <a:ext cx="3270885" cy="398145"/>
            </a:xfrm>
            <a:custGeom>
              <a:avLst/>
              <a:gdLst/>
              <a:ahLst/>
              <a:cxnLst/>
              <a:rect l="l" t="t" r="r" b="b"/>
              <a:pathLst>
                <a:path w="3270885" h="398145">
                  <a:moveTo>
                    <a:pt x="3270504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280159" y="2898647"/>
              <a:ext cx="3282950" cy="411480"/>
            </a:xfrm>
            <a:custGeom>
              <a:avLst/>
              <a:gdLst/>
              <a:ahLst/>
              <a:cxnLst/>
              <a:rect l="l" t="t" r="r" b="b"/>
              <a:pathLst>
                <a:path w="3282950" h="411479">
                  <a:moveTo>
                    <a:pt x="3279648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6096" y="396240"/>
                  </a:lnTo>
                  <a:lnTo>
                    <a:pt x="13716" y="403859"/>
                  </a:lnTo>
                  <a:lnTo>
                    <a:pt x="3282696" y="403859"/>
                  </a:lnTo>
                  <a:lnTo>
                    <a:pt x="3282696" y="408432"/>
                  </a:lnTo>
                  <a:lnTo>
                    <a:pt x="3279648" y="411480"/>
                  </a:lnTo>
                  <a:close/>
                </a:path>
                <a:path w="3282950" h="411479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2950" h="41147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2950" h="411479">
                  <a:moveTo>
                    <a:pt x="3268980" y="403859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396240"/>
                  </a:lnTo>
                  <a:lnTo>
                    <a:pt x="3276600" y="396240"/>
                  </a:lnTo>
                  <a:lnTo>
                    <a:pt x="3268980" y="403859"/>
                  </a:lnTo>
                  <a:close/>
                </a:path>
                <a:path w="3282950" h="411479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2696" y="6096"/>
                  </a:lnTo>
                  <a:lnTo>
                    <a:pt x="3282696" y="13716"/>
                  </a:lnTo>
                  <a:close/>
                </a:path>
                <a:path w="3282950" h="411479">
                  <a:moveTo>
                    <a:pt x="13716" y="403859"/>
                  </a:moveTo>
                  <a:lnTo>
                    <a:pt x="6096" y="396240"/>
                  </a:lnTo>
                  <a:lnTo>
                    <a:pt x="13716" y="396240"/>
                  </a:lnTo>
                  <a:lnTo>
                    <a:pt x="13716" y="403859"/>
                  </a:lnTo>
                  <a:close/>
                </a:path>
                <a:path w="3282950" h="411479">
                  <a:moveTo>
                    <a:pt x="3268980" y="403859"/>
                  </a:moveTo>
                  <a:lnTo>
                    <a:pt x="13716" y="403859"/>
                  </a:lnTo>
                  <a:lnTo>
                    <a:pt x="13716" y="396240"/>
                  </a:lnTo>
                  <a:lnTo>
                    <a:pt x="3268980" y="396240"/>
                  </a:lnTo>
                  <a:lnTo>
                    <a:pt x="3268980" y="403859"/>
                  </a:lnTo>
                  <a:close/>
                </a:path>
                <a:path w="3282950" h="411479">
                  <a:moveTo>
                    <a:pt x="3282696" y="403859"/>
                  </a:moveTo>
                  <a:lnTo>
                    <a:pt x="3268980" y="403859"/>
                  </a:lnTo>
                  <a:lnTo>
                    <a:pt x="3276600" y="396240"/>
                  </a:lnTo>
                  <a:lnTo>
                    <a:pt x="3282696" y="396240"/>
                  </a:lnTo>
                  <a:lnTo>
                    <a:pt x="3282696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469005" y="2696215"/>
            <a:ext cx="3036073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push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463346" y="3321468"/>
            <a:ext cx="3047272" cy="673701"/>
            <a:chOff x="1280159" y="3578352"/>
            <a:chExt cx="3282950" cy="725805"/>
          </a:xfrm>
        </p:grpSpPr>
        <p:sp>
          <p:nvSpPr>
            <p:cNvPr id="23" name="object 23"/>
            <p:cNvSpPr/>
            <p:nvPr/>
          </p:nvSpPr>
          <p:spPr>
            <a:xfrm>
              <a:off x="1286255" y="3584448"/>
              <a:ext cx="3270885" cy="711835"/>
            </a:xfrm>
            <a:custGeom>
              <a:avLst/>
              <a:gdLst/>
              <a:ahLst/>
              <a:cxnLst/>
              <a:rect l="l" t="t" r="r" b="b"/>
              <a:pathLst>
                <a:path w="3270885" h="711835">
                  <a:moveTo>
                    <a:pt x="3270504" y="711708"/>
                  </a:moveTo>
                  <a:lnTo>
                    <a:pt x="0" y="711708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711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80159" y="3578352"/>
              <a:ext cx="3282950" cy="725805"/>
            </a:xfrm>
            <a:custGeom>
              <a:avLst/>
              <a:gdLst/>
              <a:ahLst/>
              <a:cxnLst/>
              <a:rect l="l" t="t" r="r" b="b"/>
              <a:pathLst>
                <a:path w="3282950" h="725804">
                  <a:moveTo>
                    <a:pt x="3279648" y="725423"/>
                  </a:moveTo>
                  <a:lnTo>
                    <a:pt x="3048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6096" y="711708"/>
                  </a:lnTo>
                  <a:lnTo>
                    <a:pt x="13716" y="717804"/>
                  </a:lnTo>
                  <a:lnTo>
                    <a:pt x="3282696" y="717804"/>
                  </a:lnTo>
                  <a:lnTo>
                    <a:pt x="3282696" y="722375"/>
                  </a:lnTo>
                  <a:lnTo>
                    <a:pt x="3279648" y="725423"/>
                  </a:lnTo>
                  <a:close/>
                </a:path>
                <a:path w="3282950" h="725804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2950" h="725804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2950" h="725804">
                  <a:moveTo>
                    <a:pt x="3268980" y="717804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711708"/>
                  </a:lnTo>
                  <a:lnTo>
                    <a:pt x="3276600" y="711708"/>
                  </a:lnTo>
                  <a:lnTo>
                    <a:pt x="3268980" y="717804"/>
                  </a:lnTo>
                  <a:close/>
                </a:path>
                <a:path w="3282950" h="725804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2696" y="6096"/>
                  </a:lnTo>
                  <a:lnTo>
                    <a:pt x="3282696" y="13716"/>
                  </a:lnTo>
                  <a:close/>
                </a:path>
                <a:path w="3282950" h="725804">
                  <a:moveTo>
                    <a:pt x="13716" y="717804"/>
                  </a:moveTo>
                  <a:lnTo>
                    <a:pt x="6096" y="711708"/>
                  </a:lnTo>
                  <a:lnTo>
                    <a:pt x="13716" y="711708"/>
                  </a:lnTo>
                  <a:lnTo>
                    <a:pt x="13716" y="717804"/>
                  </a:lnTo>
                  <a:close/>
                </a:path>
                <a:path w="3282950" h="725804">
                  <a:moveTo>
                    <a:pt x="3268980" y="717804"/>
                  </a:moveTo>
                  <a:lnTo>
                    <a:pt x="13716" y="717804"/>
                  </a:lnTo>
                  <a:lnTo>
                    <a:pt x="13716" y="711708"/>
                  </a:lnTo>
                  <a:lnTo>
                    <a:pt x="3268980" y="711708"/>
                  </a:lnTo>
                  <a:lnTo>
                    <a:pt x="3268980" y="717804"/>
                  </a:lnTo>
                  <a:close/>
                </a:path>
                <a:path w="3282950" h="725804">
                  <a:moveTo>
                    <a:pt x="3282696" y="717804"/>
                  </a:moveTo>
                  <a:lnTo>
                    <a:pt x="3268980" y="717804"/>
                  </a:lnTo>
                  <a:lnTo>
                    <a:pt x="3276600" y="711708"/>
                  </a:lnTo>
                  <a:lnTo>
                    <a:pt x="3282696" y="711708"/>
                  </a:lnTo>
                  <a:lnTo>
                    <a:pt x="3282696" y="71780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469005" y="3327126"/>
            <a:ext cx="3036073" cy="608463"/>
          </a:xfrm>
          <a:prstGeom prst="rect">
            <a:avLst/>
          </a:prstGeom>
        </p:spPr>
        <p:txBody>
          <a:bodyPr vert="horz" wrap="square" lIns="0" tIns="25934" rIns="0" bIns="0" rtlCol="0">
            <a:spAutoFit/>
          </a:bodyPr>
          <a:lstStyle/>
          <a:p>
            <a:pPr marL="73086">
              <a:spcBef>
                <a:spcPts val="204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  <a:p>
            <a:pPr marL="73086" marR="1802995">
              <a:lnSpc>
                <a:spcPct val="101499"/>
              </a:lnSpc>
            </a:pPr>
            <a:r>
              <a:rPr sz="1253" b="1" spc="14" dirty="0">
                <a:latin typeface="Times New Roman"/>
                <a:cs typeface="Times New Roman"/>
              </a:rPr>
              <a:t>cd </a:t>
            </a:r>
            <a:r>
              <a:rPr sz="1253" b="1" spc="37" dirty="0">
                <a:latin typeface="Times New Roman"/>
                <a:cs typeface="Times New Roman"/>
              </a:rPr>
              <a:t>firstGitBare/ </a:t>
            </a:r>
            <a:r>
              <a:rPr sz="1253" b="1" spc="-302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14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463346" y="4248026"/>
            <a:ext cx="3047272" cy="674879"/>
            <a:chOff x="1280159" y="4576571"/>
            <a:chExt cx="3282950" cy="727075"/>
          </a:xfrm>
        </p:grpSpPr>
        <p:sp>
          <p:nvSpPr>
            <p:cNvPr id="27" name="object 27"/>
            <p:cNvSpPr/>
            <p:nvPr/>
          </p:nvSpPr>
          <p:spPr>
            <a:xfrm>
              <a:off x="1286255" y="4584191"/>
              <a:ext cx="3270885" cy="711835"/>
            </a:xfrm>
            <a:custGeom>
              <a:avLst/>
              <a:gdLst/>
              <a:ahLst/>
              <a:cxnLst/>
              <a:rect l="l" t="t" r="r" b="b"/>
              <a:pathLst>
                <a:path w="3270885" h="711835">
                  <a:moveTo>
                    <a:pt x="3270504" y="711708"/>
                  </a:moveTo>
                  <a:lnTo>
                    <a:pt x="0" y="711708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711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80159" y="4576571"/>
              <a:ext cx="3282950" cy="727075"/>
            </a:xfrm>
            <a:custGeom>
              <a:avLst/>
              <a:gdLst/>
              <a:ahLst/>
              <a:cxnLst/>
              <a:rect l="l" t="t" r="r" b="b"/>
              <a:pathLst>
                <a:path w="3282950" h="727075">
                  <a:moveTo>
                    <a:pt x="3279648" y="726947"/>
                  </a:moveTo>
                  <a:lnTo>
                    <a:pt x="3048" y="726947"/>
                  </a:lnTo>
                  <a:lnTo>
                    <a:pt x="0" y="723899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4572"/>
                  </a:lnTo>
                  <a:lnTo>
                    <a:pt x="3282696" y="7620"/>
                  </a:lnTo>
                  <a:lnTo>
                    <a:pt x="13716" y="7620"/>
                  </a:lnTo>
                  <a:lnTo>
                    <a:pt x="6096" y="15240"/>
                  </a:lnTo>
                  <a:lnTo>
                    <a:pt x="13716" y="15240"/>
                  </a:lnTo>
                  <a:lnTo>
                    <a:pt x="13716" y="713232"/>
                  </a:lnTo>
                  <a:lnTo>
                    <a:pt x="6096" y="713232"/>
                  </a:lnTo>
                  <a:lnTo>
                    <a:pt x="13716" y="719328"/>
                  </a:lnTo>
                  <a:lnTo>
                    <a:pt x="3282696" y="719328"/>
                  </a:lnTo>
                  <a:lnTo>
                    <a:pt x="3282696" y="723899"/>
                  </a:lnTo>
                  <a:lnTo>
                    <a:pt x="3279648" y="726947"/>
                  </a:lnTo>
                  <a:close/>
                </a:path>
                <a:path w="3282950" h="727075">
                  <a:moveTo>
                    <a:pt x="13716" y="15240"/>
                  </a:moveTo>
                  <a:lnTo>
                    <a:pt x="6096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3282950" h="727075">
                  <a:moveTo>
                    <a:pt x="3268980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5240"/>
                  </a:lnTo>
                  <a:close/>
                </a:path>
                <a:path w="3282950" h="727075">
                  <a:moveTo>
                    <a:pt x="3268980" y="719328"/>
                  </a:moveTo>
                  <a:lnTo>
                    <a:pt x="3268980" y="7620"/>
                  </a:lnTo>
                  <a:lnTo>
                    <a:pt x="3276600" y="15240"/>
                  </a:lnTo>
                  <a:lnTo>
                    <a:pt x="3282696" y="15240"/>
                  </a:lnTo>
                  <a:lnTo>
                    <a:pt x="3282696" y="713232"/>
                  </a:lnTo>
                  <a:lnTo>
                    <a:pt x="3276600" y="713232"/>
                  </a:lnTo>
                  <a:lnTo>
                    <a:pt x="3268980" y="719328"/>
                  </a:lnTo>
                  <a:close/>
                </a:path>
                <a:path w="3282950" h="727075">
                  <a:moveTo>
                    <a:pt x="3282696" y="15240"/>
                  </a:moveTo>
                  <a:lnTo>
                    <a:pt x="3276600" y="15240"/>
                  </a:lnTo>
                  <a:lnTo>
                    <a:pt x="3268980" y="7620"/>
                  </a:lnTo>
                  <a:lnTo>
                    <a:pt x="3282696" y="7620"/>
                  </a:lnTo>
                  <a:lnTo>
                    <a:pt x="3282696" y="15240"/>
                  </a:lnTo>
                  <a:close/>
                </a:path>
                <a:path w="3282950" h="727075">
                  <a:moveTo>
                    <a:pt x="13716" y="719328"/>
                  </a:moveTo>
                  <a:lnTo>
                    <a:pt x="6096" y="713232"/>
                  </a:lnTo>
                  <a:lnTo>
                    <a:pt x="13716" y="713232"/>
                  </a:lnTo>
                  <a:lnTo>
                    <a:pt x="13716" y="719328"/>
                  </a:lnTo>
                  <a:close/>
                </a:path>
                <a:path w="3282950" h="727075">
                  <a:moveTo>
                    <a:pt x="3268980" y="719328"/>
                  </a:moveTo>
                  <a:lnTo>
                    <a:pt x="13716" y="719328"/>
                  </a:lnTo>
                  <a:lnTo>
                    <a:pt x="13716" y="713232"/>
                  </a:lnTo>
                  <a:lnTo>
                    <a:pt x="3268980" y="713232"/>
                  </a:lnTo>
                  <a:lnTo>
                    <a:pt x="3268980" y="719328"/>
                  </a:lnTo>
                  <a:close/>
                </a:path>
                <a:path w="3282950" h="727075">
                  <a:moveTo>
                    <a:pt x="3282696" y="719328"/>
                  </a:moveTo>
                  <a:lnTo>
                    <a:pt x="3268980" y="719328"/>
                  </a:lnTo>
                  <a:lnTo>
                    <a:pt x="3276600" y="713232"/>
                  </a:lnTo>
                  <a:lnTo>
                    <a:pt x="3282696" y="713232"/>
                  </a:lnTo>
                  <a:lnTo>
                    <a:pt x="3282696" y="71932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469005" y="4255099"/>
            <a:ext cx="3036073" cy="604615"/>
          </a:xfrm>
          <a:prstGeom prst="rect">
            <a:avLst/>
          </a:prstGeom>
        </p:spPr>
        <p:txBody>
          <a:bodyPr vert="horz" wrap="square" lIns="0" tIns="25934" rIns="0" bIns="0" rtlCol="0">
            <a:spAutoFit/>
          </a:bodyPr>
          <a:lstStyle/>
          <a:p>
            <a:pPr marL="73086">
              <a:spcBef>
                <a:spcPts val="204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-5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14" dirty="0">
                <a:latin typeface="Times New Roman"/>
                <a:cs typeface="Times New Roman"/>
              </a:rPr>
              <a:t>cd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firstGit/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pull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463346" y="5328777"/>
            <a:ext cx="3047272" cy="282919"/>
            <a:chOff x="1280159" y="5740908"/>
            <a:chExt cx="3282950" cy="304800"/>
          </a:xfrm>
        </p:grpSpPr>
        <p:sp>
          <p:nvSpPr>
            <p:cNvPr id="31" name="object 31"/>
            <p:cNvSpPr/>
            <p:nvPr/>
          </p:nvSpPr>
          <p:spPr>
            <a:xfrm>
              <a:off x="1286255" y="5748528"/>
              <a:ext cx="3270885" cy="289560"/>
            </a:xfrm>
            <a:custGeom>
              <a:avLst/>
              <a:gdLst/>
              <a:ahLst/>
              <a:cxnLst/>
              <a:rect l="l" t="t" r="r" b="b"/>
              <a:pathLst>
                <a:path w="3270885" h="289560">
                  <a:moveTo>
                    <a:pt x="3270504" y="289559"/>
                  </a:moveTo>
                  <a:lnTo>
                    <a:pt x="0" y="289559"/>
                  </a:lnTo>
                  <a:lnTo>
                    <a:pt x="0" y="0"/>
                  </a:lnTo>
                  <a:lnTo>
                    <a:pt x="3270504" y="0"/>
                  </a:lnTo>
                  <a:lnTo>
                    <a:pt x="3270504" y="2895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280159" y="5740908"/>
              <a:ext cx="3282950" cy="304800"/>
            </a:xfrm>
            <a:custGeom>
              <a:avLst/>
              <a:gdLst/>
              <a:ahLst/>
              <a:cxnLst/>
              <a:rect l="l" t="t" r="r" b="b"/>
              <a:pathLst>
                <a:path w="3282950" h="304800">
                  <a:moveTo>
                    <a:pt x="3279648" y="304800"/>
                  </a:moveTo>
                  <a:lnTo>
                    <a:pt x="3048" y="304800"/>
                  </a:lnTo>
                  <a:lnTo>
                    <a:pt x="0" y="30022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2696" y="3048"/>
                  </a:lnTo>
                  <a:lnTo>
                    <a:pt x="3282696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289560"/>
                  </a:lnTo>
                  <a:lnTo>
                    <a:pt x="6096" y="289560"/>
                  </a:lnTo>
                  <a:lnTo>
                    <a:pt x="13716" y="297180"/>
                  </a:lnTo>
                  <a:lnTo>
                    <a:pt x="3282696" y="297180"/>
                  </a:lnTo>
                  <a:lnTo>
                    <a:pt x="3282696" y="300227"/>
                  </a:lnTo>
                  <a:lnTo>
                    <a:pt x="3279648" y="304800"/>
                  </a:lnTo>
                  <a:close/>
                </a:path>
                <a:path w="3282950" h="30480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2950" h="304800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2950" h="304800">
                  <a:moveTo>
                    <a:pt x="3268980" y="297180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2696" y="13716"/>
                  </a:lnTo>
                  <a:lnTo>
                    <a:pt x="3282696" y="289560"/>
                  </a:lnTo>
                  <a:lnTo>
                    <a:pt x="3276600" y="289560"/>
                  </a:lnTo>
                  <a:lnTo>
                    <a:pt x="3268980" y="297180"/>
                  </a:lnTo>
                  <a:close/>
                </a:path>
                <a:path w="3282950" h="304800">
                  <a:moveTo>
                    <a:pt x="3282696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2696" y="7620"/>
                  </a:lnTo>
                  <a:lnTo>
                    <a:pt x="3282696" y="13716"/>
                  </a:lnTo>
                  <a:close/>
                </a:path>
                <a:path w="3282950" h="304800">
                  <a:moveTo>
                    <a:pt x="13716" y="297180"/>
                  </a:moveTo>
                  <a:lnTo>
                    <a:pt x="6096" y="289560"/>
                  </a:lnTo>
                  <a:lnTo>
                    <a:pt x="13716" y="289560"/>
                  </a:lnTo>
                  <a:lnTo>
                    <a:pt x="13716" y="297180"/>
                  </a:lnTo>
                  <a:close/>
                </a:path>
                <a:path w="3282950" h="304800">
                  <a:moveTo>
                    <a:pt x="3268980" y="297180"/>
                  </a:moveTo>
                  <a:lnTo>
                    <a:pt x="13716" y="297180"/>
                  </a:lnTo>
                  <a:lnTo>
                    <a:pt x="13716" y="289560"/>
                  </a:lnTo>
                  <a:lnTo>
                    <a:pt x="3268980" y="289560"/>
                  </a:lnTo>
                  <a:lnTo>
                    <a:pt x="3268980" y="297180"/>
                  </a:lnTo>
                  <a:close/>
                </a:path>
                <a:path w="3282950" h="304800">
                  <a:moveTo>
                    <a:pt x="3282696" y="297180"/>
                  </a:moveTo>
                  <a:lnTo>
                    <a:pt x="3268980" y="297180"/>
                  </a:lnTo>
                  <a:lnTo>
                    <a:pt x="3276600" y="289560"/>
                  </a:lnTo>
                  <a:lnTo>
                    <a:pt x="3282696" y="289560"/>
                  </a:lnTo>
                  <a:lnTo>
                    <a:pt x="3282696" y="29718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469005" y="5335850"/>
            <a:ext cx="3036073" cy="217805"/>
          </a:xfrm>
          <a:prstGeom prst="rect">
            <a:avLst/>
          </a:prstGeom>
        </p:spPr>
        <p:txBody>
          <a:bodyPr vert="horz" wrap="square" lIns="0" tIns="24754" rIns="0" bIns="0" rtlCol="0">
            <a:spAutoFit/>
          </a:bodyPr>
          <a:lstStyle/>
          <a:p>
            <a:pPr marL="73086">
              <a:spcBef>
                <a:spcPts val="194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460991" y="3061181"/>
            <a:ext cx="3676766" cy="1078039"/>
            <a:chOff x="5586984" y="3297935"/>
            <a:chExt cx="3961129" cy="1161415"/>
          </a:xfrm>
        </p:grpSpPr>
        <p:sp>
          <p:nvSpPr>
            <p:cNvPr id="35" name="object 35"/>
            <p:cNvSpPr/>
            <p:nvPr/>
          </p:nvSpPr>
          <p:spPr>
            <a:xfrm>
              <a:off x="5593080" y="3305555"/>
              <a:ext cx="3949065" cy="1146175"/>
            </a:xfrm>
            <a:custGeom>
              <a:avLst/>
              <a:gdLst/>
              <a:ahLst/>
              <a:cxnLst/>
              <a:rect l="l" t="t" r="r" b="b"/>
              <a:pathLst>
                <a:path w="3949065" h="1146175">
                  <a:moveTo>
                    <a:pt x="3948683" y="1146047"/>
                  </a:moveTo>
                  <a:lnTo>
                    <a:pt x="0" y="1146047"/>
                  </a:lnTo>
                  <a:lnTo>
                    <a:pt x="0" y="0"/>
                  </a:lnTo>
                  <a:lnTo>
                    <a:pt x="3948683" y="0"/>
                  </a:lnTo>
                  <a:lnTo>
                    <a:pt x="3948683" y="11460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6" name="object 36"/>
            <p:cNvSpPr/>
            <p:nvPr/>
          </p:nvSpPr>
          <p:spPr>
            <a:xfrm>
              <a:off x="5586984" y="3297935"/>
              <a:ext cx="3961129" cy="1161415"/>
            </a:xfrm>
            <a:custGeom>
              <a:avLst/>
              <a:gdLst/>
              <a:ahLst/>
              <a:cxnLst/>
              <a:rect l="l" t="t" r="r" b="b"/>
              <a:pathLst>
                <a:path w="3961129" h="1161414">
                  <a:moveTo>
                    <a:pt x="3957828" y="1161288"/>
                  </a:moveTo>
                  <a:lnTo>
                    <a:pt x="3048" y="1161288"/>
                  </a:lnTo>
                  <a:lnTo>
                    <a:pt x="0" y="11582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957828" y="0"/>
                  </a:lnTo>
                  <a:lnTo>
                    <a:pt x="3960876" y="3048"/>
                  </a:lnTo>
                  <a:lnTo>
                    <a:pt x="3960876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147572"/>
                  </a:lnTo>
                  <a:lnTo>
                    <a:pt x="6096" y="1147572"/>
                  </a:lnTo>
                  <a:lnTo>
                    <a:pt x="13716" y="1153668"/>
                  </a:lnTo>
                  <a:lnTo>
                    <a:pt x="3960876" y="1153668"/>
                  </a:lnTo>
                  <a:lnTo>
                    <a:pt x="3960876" y="1158240"/>
                  </a:lnTo>
                  <a:lnTo>
                    <a:pt x="3957828" y="1161288"/>
                  </a:lnTo>
                  <a:close/>
                </a:path>
                <a:path w="3961129" h="1161414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961129" h="1161414">
                  <a:moveTo>
                    <a:pt x="394716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947160" y="7620"/>
                  </a:lnTo>
                  <a:lnTo>
                    <a:pt x="3947160" y="13716"/>
                  </a:lnTo>
                  <a:close/>
                </a:path>
                <a:path w="3961129" h="1161414">
                  <a:moveTo>
                    <a:pt x="3947160" y="1153668"/>
                  </a:moveTo>
                  <a:lnTo>
                    <a:pt x="3947160" y="7620"/>
                  </a:lnTo>
                  <a:lnTo>
                    <a:pt x="3954780" y="13716"/>
                  </a:lnTo>
                  <a:lnTo>
                    <a:pt x="3960876" y="13716"/>
                  </a:lnTo>
                  <a:lnTo>
                    <a:pt x="3960876" y="1147572"/>
                  </a:lnTo>
                  <a:lnTo>
                    <a:pt x="3954780" y="1147572"/>
                  </a:lnTo>
                  <a:lnTo>
                    <a:pt x="3947160" y="1153668"/>
                  </a:lnTo>
                  <a:close/>
                </a:path>
                <a:path w="3961129" h="1161414">
                  <a:moveTo>
                    <a:pt x="3960876" y="13716"/>
                  </a:moveTo>
                  <a:lnTo>
                    <a:pt x="3954780" y="13716"/>
                  </a:lnTo>
                  <a:lnTo>
                    <a:pt x="3947160" y="7620"/>
                  </a:lnTo>
                  <a:lnTo>
                    <a:pt x="3960876" y="7620"/>
                  </a:lnTo>
                  <a:lnTo>
                    <a:pt x="3960876" y="13716"/>
                  </a:lnTo>
                  <a:close/>
                </a:path>
                <a:path w="3961129" h="1161414">
                  <a:moveTo>
                    <a:pt x="13716" y="1153668"/>
                  </a:moveTo>
                  <a:lnTo>
                    <a:pt x="6096" y="1147572"/>
                  </a:lnTo>
                  <a:lnTo>
                    <a:pt x="13716" y="1147572"/>
                  </a:lnTo>
                  <a:lnTo>
                    <a:pt x="13716" y="1153668"/>
                  </a:lnTo>
                  <a:close/>
                </a:path>
                <a:path w="3961129" h="1161414">
                  <a:moveTo>
                    <a:pt x="3947160" y="1153668"/>
                  </a:moveTo>
                  <a:lnTo>
                    <a:pt x="13716" y="1153668"/>
                  </a:lnTo>
                  <a:lnTo>
                    <a:pt x="13716" y="1147572"/>
                  </a:lnTo>
                  <a:lnTo>
                    <a:pt x="3947160" y="1147572"/>
                  </a:lnTo>
                  <a:lnTo>
                    <a:pt x="3947160" y="1153668"/>
                  </a:lnTo>
                  <a:close/>
                </a:path>
                <a:path w="3961129" h="1161414">
                  <a:moveTo>
                    <a:pt x="3960876" y="1153668"/>
                  </a:moveTo>
                  <a:lnTo>
                    <a:pt x="3947160" y="1153668"/>
                  </a:lnTo>
                  <a:lnTo>
                    <a:pt x="3954780" y="1147572"/>
                  </a:lnTo>
                  <a:lnTo>
                    <a:pt x="3960876" y="1147572"/>
                  </a:lnTo>
                  <a:lnTo>
                    <a:pt x="3960876" y="115366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466648" y="3068254"/>
            <a:ext cx="3665568" cy="978177"/>
          </a:xfrm>
          <a:prstGeom prst="rect">
            <a:avLst/>
          </a:prstGeom>
        </p:spPr>
        <p:txBody>
          <a:bodyPr vert="horz" wrap="square" lIns="0" tIns="103148" rIns="0" bIns="0" rtlCol="0">
            <a:spAutoFit/>
          </a:bodyPr>
          <a:lstStyle/>
          <a:p>
            <a:pPr marL="73086">
              <a:spcBef>
                <a:spcPts val="812"/>
              </a:spcBef>
            </a:pPr>
            <a:r>
              <a:rPr sz="1392" spc="-97" dirty="0">
                <a:latin typeface="Trebuchet MS"/>
                <a:cs typeface="Trebuchet MS"/>
              </a:rPr>
              <a:t>P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23" dirty="0">
                <a:latin typeface="Trebuchet MS"/>
                <a:cs typeface="Trebuchet MS"/>
              </a:rPr>
              <a:t>r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19" dirty="0">
                <a:latin typeface="Trebuchet MS"/>
                <a:cs typeface="Trebuchet MS"/>
              </a:rPr>
              <a:t>s</a:t>
            </a:r>
            <a:r>
              <a:rPr sz="1392" spc="-186" dirty="0">
                <a:latin typeface="Trebuchet MS"/>
                <a:cs typeface="Trebuchet MS"/>
              </a:rPr>
              <a:t> </a:t>
            </a:r>
            <a:r>
              <a:rPr sz="1392" spc="-130" dirty="0">
                <a:latin typeface="Trebuchet MS"/>
                <a:cs typeface="Trebuchet MS"/>
              </a:rPr>
              <a:t>T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88" dirty="0">
                <a:latin typeface="Trebuchet MS"/>
                <a:cs typeface="Trebuchet MS"/>
              </a:rPr>
              <a:t>g</a:t>
            </a:r>
            <a:r>
              <a:rPr sz="1392" spc="-19" dirty="0">
                <a:latin typeface="Trebuchet MS"/>
                <a:cs typeface="Trebuchet MS"/>
              </a:rPr>
              <a:t>s</a:t>
            </a:r>
            <a:endParaRPr sz="1392">
              <a:latin typeface="Trebuchet MS"/>
              <a:cs typeface="Trebuchet MS"/>
            </a:endParaRPr>
          </a:p>
          <a:p>
            <a:pPr marL="124365" marR="593533">
              <a:lnSpc>
                <a:spcPct val="154000"/>
              </a:lnSpc>
              <a:spcBef>
                <a:spcPts val="9"/>
              </a:spcBef>
            </a:pPr>
            <a:r>
              <a:rPr sz="1392" b="1" spc="19" dirty="0">
                <a:latin typeface="Trebuchet MS"/>
                <a:cs typeface="Trebuchet MS"/>
              </a:rPr>
              <a:t>git</a:t>
            </a:r>
            <a:r>
              <a:rPr sz="1392" b="1" spc="-37" dirty="0">
                <a:latin typeface="Trebuchet MS"/>
                <a:cs typeface="Trebuchet MS"/>
              </a:rPr>
              <a:t> </a:t>
            </a:r>
            <a:r>
              <a:rPr sz="1392" b="1" spc="9" dirty="0">
                <a:latin typeface="Trebuchet MS"/>
                <a:cs typeface="Trebuchet MS"/>
              </a:rPr>
              <a:t>push</a:t>
            </a:r>
            <a:r>
              <a:rPr sz="1392" b="1" spc="-28" dirty="0">
                <a:latin typeface="Trebuchet MS"/>
                <a:cs typeface="Trebuchet MS"/>
              </a:rPr>
              <a:t> </a:t>
            </a:r>
            <a:r>
              <a:rPr sz="1392" b="1" spc="19" dirty="0">
                <a:latin typeface="Trebuchet MS"/>
                <a:cs typeface="Trebuchet MS"/>
              </a:rPr>
              <a:t>origin</a:t>
            </a:r>
            <a:r>
              <a:rPr sz="1392" b="1" spc="-14" dirty="0">
                <a:latin typeface="Trebuchet MS"/>
                <a:cs typeface="Trebuchet MS"/>
              </a:rPr>
              <a:t> </a:t>
            </a:r>
            <a:r>
              <a:rPr sz="1392" b="1" spc="42" dirty="0">
                <a:latin typeface="Trebuchet MS"/>
                <a:cs typeface="Trebuchet MS"/>
              </a:rPr>
              <a:t>master</a:t>
            </a:r>
            <a:r>
              <a:rPr sz="1392" b="1" spc="-19" dirty="0">
                <a:latin typeface="Trebuchet MS"/>
                <a:cs typeface="Trebuchet MS"/>
              </a:rPr>
              <a:t> </a:t>
            </a:r>
            <a:r>
              <a:rPr sz="1392" b="1" spc="-9" dirty="0">
                <a:latin typeface="Trebuchet MS"/>
                <a:cs typeface="Trebuchet MS"/>
              </a:rPr>
              <a:t>--follow-tags </a:t>
            </a:r>
            <a:r>
              <a:rPr sz="1392" b="1" spc="-408" dirty="0">
                <a:latin typeface="Trebuchet MS"/>
                <a:cs typeface="Trebuchet MS"/>
              </a:rPr>
              <a:t> </a:t>
            </a:r>
            <a:r>
              <a:rPr sz="1392" b="1" spc="19" dirty="0">
                <a:latin typeface="Trebuchet MS"/>
                <a:cs typeface="Trebuchet MS"/>
              </a:rPr>
              <a:t>git</a:t>
            </a:r>
            <a:r>
              <a:rPr sz="1392" b="1" spc="-37" dirty="0">
                <a:latin typeface="Trebuchet MS"/>
                <a:cs typeface="Trebuchet MS"/>
              </a:rPr>
              <a:t> </a:t>
            </a:r>
            <a:r>
              <a:rPr sz="1392" b="1" spc="-14" dirty="0">
                <a:latin typeface="Trebuchet MS"/>
                <a:cs typeface="Trebuchet MS"/>
              </a:rPr>
              <a:t>fetch</a:t>
            </a:r>
            <a:r>
              <a:rPr sz="1392" b="1" spc="-28" dirty="0">
                <a:latin typeface="Trebuchet MS"/>
                <a:cs typeface="Trebuchet MS"/>
              </a:rPr>
              <a:t> </a:t>
            </a:r>
            <a:r>
              <a:rPr sz="1392" b="1" spc="-23" dirty="0">
                <a:latin typeface="Trebuchet MS"/>
                <a:cs typeface="Trebuchet MS"/>
              </a:rPr>
              <a:t>--all </a:t>
            </a:r>
            <a:r>
              <a:rPr sz="1392" b="1" dirty="0">
                <a:latin typeface="Trebuchet MS"/>
                <a:cs typeface="Trebuchet MS"/>
              </a:rPr>
              <a:t>--tags</a:t>
            </a:r>
            <a:endParaRPr sz="1392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46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187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7557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0" y="1469255"/>
            <a:ext cx="451962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93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162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30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ti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439" spc="176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0" y="2555695"/>
            <a:ext cx="3027822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2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439" spc="5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0" y="3319558"/>
            <a:ext cx="2749618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46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é</a:t>
            </a:r>
            <a:r>
              <a:rPr sz="1439" spc="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5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0" y="4055156"/>
            <a:ext cx="3200520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51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130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ê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h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0" y="5008572"/>
            <a:ext cx="3027822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2485" indent="-351287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97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02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439" spc="32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439" spc="-70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439" spc="-125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51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439" spc="-19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39" spc="-167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439" spc="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14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439" spc="125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439" spc="-88" dirty="0">
                <a:solidFill>
                  <a:srgbClr val="3F3F3F"/>
                </a:solidFill>
                <a:latin typeface="Trebuchet MS"/>
                <a:cs typeface="Trebuchet MS"/>
              </a:rPr>
              <a:t>it</a:t>
            </a:r>
            <a:r>
              <a:rPr sz="1439" spc="5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439" spc="-144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439" spc="-23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439" spc="-84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66612" y="1823411"/>
            <a:ext cx="3048451" cy="673701"/>
            <a:chOff x="1391412" y="1964435"/>
            <a:chExt cx="3284220" cy="725805"/>
          </a:xfrm>
        </p:grpSpPr>
        <p:sp>
          <p:nvSpPr>
            <p:cNvPr id="15" name="object 15"/>
            <p:cNvSpPr/>
            <p:nvPr/>
          </p:nvSpPr>
          <p:spPr>
            <a:xfrm>
              <a:off x="1399032" y="1972055"/>
              <a:ext cx="3268979" cy="711835"/>
            </a:xfrm>
            <a:custGeom>
              <a:avLst/>
              <a:gdLst/>
              <a:ahLst/>
              <a:cxnLst/>
              <a:rect l="l" t="t" r="r" b="b"/>
              <a:pathLst>
                <a:path w="3268979" h="711835">
                  <a:moveTo>
                    <a:pt x="3268979" y="711708"/>
                  </a:moveTo>
                  <a:lnTo>
                    <a:pt x="0" y="711708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711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91412" y="1964435"/>
              <a:ext cx="3284220" cy="725805"/>
            </a:xfrm>
            <a:custGeom>
              <a:avLst/>
              <a:gdLst/>
              <a:ahLst/>
              <a:cxnLst/>
              <a:rect l="l" t="t" r="r" b="b"/>
              <a:pathLst>
                <a:path w="3284220" h="725805">
                  <a:moveTo>
                    <a:pt x="3281172" y="725424"/>
                  </a:moveTo>
                  <a:lnTo>
                    <a:pt x="3048" y="725424"/>
                  </a:lnTo>
                  <a:lnTo>
                    <a:pt x="0" y="72237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7620" y="711708"/>
                  </a:lnTo>
                  <a:lnTo>
                    <a:pt x="13716" y="719328"/>
                  </a:lnTo>
                  <a:lnTo>
                    <a:pt x="3284219" y="719328"/>
                  </a:lnTo>
                  <a:lnTo>
                    <a:pt x="3284219" y="722376"/>
                  </a:lnTo>
                  <a:lnTo>
                    <a:pt x="3281172" y="725424"/>
                  </a:lnTo>
                  <a:close/>
                </a:path>
                <a:path w="3284220" h="72580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725805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725805">
                  <a:moveTo>
                    <a:pt x="3268980" y="719328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711708"/>
                  </a:lnTo>
                  <a:lnTo>
                    <a:pt x="3276600" y="711708"/>
                  </a:lnTo>
                  <a:lnTo>
                    <a:pt x="3268980" y="719328"/>
                  </a:lnTo>
                  <a:close/>
                </a:path>
                <a:path w="3284220" h="725805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725805">
                  <a:moveTo>
                    <a:pt x="13716" y="719328"/>
                  </a:moveTo>
                  <a:lnTo>
                    <a:pt x="7620" y="711708"/>
                  </a:lnTo>
                  <a:lnTo>
                    <a:pt x="13716" y="711708"/>
                  </a:lnTo>
                  <a:lnTo>
                    <a:pt x="13716" y="719328"/>
                  </a:lnTo>
                  <a:close/>
                </a:path>
                <a:path w="3284220" h="725805">
                  <a:moveTo>
                    <a:pt x="3268980" y="719328"/>
                  </a:moveTo>
                  <a:lnTo>
                    <a:pt x="13716" y="719328"/>
                  </a:lnTo>
                  <a:lnTo>
                    <a:pt x="13716" y="711708"/>
                  </a:lnTo>
                  <a:lnTo>
                    <a:pt x="3268980" y="711708"/>
                  </a:lnTo>
                  <a:lnTo>
                    <a:pt x="3268980" y="719328"/>
                  </a:lnTo>
                  <a:close/>
                </a:path>
                <a:path w="3284220" h="725805">
                  <a:moveTo>
                    <a:pt x="3284219" y="719328"/>
                  </a:moveTo>
                  <a:lnTo>
                    <a:pt x="3268980" y="719328"/>
                  </a:lnTo>
                  <a:lnTo>
                    <a:pt x="3276600" y="711708"/>
                  </a:lnTo>
                  <a:lnTo>
                    <a:pt x="3284219" y="711708"/>
                  </a:lnTo>
                  <a:lnTo>
                    <a:pt x="3284219" y="71932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73685" y="1830484"/>
            <a:ext cx="3034304" cy="605487"/>
          </a:xfrm>
          <a:prstGeom prst="rect">
            <a:avLst/>
          </a:prstGeom>
        </p:spPr>
        <p:txBody>
          <a:bodyPr vert="horz" wrap="square" lIns="0" tIns="22987" rIns="0" bIns="0" rtlCol="0">
            <a:spAutoFit/>
          </a:bodyPr>
          <a:lstStyle/>
          <a:p>
            <a:pPr marL="73086" marR="1400431">
              <a:lnSpc>
                <a:spcPct val="101499"/>
              </a:lnSpc>
              <a:spcBef>
                <a:spcPts val="181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bonjour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a.txt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23" dirty="0">
                <a:latin typeface="Times New Roman"/>
                <a:cs typeface="Times New Roman"/>
              </a:rPr>
              <a:t> -m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"adding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a.txt"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66612" y="2931038"/>
            <a:ext cx="3048451" cy="381941"/>
            <a:chOff x="1391412" y="3157727"/>
            <a:chExt cx="3284220" cy="411480"/>
          </a:xfrm>
        </p:grpSpPr>
        <p:sp>
          <p:nvSpPr>
            <p:cNvPr id="19" name="object 19"/>
            <p:cNvSpPr/>
            <p:nvPr/>
          </p:nvSpPr>
          <p:spPr>
            <a:xfrm>
              <a:off x="1399032" y="3165347"/>
              <a:ext cx="3268979" cy="398145"/>
            </a:xfrm>
            <a:custGeom>
              <a:avLst/>
              <a:gdLst/>
              <a:ahLst/>
              <a:cxnLst/>
              <a:rect l="l" t="t" r="r" b="b"/>
              <a:pathLst>
                <a:path w="3268979" h="398145">
                  <a:moveTo>
                    <a:pt x="3268979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1412" y="3157727"/>
              <a:ext cx="3284220" cy="411480"/>
            </a:xfrm>
            <a:custGeom>
              <a:avLst/>
              <a:gdLst/>
              <a:ahLst/>
              <a:cxnLst/>
              <a:rect l="l" t="t" r="r" b="b"/>
              <a:pathLst>
                <a:path w="3284220" h="411479">
                  <a:moveTo>
                    <a:pt x="328117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284219" y="405383"/>
                  </a:lnTo>
                  <a:lnTo>
                    <a:pt x="3284219" y="408432"/>
                  </a:lnTo>
                  <a:lnTo>
                    <a:pt x="3281172" y="411480"/>
                  </a:lnTo>
                  <a:close/>
                </a:path>
                <a:path w="328422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41147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397764"/>
                  </a:lnTo>
                  <a:lnTo>
                    <a:pt x="327660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26898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405383"/>
                  </a:moveTo>
                  <a:lnTo>
                    <a:pt x="3268980" y="405383"/>
                  </a:lnTo>
                  <a:lnTo>
                    <a:pt x="3276600" y="397764"/>
                  </a:lnTo>
                  <a:lnTo>
                    <a:pt x="3284219" y="397764"/>
                  </a:lnTo>
                  <a:lnTo>
                    <a:pt x="3284219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73685" y="2938112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push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66612" y="3679359"/>
            <a:ext cx="3048451" cy="281740"/>
            <a:chOff x="1391412" y="3963923"/>
            <a:chExt cx="3284220" cy="303530"/>
          </a:xfrm>
        </p:grpSpPr>
        <p:sp>
          <p:nvSpPr>
            <p:cNvPr id="23" name="object 23"/>
            <p:cNvSpPr/>
            <p:nvPr/>
          </p:nvSpPr>
          <p:spPr>
            <a:xfrm>
              <a:off x="1399032" y="3970019"/>
              <a:ext cx="3268979" cy="291465"/>
            </a:xfrm>
            <a:custGeom>
              <a:avLst/>
              <a:gdLst/>
              <a:ahLst/>
              <a:cxnLst/>
              <a:rect l="l" t="t" r="r" b="b"/>
              <a:pathLst>
                <a:path w="3268979" h="291464">
                  <a:moveTo>
                    <a:pt x="3268979" y="291083"/>
                  </a:moveTo>
                  <a:lnTo>
                    <a:pt x="0" y="291083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2910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4" name="object 24"/>
            <p:cNvSpPr/>
            <p:nvPr/>
          </p:nvSpPr>
          <p:spPr>
            <a:xfrm>
              <a:off x="1391412" y="3963923"/>
              <a:ext cx="3284220" cy="303530"/>
            </a:xfrm>
            <a:custGeom>
              <a:avLst/>
              <a:gdLst/>
              <a:ahLst/>
              <a:cxnLst/>
              <a:rect l="l" t="t" r="r" b="b"/>
              <a:pathLst>
                <a:path w="3284220" h="303529">
                  <a:moveTo>
                    <a:pt x="3281172" y="303276"/>
                  </a:moveTo>
                  <a:lnTo>
                    <a:pt x="3048" y="303276"/>
                  </a:lnTo>
                  <a:lnTo>
                    <a:pt x="0" y="30022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89560"/>
                  </a:lnTo>
                  <a:lnTo>
                    <a:pt x="7620" y="289560"/>
                  </a:lnTo>
                  <a:lnTo>
                    <a:pt x="13716" y="297179"/>
                  </a:lnTo>
                  <a:lnTo>
                    <a:pt x="3284219" y="297179"/>
                  </a:lnTo>
                  <a:lnTo>
                    <a:pt x="3284219" y="300227"/>
                  </a:lnTo>
                  <a:lnTo>
                    <a:pt x="3281172" y="303276"/>
                  </a:lnTo>
                  <a:close/>
                </a:path>
                <a:path w="3284220" h="30352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4220" h="30352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4220" h="303529">
                  <a:moveTo>
                    <a:pt x="3268980" y="297179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289560"/>
                  </a:lnTo>
                  <a:lnTo>
                    <a:pt x="3276600" y="289560"/>
                  </a:lnTo>
                  <a:lnTo>
                    <a:pt x="3268980" y="297179"/>
                  </a:lnTo>
                  <a:close/>
                </a:path>
                <a:path w="3284220" h="303529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4219" y="6096"/>
                  </a:lnTo>
                  <a:lnTo>
                    <a:pt x="3284219" y="13716"/>
                  </a:lnTo>
                  <a:close/>
                </a:path>
                <a:path w="3284220" h="303529">
                  <a:moveTo>
                    <a:pt x="13716" y="297179"/>
                  </a:moveTo>
                  <a:lnTo>
                    <a:pt x="7620" y="289560"/>
                  </a:lnTo>
                  <a:lnTo>
                    <a:pt x="13716" y="289560"/>
                  </a:lnTo>
                  <a:lnTo>
                    <a:pt x="13716" y="297179"/>
                  </a:lnTo>
                  <a:close/>
                </a:path>
                <a:path w="3284220" h="303529">
                  <a:moveTo>
                    <a:pt x="3268980" y="297179"/>
                  </a:moveTo>
                  <a:lnTo>
                    <a:pt x="13716" y="297179"/>
                  </a:lnTo>
                  <a:lnTo>
                    <a:pt x="13716" y="289560"/>
                  </a:lnTo>
                  <a:lnTo>
                    <a:pt x="3268980" y="289560"/>
                  </a:lnTo>
                  <a:lnTo>
                    <a:pt x="3268980" y="297179"/>
                  </a:lnTo>
                  <a:close/>
                </a:path>
                <a:path w="3284220" h="303529">
                  <a:moveTo>
                    <a:pt x="3284219" y="297179"/>
                  </a:moveTo>
                  <a:lnTo>
                    <a:pt x="3268980" y="297179"/>
                  </a:lnTo>
                  <a:lnTo>
                    <a:pt x="3276600" y="289560"/>
                  </a:lnTo>
                  <a:lnTo>
                    <a:pt x="3284219" y="289560"/>
                  </a:lnTo>
                  <a:lnTo>
                    <a:pt x="3284219" y="29717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73685" y="3685019"/>
            <a:ext cx="3034304" cy="218997"/>
          </a:xfrm>
          <a:prstGeom prst="rect">
            <a:avLst/>
          </a:prstGeom>
        </p:spPr>
        <p:txBody>
          <a:bodyPr vert="horz" wrap="square" lIns="0" tIns="25934" rIns="0" bIns="0" rtlCol="0">
            <a:spAutoFit/>
          </a:bodyPr>
          <a:lstStyle/>
          <a:p>
            <a:pPr marL="73086">
              <a:spcBef>
                <a:spcPts val="204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9" dirty="0">
                <a:latin typeface="Times New Roman"/>
                <a:cs typeface="Times New Roman"/>
              </a:rPr>
              <a:t> </a:t>
            </a:r>
            <a:r>
              <a:rPr sz="1253" b="1" spc="56" dirty="0">
                <a:latin typeface="Times New Roman"/>
                <a:cs typeface="Times New Roman"/>
              </a:rPr>
              <a:t>log</a:t>
            </a:r>
            <a:r>
              <a:rPr sz="1253" b="1" spc="-9" dirty="0">
                <a:latin typeface="Times New Roman"/>
                <a:cs typeface="Times New Roman"/>
              </a:rPr>
              <a:t> </a:t>
            </a:r>
            <a:r>
              <a:rPr sz="1253" b="1" spc="32" dirty="0">
                <a:latin typeface="Times New Roman"/>
                <a:cs typeface="Times New Roman"/>
              </a:rPr>
              <a:t>--oneline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566612" y="4328658"/>
            <a:ext cx="3048451" cy="673701"/>
            <a:chOff x="1391412" y="4663439"/>
            <a:chExt cx="3284220" cy="725805"/>
          </a:xfrm>
        </p:grpSpPr>
        <p:sp>
          <p:nvSpPr>
            <p:cNvPr id="27" name="object 27"/>
            <p:cNvSpPr/>
            <p:nvPr/>
          </p:nvSpPr>
          <p:spPr>
            <a:xfrm>
              <a:off x="1399032" y="4669535"/>
              <a:ext cx="3268979" cy="713740"/>
            </a:xfrm>
            <a:custGeom>
              <a:avLst/>
              <a:gdLst/>
              <a:ahLst/>
              <a:cxnLst/>
              <a:rect l="l" t="t" r="r" b="b"/>
              <a:pathLst>
                <a:path w="3268979" h="713739">
                  <a:moveTo>
                    <a:pt x="3268979" y="713232"/>
                  </a:moveTo>
                  <a:lnTo>
                    <a:pt x="0" y="713232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7132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8" name="object 28"/>
            <p:cNvSpPr/>
            <p:nvPr/>
          </p:nvSpPr>
          <p:spPr>
            <a:xfrm>
              <a:off x="1391412" y="4663439"/>
              <a:ext cx="3284220" cy="725805"/>
            </a:xfrm>
            <a:custGeom>
              <a:avLst/>
              <a:gdLst/>
              <a:ahLst/>
              <a:cxnLst/>
              <a:rect l="l" t="t" r="r" b="b"/>
              <a:pathLst>
                <a:path w="3284220" h="725804">
                  <a:moveTo>
                    <a:pt x="3281172" y="725423"/>
                  </a:moveTo>
                  <a:lnTo>
                    <a:pt x="3048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7620" y="711708"/>
                  </a:lnTo>
                  <a:lnTo>
                    <a:pt x="13716" y="719327"/>
                  </a:lnTo>
                  <a:lnTo>
                    <a:pt x="3284219" y="719327"/>
                  </a:lnTo>
                  <a:lnTo>
                    <a:pt x="3284219" y="722375"/>
                  </a:lnTo>
                  <a:lnTo>
                    <a:pt x="3281172" y="725423"/>
                  </a:lnTo>
                  <a:close/>
                </a:path>
                <a:path w="3284220" h="725804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284220" h="725804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268980" y="6096"/>
                  </a:lnTo>
                  <a:lnTo>
                    <a:pt x="3268980" y="13716"/>
                  </a:lnTo>
                  <a:close/>
                </a:path>
                <a:path w="3284220" h="725804">
                  <a:moveTo>
                    <a:pt x="3268980" y="719327"/>
                  </a:moveTo>
                  <a:lnTo>
                    <a:pt x="3268980" y="6096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711708"/>
                  </a:lnTo>
                  <a:lnTo>
                    <a:pt x="3276600" y="711708"/>
                  </a:lnTo>
                  <a:lnTo>
                    <a:pt x="3268980" y="719327"/>
                  </a:lnTo>
                  <a:close/>
                </a:path>
                <a:path w="3284220" h="725804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6096"/>
                  </a:lnTo>
                  <a:lnTo>
                    <a:pt x="3284219" y="6096"/>
                  </a:lnTo>
                  <a:lnTo>
                    <a:pt x="3284219" y="13716"/>
                  </a:lnTo>
                  <a:close/>
                </a:path>
                <a:path w="3284220" h="725804">
                  <a:moveTo>
                    <a:pt x="13716" y="719327"/>
                  </a:moveTo>
                  <a:lnTo>
                    <a:pt x="7620" y="711708"/>
                  </a:lnTo>
                  <a:lnTo>
                    <a:pt x="13716" y="711708"/>
                  </a:lnTo>
                  <a:lnTo>
                    <a:pt x="13716" y="719327"/>
                  </a:lnTo>
                  <a:close/>
                </a:path>
                <a:path w="3284220" h="725804">
                  <a:moveTo>
                    <a:pt x="3268980" y="719327"/>
                  </a:moveTo>
                  <a:lnTo>
                    <a:pt x="13716" y="719327"/>
                  </a:lnTo>
                  <a:lnTo>
                    <a:pt x="13716" y="711708"/>
                  </a:lnTo>
                  <a:lnTo>
                    <a:pt x="3268980" y="711708"/>
                  </a:lnTo>
                  <a:lnTo>
                    <a:pt x="3268980" y="719327"/>
                  </a:lnTo>
                  <a:close/>
                </a:path>
                <a:path w="3284220" h="725804">
                  <a:moveTo>
                    <a:pt x="3284219" y="719327"/>
                  </a:moveTo>
                  <a:lnTo>
                    <a:pt x="3268980" y="719327"/>
                  </a:lnTo>
                  <a:lnTo>
                    <a:pt x="3276600" y="711708"/>
                  </a:lnTo>
                  <a:lnTo>
                    <a:pt x="3284219" y="711708"/>
                  </a:lnTo>
                  <a:lnTo>
                    <a:pt x="3284219" y="719327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573685" y="4334316"/>
            <a:ext cx="3034304" cy="605487"/>
          </a:xfrm>
          <a:prstGeom prst="rect">
            <a:avLst/>
          </a:prstGeom>
        </p:spPr>
        <p:txBody>
          <a:bodyPr vert="horz" wrap="square" lIns="0" tIns="22987" rIns="0" bIns="0" rtlCol="0">
            <a:spAutoFit/>
          </a:bodyPr>
          <a:lstStyle/>
          <a:p>
            <a:pPr marL="73086" marR="1393358">
              <a:lnSpc>
                <a:spcPct val="101499"/>
              </a:lnSpc>
              <a:spcBef>
                <a:spcPts val="181"/>
              </a:spcBef>
            </a:pPr>
            <a:r>
              <a:rPr sz="1253" b="1" spc="32" dirty="0">
                <a:latin typeface="Times New Roman"/>
                <a:cs typeface="Times New Roman"/>
              </a:rPr>
              <a:t>echo</a:t>
            </a:r>
            <a:r>
              <a:rPr sz="1253" b="1" spc="5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bonjour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30" dirty="0">
                <a:latin typeface="Times New Roman"/>
                <a:cs typeface="Times New Roman"/>
              </a:rPr>
              <a:t>&gt;&gt;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b.txt </a:t>
            </a:r>
            <a:r>
              <a:rPr sz="1253" b="1" spc="-297" dirty="0">
                <a:latin typeface="Times New Roman"/>
                <a:cs typeface="Times New Roman"/>
              </a:rPr>
              <a:t> </a:t>
            </a: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add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-9" dirty="0">
                <a:latin typeface="Times New Roman"/>
                <a:cs typeface="Times New Roman"/>
              </a:rPr>
              <a:t>.</a:t>
            </a:r>
            <a:endParaRPr sz="1253">
              <a:latin typeface="Times New Roman"/>
              <a:cs typeface="Times New Roman"/>
            </a:endParaRPr>
          </a:p>
          <a:p>
            <a:pPr marL="73086">
              <a:spcBef>
                <a:spcPts val="23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28" dirty="0">
                <a:latin typeface="Times New Roman"/>
                <a:cs typeface="Times New Roman"/>
              </a:rPr>
              <a:t>commit</a:t>
            </a:r>
            <a:r>
              <a:rPr sz="1253" b="1" spc="23" dirty="0">
                <a:latin typeface="Times New Roman"/>
                <a:cs typeface="Times New Roman"/>
              </a:rPr>
              <a:t> -m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"adding</a:t>
            </a:r>
            <a:r>
              <a:rPr sz="1253" b="1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b.txt"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66612" y="5275022"/>
            <a:ext cx="3048451" cy="381941"/>
            <a:chOff x="1391412" y="5682996"/>
            <a:chExt cx="3284220" cy="411480"/>
          </a:xfrm>
        </p:grpSpPr>
        <p:sp>
          <p:nvSpPr>
            <p:cNvPr id="31" name="object 31"/>
            <p:cNvSpPr/>
            <p:nvPr/>
          </p:nvSpPr>
          <p:spPr>
            <a:xfrm>
              <a:off x="1399032" y="5690616"/>
              <a:ext cx="3268979" cy="398145"/>
            </a:xfrm>
            <a:custGeom>
              <a:avLst/>
              <a:gdLst/>
              <a:ahLst/>
              <a:cxnLst/>
              <a:rect l="l" t="t" r="r" b="b"/>
              <a:pathLst>
                <a:path w="3268979" h="398145">
                  <a:moveTo>
                    <a:pt x="3268979" y="397764"/>
                  </a:moveTo>
                  <a:lnTo>
                    <a:pt x="0" y="397764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7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2" name="object 32"/>
            <p:cNvSpPr/>
            <p:nvPr/>
          </p:nvSpPr>
          <p:spPr>
            <a:xfrm>
              <a:off x="1391412" y="5682996"/>
              <a:ext cx="3284220" cy="411480"/>
            </a:xfrm>
            <a:custGeom>
              <a:avLst/>
              <a:gdLst/>
              <a:ahLst/>
              <a:cxnLst/>
              <a:rect l="l" t="t" r="r" b="b"/>
              <a:pathLst>
                <a:path w="3284220" h="411479">
                  <a:moveTo>
                    <a:pt x="3281172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81172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284219" y="405383"/>
                  </a:lnTo>
                  <a:lnTo>
                    <a:pt x="3284219" y="408432"/>
                  </a:lnTo>
                  <a:lnTo>
                    <a:pt x="3281172" y="411480"/>
                  </a:lnTo>
                  <a:close/>
                </a:path>
                <a:path w="3284220" h="411479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3284220" h="411479">
                  <a:moveTo>
                    <a:pt x="3268980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5240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3268980" y="7620"/>
                  </a:lnTo>
                  <a:lnTo>
                    <a:pt x="3276600" y="15240"/>
                  </a:lnTo>
                  <a:lnTo>
                    <a:pt x="3284219" y="15240"/>
                  </a:lnTo>
                  <a:lnTo>
                    <a:pt x="3284219" y="397764"/>
                  </a:lnTo>
                  <a:lnTo>
                    <a:pt x="327660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15240"/>
                  </a:moveTo>
                  <a:lnTo>
                    <a:pt x="3276600" y="15240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5240"/>
                  </a:lnTo>
                  <a:close/>
                </a:path>
                <a:path w="328422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26898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405383"/>
                  </a:moveTo>
                  <a:lnTo>
                    <a:pt x="3268980" y="405383"/>
                  </a:lnTo>
                  <a:lnTo>
                    <a:pt x="3276600" y="397764"/>
                  </a:lnTo>
                  <a:lnTo>
                    <a:pt x="3284219" y="397764"/>
                  </a:lnTo>
                  <a:lnTo>
                    <a:pt x="3284219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73685" y="5282094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dirty="0">
                <a:latin typeface="Times New Roman"/>
                <a:cs typeface="Times New Roman"/>
              </a:rPr>
              <a:t>push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859788" y="5140636"/>
            <a:ext cx="4440648" cy="478604"/>
            <a:chOff x="4939284" y="5538216"/>
            <a:chExt cx="4784090" cy="515620"/>
          </a:xfrm>
        </p:grpSpPr>
        <p:sp>
          <p:nvSpPr>
            <p:cNvPr id="35" name="object 35"/>
            <p:cNvSpPr/>
            <p:nvPr/>
          </p:nvSpPr>
          <p:spPr>
            <a:xfrm>
              <a:off x="4945380" y="5544312"/>
              <a:ext cx="4770120" cy="501650"/>
            </a:xfrm>
            <a:custGeom>
              <a:avLst/>
              <a:gdLst/>
              <a:ahLst/>
              <a:cxnLst/>
              <a:rect l="l" t="t" r="r" b="b"/>
              <a:pathLst>
                <a:path w="4770120" h="501650">
                  <a:moveTo>
                    <a:pt x="4770119" y="501395"/>
                  </a:moveTo>
                  <a:lnTo>
                    <a:pt x="0" y="501395"/>
                  </a:lnTo>
                  <a:lnTo>
                    <a:pt x="0" y="0"/>
                  </a:lnTo>
                  <a:lnTo>
                    <a:pt x="4770119" y="0"/>
                  </a:lnTo>
                  <a:lnTo>
                    <a:pt x="4770119" y="5013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36" name="object 36"/>
            <p:cNvSpPr/>
            <p:nvPr/>
          </p:nvSpPr>
          <p:spPr>
            <a:xfrm>
              <a:off x="4939284" y="5538216"/>
              <a:ext cx="4784090" cy="515620"/>
            </a:xfrm>
            <a:custGeom>
              <a:avLst/>
              <a:gdLst/>
              <a:ahLst/>
              <a:cxnLst/>
              <a:rect l="l" t="t" r="r" b="b"/>
              <a:pathLst>
                <a:path w="4784090" h="515620">
                  <a:moveTo>
                    <a:pt x="4780788" y="515112"/>
                  </a:moveTo>
                  <a:lnTo>
                    <a:pt x="3048" y="515112"/>
                  </a:lnTo>
                  <a:lnTo>
                    <a:pt x="0" y="5120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780788" y="0"/>
                  </a:lnTo>
                  <a:lnTo>
                    <a:pt x="4783836" y="3048"/>
                  </a:lnTo>
                  <a:lnTo>
                    <a:pt x="4783836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499872"/>
                  </a:lnTo>
                  <a:lnTo>
                    <a:pt x="6096" y="499872"/>
                  </a:lnTo>
                  <a:lnTo>
                    <a:pt x="13716" y="507492"/>
                  </a:lnTo>
                  <a:lnTo>
                    <a:pt x="4783836" y="507492"/>
                  </a:lnTo>
                  <a:lnTo>
                    <a:pt x="4783836" y="512064"/>
                  </a:lnTo>
                  <a:lnTo>
                    <a:pt x="4780788" y="515112"/>
                  </a:lnTo>
                  <a:close/>
                </a:path>
                <a:path w="4784090" h="515620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4784090" h="515620">
                  <a:moveTo>
                    <a:pt x="477012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4770120" y="6096"/>
                  </a:lnTo>
                  <a:lnTo>
                    <a:pt x="4770120" y="13716"/>
                  </a:lnTo>
                  <a:close/>
                </a:path>
                <a:path w="4784090" h="515620">
                  <a:moveTo>
                    <a:pt x="4770120" y="507492"/>
                  </a:moveTo>
                  <a:lnTo>
                    <a:pt x="4770120" y="6096"/>
                  </a:lnTo>
                  <a:lnTo>
                    <a:pt x="4776216" y="13716"/>
                  </a:lnTo>
                  <a:lnTo>
                    <a:pt x="4783836" y="13716"/>
                  </a:lnTo>
                  <a:lnTo>
                    <a:pt x="4783836" y="499872"/>
                  </a:lnTo>
                  <a:lnTo>
                    <a:pt x="4776216" y="499872"/>
                  </a:lnTo>
                  <a:lnTo>
                    <a:pt x="4770120" y="507492"/>
                  </a:lnTo>
                  <a:close/>
                </a:path>
                <a:path w="4784090" h="515620">
                  <a:moveTo>
                    <a:pt x="4783836" y="13716"/>
                  </a:moveTo>
                  <a:lnTo>
                    <a:pt x="4776216" y="13716"/>
                  </a:lnTo>
                  <a:lnTo>
                    <a:pt x="4770120" y="6096"/>
                  </a:lnTo>
                  <a:lnTo>
                    <a:pt x="4783836" y="6096"/>
                  </a:lnTo>
                  <a:lnTo>
                    <a:pt x="4783836" y="13716"/>
                  </a:lnTo>
                  <a:close/>
                </a:path>
                <a:path w="4784090" h="515620">
                  <a:moveTo>
                    <a:pt x="13716" y="507492"/>
                  </a:moveTo>
                  <a:lnTo>
                    <a:pt x="6096" y="499872"/>
                  </a:lnTo>
                  <a:lnTo>
                    <a:pt x="13716" y="499872"/>
                  </a:lnTo>
                  <a:lnTo>
                    <a:pt x="13716" y="507492"/>
                  </a:lnTo>
                  <a:close/>
                </a:path>
                <a:path w="4784090" h="515620">
                  <a:moveTo>
                    <a:pt x="4770120" y="507492"/>
                  </a:moveTo>
                  <a:lnTo>
                    <a:pt x="13716" y="507492"/>
                  </a:lnTo>
                  <a:lnTo>
                    <a:pt x="13716" y="499872"/>
                  </a:lnTo>
                  <a:lnTo>
                    <a:pt x="4770120" y="499872"/>
                  </a:lnTo>
                  <a:lnTo>
                    <a:pt x="4770120" y="507492"/>
                  </a:lnTo>
                  <a:close/>
                </a:path>
                <a:path w="4784090" h="515620">
                  <a:moveTo>
                    <a:pt x="4783836" y="507492"/>
                  </a:moveTo>
                  <a:lnTo>
                    <a:pt x="4770120" y="507492"/>
                  </a:lnTo>
                  <a:lnTo>
                    <a:pt x="4776216" y="499872"/>
                  </a:lnTo>
                  <a:lnTo>
                    <a:pt x="4783836" y="499872"/>
                  </a:lnTo>
                  <a:lnTo>
                    <a:pt x="4783836" y="507492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865445" y="5146294"/>
            <a:ext cx="4427681" cy="419818"/>
          </a:xfrm>
          <a:prstGeom prst="rect">
            <a:avLst/>
          </a:prstGeom>
        </p:spPr>
        <p:txBody>
          <a:bodyPr vert="horz" wrap="square" lIns="0" tIns="30059" rIns="0" bIns="0" rtlCol="0">
            <a:spAutoFit/>
          </a:bodyPr>
          <a:lstStyle/>
          <a:p>
            <a:pPr marL="73086" marR="97842">
              <a:lnSpc>
                <a:spcPct val="101499"/>
              </a:lnSpc>
              <a:spcBef>
                <a:spcPts val="236"/>
              </a:spcBef>
            </a:pPr>
            <a:r>
              <a:rPr sz="1253" spc="-51" dirty="0">
                <a:solidFill>
                  <a:srgbClr val="FF0000"/>
                </a:solidFill>
                <a:latin typeface="Trebuchet MS"/>
                <a:cs typeface="Trebuchet MS"/>
              </a:rPr>
              <a:t>Impossible</a:t>
            </a:r>
            <a:r>
              <a:rPr sz="1253" spc="-3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56" dirty="0">
                <a:solidFill>
                  <a:srgbClr val="FF0000"/>
                </a:solidFill>
                <a:latin typeface="Trebuchet MS"/>
                <a:cs typeface="Trebuchet MS"/>
              </a:rPr>
              <a:t>car</a:t>
            </a:r>
            <a:r>
              <a:rPr sz="1253" spc="-1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65" dirty="0">
                <a:solidFill>
                  <a:srgbClr val="FF0000"/>
                </a:solidFill>
                <a:latin typeface="Trebuchet MS"/>
                <a:cs typeface="Trebuchet MS"/>
              </a:rPr>
              <a:t>les</a:t>
            </a:r>
            <a:r>
              <a:rPr sz="1253" spc="-32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65" dirty="0">
                <a:solidFill>
                  <a:srgbClr val="FF0000"/>
                </a:solidFill>
                <a:latin typeface="Trebuchet MS"/>
                <a:cs typeface="Trebuchet MS"/>
              </a:rPr>
              <a:t>travaux</a:t>
            </a:r>
            <a:r>
              <a:rPr sz="1253" spc="-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65" dirty="0">
                <a:solidFill>
                  <a:srgbClr val="FF0000"/>
                </a:solidFill>
                <a:latin typeface="Trebuchet MS"/>
                <a:cs typeface="Trebuchet MS"/>
              </a:rPr>
              <a:t>publiés</a:t>
            </a:r>
            <a:r>
              <a:rPr sz="1253" spc="-1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56" dirty="0">
                <a:solidFill>
                  <a:srgbClr val="FF0000"/>
                </a:solidFill>
                <a:latin typeface="Trebuchet MS"/>
                <a:cs typeface="Trebuchet MS"/>
              </a:rPr>
              <a:t>par</a:t>
            </a:r>
            <a:r>
              <a:rPr sz="1253" spc="-1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32" dirty="0">
                <a:solidFill>
                  <a:srgbClr val="FF0000"/>
                </a:solidFill>
                <a:latin typeface="Trebuchet MS"/>
                <a:cs typeface="Trebuchet MS"/>
              </a:rPr>
              <a:t>firstGitClone</a:t>
            </a:r>
            <a:r>
              <a:rPr sz="1253" spc="-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70" dirty="0">
                <a:solidFill>
                  <a:srgbClr val="FF0000"/>
                </a:solidFill>
                <a:latin typeface="Trebuchet MS"/>
                <a:cs typeface="Trebuchet MS"/>
              </a:rPr>
              <a:t>n’ont</a:t>
            </a:r>
            <a:r>
              <a:rPr sz="1253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70" dirty="0">
                <a:solidFill>
                  <a:srgbClr val="FF0000"/>
                </a:solidFill>
                <a:latin typeface="Trebuchet MS"/>
                <a:cs typeface="Trebuchet MS"/>
              </a:rPr>
              <a:t>pas</a:t>
            </a:r>
            <a:r>
              <a:rPr sz="1253" spc="-28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74" dirty="0">
                <a:solidFill>
                  <a:srgbClr val="FF0000"/>
                </a:solidFill>
                <a:latin typeface="Trebuchet MS"/>
                <a:cs typeface="Trebuchet MS"/>
              </a:rPr>
              <a:t>été </a:t>
            </a:r>
            <a:r>
              <a:rPr sz="1253" spc="-367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46" dirty="0">
                <a:solidFill>
                  <a:srgbClr val="FF0000"/>
                </a:solidFill>
                <a:latin typeface="Trebuchet MS"/>
                <a:cs typeface="Trebuchet MS"/>
              </a:rPr>
              <a:t>récupérés</a:t>
            </a:r>
            <a:r>
              <a:rPr sz="1253" spc="-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253" spc="-116" dirty="0">
                <a:solidFill>
                  <a:srgbClr val="FF0000"/>
                </a:solidFill>
                <a:latin typeface="Trebuchet MS"/>
                <a:cs typeface="Trebuchet MS"/>
              </a:rPr>
              <a:t>!</a:t>
            </a:r>
            <a:endParaRPr sz="1253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47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261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37557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106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70" dirty="0">
                <a:latin typeface="Calibri"/>
                <a:cs typeface="Calibri"/>
              </a:rPr>
              <a:t>e</a:t>
            </a:r>
            <a:r>
              <a:rPr sz="2924" spc="-32" dirty="0">
                <a:latin typeface="Calibri"/>
                <a:cs typeface="Calibri"/>
              </a:rPr>
              <a:t>r</a:t>
            </a:r>
            <a:r>
              <a:rPr sz="2924" spc="-149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u</a:t>
            </a:r>
            <a:r>
              <a:rPr sz="2924" spc="-51" dirty="0">
                <a:latin typeface="Calibri"/>
                <a:cs typeface="Calibri"/>
              </a:rPr>
              <a:t>n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é</a:t>
            </a:r>
            <a:r>
              <a:rPr sz="2924" spc="-111" dirty="0">
                <a:latin typeface="Calibri"/>
                <a:cs typeface="Calibri"/>
              </a:rPr>
              <a:t>pô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d</a:t>
            </a:r>
            <a:r>
              <a:rPr sz="2924" spc="-139" dirty="0">
                <a:latin typeface="Calibri"/>
                <a:cs typeface="Calibri"/>
              </a:rPr>
              <a:t>i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139" dirty="0">
                <a:latin typeface="Calibri"/>
                <a:cs typeface="Calibri"/>
              </a:rPr>
              <a:t>t</a:t>
            </a:r>
            <a:r>
              <a:rPr sz="2924" spc="-158" dirty="0">
                <a:latin typeface="Calibri"/>
                <a:cs typeface="Calibri"/>
              </a:rPr>
              <a:t>a</a:t>
            </a:r>
            <a:r>
              <a:rPr sz="2924" spc="-139" dirty="0">
                <a:latin typeface="Calibri"/>
                <a:cs typeface="Calibri"/>
              </a:rPr>
              <a:t>n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5066" y="1506050"/>
            <a:ext cx="1270777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b="1" spc="19" dirty="0">
                <a:solidFill>
                  <a:srgbClr val="00236D"/>
                </a:solidFill>
                <a:latin typeface="Trebuchet MS"/>
                <a:cs typeface="Trebuchet MS"/>
              </a:rPr>
              <a:t>Solution</a:t>
            </a:r>
            <a:r>
              <a:rPr sz="1578" b="1" spc="-121" dirty="0">
                <a:solidFill>
                  <a:srgbClr val="00236D"/>
                </a:solidFill>
                <a:latin typeface="Trebuchet MS"/>
                <a:cs typeface="Trebuchet MS"/>
              </a:rPr>
              <a:t> </a:t>
            </a:r>
            <a:r>
              <a:rPr sz="1578" b="1" spc="-149" dirty="0">
                <a:solidFill>
                  <a:srgbClr val="00236D"/>
                </a:solidFill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067" y="2377422"/>
            <a:ext cx="5703763" cy="827886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Personnaliser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commit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merge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(garder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message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par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défaut)</a:t>
            </a:r>
            <a:endParaRPr sz="1578">
              <a:latin typeface="Trebuchet MS"/>
              <a:cs typeface="Trebuchet MS"/>
            </a:endParaRPr>
          </a:p>
          <a:p>
            <a:pPr>
              <a:spcBef>
                <a:spcPts val="5"/>
              </a:spcBef>
              <a:buClr>
                <a:srgbClr val="493D2F"/>
              </a:buClr>
              <a:buFont typeface="Times New Roman"/>
              <a:buChar char="■"/>
            </a:pPr>
            <a:endParaRPr sz="2135">
              <a:latin typeface="Trebuchet MS"/>
              <a:cs typeface="Trebuchet MS"/>
            </a:endParaRPr>
          </a:p>
          <a:p>
            <a:pPr marL="362485" indent="-351287"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204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37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 pub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19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106" dirty="0">
                <a:solidFill>
                  <a:srgbClr val="3F3F3F"/>
                </a:solidFill>
                <a:latin typeface="Trebuchet MS"/>
                <a:cs typeface="Trebuchet MS"/>
              </a:rPr>
              <a:t>G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9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067" y="3980206"/>
            <a:ext cx="5041261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2485" indent="-351287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si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ne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veut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pas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fusionner,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préfère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plutôt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rebase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6" y="4894050"/>
            <a:ext cx="8385009" cy="475893"/>
          </a:xfrm>
          <a:prstGeom prst="rect">
            <a:avLst/>
          </a:prstGeom>
        </p:spPr>
        <p:txBody>
          <a:bodyPr vert="horz" wrap="square" lIns="0" tIns="39491" rIns="0" bIns="0" rtlCol="0">
            <a:spAutoFit/>
          </a:bodyPr>
          <a:lstStyle/>
          <a:p>
            <a:pPr marL="362485" marR="4715" indent="-351287">
              <a:lnSpc>
                <a:spcPts val="1717"/>
              </a:lnSpc>
              <a:spcBef>
                <a:spcPts val="311"/>
              </a:spcBef>
              <a:buClr>
                <a:srgbClr val="493D2F"/>
              </a:buClr>
              <a:buFont typeface="Times New Roman"/>
              <a:buChar char="■"/>
              <a:tabLst>
                <a:tab pos="362485" algn="l"/>
                <a:tab pos="363075" algn="l"/>
              </a:tabLst>
            </a:pPr>
            <a:r>
              <a:rPr sz="1578" spc="93" dirty="0">
                <a:solidFill>
                  <a:srgbClr val="3F3F3F"/>
                </a:solidFill>
                <a:latin typeface="Trebuchet MS"/>
                <a:cs typeface="Trebuchet MS"/>
              </a:rPr>
              <a:t>On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peut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forcer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-5" dirty="0">
                <a:solidFill>
                  <a:srgbClr val="3F3F3F"/>
                </a:solidFill>
                <a:latin typeface="Trebuchet MS"/>
                <a:cs typeface="Trebuchet MS"/>
              </a:rPr>
              <a:t>push</a:t>
            </a:r>
            <a:r>
              <a:rPr sz="1578" b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-74" dirty="0">
                <a:solidFill>
                  <a:srgbClr val="3F3F3F"/>
                </a:solidFill>
                <a:latin typeface="Trebuchet MS"/>
                <a:cs typeface="Trebuchet MS"/>
              </a:rPr>
              <a:t>-f</a:t>
            </a:r>
            <a:r>
              <a:rPr sz="1578" b="1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même</a:t>
            </a:r>
            <a:r>
              <a:rPr sz="1578" spc="-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cas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contenu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divergeant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notre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historique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remplacera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celui </a:t>
            </a:r>
            <a:r>
              <a:rPr sz="1578" spc="-45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dépôt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distant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73791" y="1932334"/>
            <a:ext cx="3048451" cy="381941"/>
            <a:chOff x="1075944" y="2081783"/>
            <a:chExt cx="3284220" cy="411480"/>
          </a:xfrm>
        </p:grpSpPr>
        <p:sp>
          <p:nvSpPr>
            <p:cNvPr id="14" name="object 14"/>
            <p:cNvSpPr/>
            <p:nvPr/>
          </p:nvSpPr>
          <p:spPr>
            <a:xfrm>
              <a:off x="1083564" y="2089403"/>
              <a:ext cx="3268979" cy="396240"/>
            </a:xfrm>
            <a:custGeom>
              <a:avLst/>
              <a:gdLst/>
              <a:ahLst/>
              <a:cxnLst/>
              <a:rect l="l" t="t" r="r" b="b"/>
              <a:pathLst>
                <a:path w="3268979" h="396239">
                  <a:moveTo>
                    <a:pt x="3268979" y="396239"/>
                  </a:moveTo>
                  <a:lnTo>
                    <a:pt x="0" y="396239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6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5" name="object 15"/>
            <p:cNvSpPr/>
            <p:nvPr/>
          </p:nvSpPr>
          <p:spPr>
            <a:xfrm>
              <a:off x="1075944" y="2081783"/>
              <a:ext cx="3284220" cy="411480"/>
            </a:xfrm>
            <a:custGeom>
              <a:avLst/>
              <a:gdLst/>
              <a:ahLst/>
              <a:cxnLst/>
              <a:rect l="l" t="t" r="r" b="b"/>
              <a:pathLst>
                <a:path w="3284220" h="411480">
                  <a:moveTo>
                    <a:pt x="3279648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3859"/>
                  </a:lnTo>
                  <a:lnTo>
                    <a:pt x="3284219" y="403859"/>
                  </a:lnTo>
                  <a:lnTo>
                    <a:pt x="3284219" y="408432"/>
                  </a:lnTo>
                  <a:lnTo>
                    <a:pt x="3279648" y="411480"/>
                  </a:lnTo>
                  <a:close/>
                </a:path>
                <a:path w="3284220" h="41148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411480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411480">
                  <a:moveTo>
                    <a:pt x="3268980" y="403859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397764"/>
                  </a:lnTo>
                  <a:lnTo>
                    <a:pt x="3276600" y="397764"/>
                  </a:lnTo>
                  <a:lnTo>
                    <a:pt x="3268980" y="403859"/>
                  </a:lnTo>
                  <a:close/>
                </a:path>
                <a:path w="3284220" h="411480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411480">
                  <a:moveTo>
                    <a:pt x="13716" y="403859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3859"/>
                  </a:lnTo>
                  <a:close/>
                </a:path>
                <a:path w="3284220" h="411480">
                  <a:moveTo>
                    <a:pt x="3268980" y="403859"/>
                  </a:moveTo>
                  <a:lnTo>
                    <a:pt x="13716" y="403859"/>
                  </a:lnTo>
                  <a:lnTo>
                    <a:pt x="13716" y="397764"/>
                  </a:lnTo>
                  <a:lnTo>
                    <a:pt x="3268980" y="397764"/>
                  </a:lnTo>
                  <a:lnTo>
                    <a:pt x="3268980" y="403859"/>
                  </a:lnTo>
                  <a:close/>
                </a:path>
                <a:path w="3284220" h="411480">
                  <a:moveTo>
                    <a:pt x="3284219" y="403859"/>
                  </a:moveTo>
                  <a:lnTo>
                    <a:pt x="3268980" y="403859"/>
                  </a:lnTo>
                  <a:lnTo>
                    <a:pt x="3276600" y="397764"/>
                  </a:lnTo>
                  <a:lnTo>
                    <a:pt x="3284219" y="397764"/>
                  </a:lnTo>
                  <a:lnTo>
                    <a:pt x="3284219" y="40385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80863" y="1939408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pull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4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73791" y="3332784"/>
            <a:ext cx="3048451" cy="381941"/>
            <a:chOff x="1075944" y="3590544"/>
            <a:chExt cx="3284220" cy="411480"/>
          </a:xfrm>
        </p:grpSpPr>
        <p:sp>
          <p:nvSpPr>
            <p:cNvPr id="18" name="object 18"/>
            <p:cNvSpPr/>
            <p:nvPr/>
          </p:nvSpPr>
          <p:spPr>
            <a:xfrm>
              <a:off x="1083564" y="3598164"/>
              <a:ext cx="3268979" cy="398145"/>
            </a:xfrm>
            <a:custGeom>
              <a:avLst/>
              <a:gdLst/>
              <a:ahLst/>
              <a:cxnLst/>
              <a:rect l="l" t="t" r="r" b="b"/>
              <a:pathLst>
                <a:path w="3268979" h="398145">
                  <a:moveTo>
                    <a:pt x="3268979" y="397763"/>
                  </a:moveTo>
                  <a:lnTo>
                    <a:pt x="0" y="397763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7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9" name="object 19"/>
            <p:cNvSpPr/>
            <p:nvPr/>
          </p:nvSpPr>
          <p:spPr>
            <a:xfrm>
              <a:off x="1075944" y="3590544"/>
              <a:ext cx="3284220" cy="411480"/>
            </a:xfrm>
            <a:custGeom>
              <a:avLst/>
              <a:gdLst/>
              <a:ahLst/>
              <a:cxnLst/>
              <a:rect l="l" t="t" r="r" b="b"/>
              <a:pathLst>
                <a:path w="3284220" h="411479">
                  <a:moveTo>
                    <a:pt x="3279648" y="411480"/>
                  </a:moveTo>
                  <a:lnTo>
                    <a:pt x="3048" y="411480"/>
                  </a:lnTo>
                  <a:lnTo>
                    <a:pt x="0" y="408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7764"/>
                  </a:lnTo>
                  <a:lnTo>
                    <a:pt x="7620" y="397764"/>
                  </a:lnTo>
                  <a:lnTo>
                    <a:pt x="13716" y="405383"/>
                  </a:lnTo>
                  <a:lnTo>
                    <a:pt x="3284219" y="405383"/>
                  </a:lnTo>
                  <a:lnTo>
                    <a:pt x="3284219" y="408432"/>
                  </a:lnTo>
                  <a:lnTo>
                    <a:pt x="3279648" y="411480"/>
                  </a:lnTo>
                  <a:close/>
                </a:path>
                <a:path w="3284220" h="41147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411479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397764"/>
                  </a:lnTo>
                  <a:lnTo>
                    <a:pt x="327660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411479">
                  <a:moveTo>
                    <a:pt x="13716" y="405383"/>
                  </a:moveTo>
                  <a:lnTo>
                    <a:pt x="7620" y="397764"/>
                  </a:lnTo>
                  <a:lnTo>
                    <a:pt x="13716" y="397764"/>
                  </a:lnTo>
                  <a:lnTo>
                    <a:pt x="13716" y="405383"/>
                  </a:lnTo>
                  <a:close/>
                </a:path>
                <a:path w="3284220" h="411479">
                  <a:moveTo>
                    <a:pt x="3268980" y="405383"/>
                  </a:moveTo>
                  <a:lnTo>
                    <a:pt x="13716" y="405383"/>
                  </a:lnTo>
                  <a:lnTo>
                    <a:pt x="13716" y="397764"/>
                  </a:lnTo>
                  <a:lnTo>
                    <a:pt x="3268980" y="397764"/>
                  </a:lnTo>
                  <a:lnTo>
                    <a:pt x="3268980" y="405383"/>
                  </a:lnTo>
                  <a:close/>
                </a:path>
                <a:path w="3284220" h="411479">
                  <a:moveTo>
                    <a:pt x="3284219" y="405383"/>
                  </a:moveTo>
                  <a:lnTo>
                    <a:pt x="3268980" y="405383"/>
                  </a:lnTo>
                  <a:lnTo>
                    <a:pt x="3276600" y="397764"/>
                  </a:lnTo>
                  <a:lnTo>
                    <a:pt x="3284219" y="397764"/>
                  </a:lnTo>
                  <a:lnTo>
                    <a:pt x="3284219" y="4053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80863" y="3339857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115524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19" dirty="0">
                <a:latin typeface="Times New Roman"/>
                <a:cs typeface="Times New Roman"/>
              </a:rPr>
              <a:t> </a:t>
            </a:r>
            <a:r>
              <a:rPr sz="1253" b="1" spc="5" dirty="0">
                <a:latin typeface="Times New Roman"/>
                <a:cs typeface="Times New Roman"/>
              </a:rPr>
              <a:t>push</a:t>
            </a:r>
            <a:r>
              <a:rPr sz="1253" b="1" spc="14" dirty="0">
                <a:latin typeface="Times New Roman"/>
                <a:cs typeface="Times New Roman"/>
              </a:rPr>
              <a:t> </a:t>
            </a:r>
            <a:r>
              <a:rPr sz="1253" b="1" spc="23" dirty="0">
                <a:latin typeface="Times New Roman"/>
                <a:cs typeface="Times New Roman"/>
              </a:rPr>
              <a:t>origin</a:t>
            </a:r>
            <a:r>
              <a:rPr sz="1253" b="1" spc="28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73791" y="4344218"/>
            <a:ext cx="3048451" cy="380761"/>
            <a:chOff x="1075944" y="4680203"/>
            <a:chExt cx="3284220" cy="410209"/>
          </a:xfrm>
        </p:grpSpPr>
        <p:sp>
          <p:nvSpPr>
            <p:cNvPr id="22" name="object 22"/>
            <p:cNvSpPr/>
            <p:nvPr/>
          </p:nvSpPr>
          <p:spPr>
            <a:xfrm>
              <a:off x="1083564" y="4687823"/>
              <a:ext cx="3268979" cy="394970"/>
            </a:xfrm>
            <a:custGeom>
              <a:avLst/>
              <a:gdLst/>
              <a:ahLst/>
              <a:cxnLst/>
              <a:rect l="l" t="t" r="r" b="b"/>
              <a:pathLst>
                <a:path w="3268979" h="394970">
                  <a:moveTo>
                    <a:pt x="3268979" y="394715"/>
                  </a:moveTo>
                  <a:lnTo>
                    <a:pt x="0" y="394715"/>
                  </a:lnTo>
                  <a:lnTo>
                    <a:pt x="0" y="0"/>
                  </a:lnTo>
                  <a:lnTo>
                    <a:pt x="3268979" y="0"/>
                  </a:lnTo>
                  <a:lnTo>
                    <a:pt x="3268979" y="3947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75944" y="4680203"/>
              <a:ext cx="3284220" cy="410209"/>
            </a:xfrm>
            <a:custGeom>
              <a:avLst/>
              <a:gdLst/>
              <a:ahLst/>
              <a:cxnLst/>
              <a:rect l="l" t="t" r="r" b="b"/>
              <a:pathLst>
                <a:path w="3284220" h="410210">
                  <a:moveTo>
                    <a:pt x="3279648" y="409956"/>
                  </a:moveTo>
                  <a:lnTo>
                    <a:pt x="3048" y="409956"/>
                  </a:lnTo>
                  <a:lnTo>
                    <a:pt x="0" y="40690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279648" y="0"/>
                  </a:lnTo>
                  <a:lnTo>
                    <a:pt x="3284219" y="3048"/>
                  </a:lnTo>
                  <a:lnTo>
                    <a:pt x="3284219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96240"/>
                  </a:lnTo>
                  <a:lnTo>
                    <a:pt x="7620" y="396240"/>
                  </a:lnTo>
                  <a:lnTo>
                    <a:pt x="13716" y="402336"/>
                  </a:lnTo>
                  <a:lnTo>
                    <a:pt x="3284219" y="402336"/>
                  </a:lnTo>
                  <a:lnTo>
                    <a:pt x="3284219" y="406907"/>
                  </a:lnTo>
                  <a:lnTo>
                    <a:pt x="3279648" y="409956"/>
                  </a:lnTo>
                  <a:close/>
                </a:path>
                <a:path w="3284220" h="4102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284220" h="410210">
                  <a:moveTo>
                    <a:pt x="326898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268980" y="7620"/>
                  </a:lnTo>
                  <a:lnTo>
                    <a:pt x="3268980" y="13716"/>
                  </a:lnTo>
                  <a:close/>
                </a:path>
                <a:path w="3284220" h="410210">
                  <a:moveTo>
                    <a:pt x="3268980" y="402336"/>
                  </a:moveTo>
                  <a:lnTo>
                    <a:pt x="3268980" y="7620"/>
                  </a:lnTo>
                  <a:lnTo>
                    <a:pt x="3276600" y="13716"/>
                  </a:lnTo>
                  <a:lnTo>
                    <a:pt x="3284219" y="13716"/>
                  </a:lnTo>
                  <a:lnTo>
                    <a:pt x="3284219" y="396240"/>
                  </a:lnTo>
                  <a:lnTo>
                    <a:pt x="3276600" y="396240"/>
                  </a:lnTo>
                  <a:lnTo>
                    <a:pt x="3268980" y="402336"/>
                  </a:lnTo>
                  <a:close/>
                </a:path>
                <a:path w="3284220" h="410210">
                  <a:moveTo>
                    <a:pt x="3284219" y="13716"/>
                  </a:moveTo>
                  <a:lnTo>
                    <a:pt x="3276600" y="13716"/>
                  </a:lnTo>
                  <a:lnTo>
                    <a:pt x="3268980" y="7620"/>
                  </a:lnTo>
                  <a:lnTo>
                    <a:pt x="3284219" y="7620"/>
                  </a:lnTo>
                  <a:lnTo>
                    <a:pt x="3284219" y="13716"/>
                  </a:lnTo>
                  <a:close/>
                </a:path>
                <a:path w="3284220" h="410210">
                  <a:moveTo>
                    <a:pt x="13716" y="402336"/>
                  </a:moveTo>
                  <a:lnTo>
                    <a:pt x="7620" y="396240"/>
                  </a:lnTo>
                  <a:lnTo>
                    <a:pt x="13716" y="396240"/>
                  </a:lnTo>
                  <a:lnTo>
                    <a:pt x="13716" y="402336"/>
                  </a:lnTo>
                  <a:close/>
                </a:path>
                <a:path w="3284220" h="410210">
                  <a:moveTo>
                    <a:pt x="3268980" y="402336"/>
                  </a:moveTo>
                  <a:lnTo>
                    <a:pt x="13716" y="402336"/>
                  </a:lnTo>
                  <a:lnTo>
                    <a:pt x="13716" y="396240"/>
                  </a:lnTo>
                  <a:lnTo>
                    <a:pt x="3268980" y="396240"/>
                  </a:lnTo>
                  <a:lnTo>
                    <a:pt x="3268980" y="402336"/>
                  </a:lnTo>
                  <a:close/>
                </a:path>
                <a:path w="3284220" h="410210">
                  <a:moveTo>
                    <a:pt x="3284219" y="402336"/>
                  </a:moveTo>
                  <a:lnTo>
                    <a:pt x="3268980" y="402336"/>
                  </a:lnTo>
                  <a:lnTo>
                    <a:pt x="3276600" y="396240"/>
                  </a:lnTo>
                  <a:lnTo>
                    <a:pt x="3284219" y="396240"/>
                  </a:lnTo>
                  <a:lnTo>
                    <a:pt x="3284219" y="402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280863" y="4351291"/>
            <a:ext cx="3034304" cy="289227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73086">
              <a:spcBef>
                <a:spcPts val="752"/>
              </a:spcBef>
            </a:pPr>
            <a:r>
              <a:rPr sz="1253" b="1" spc="60" dirty="0">
                <a:latin typeface="Times New Roman"/>
                <a:cs typeface="Times New Roman"/>
              </a:rPr>
              <a:t>git</a:t>
            </a:r>
            <a:r>
              <a:rPr sz="1253" b="1" spc="23" dirty="0">
                <a:latin typeface="Times New Roman"/>
                <a:cs typeface="Times New Roman"/>
              </a:rPr>
              <a:t> </a:t>
            </a:r>
            <a:r>
              <a:rPr sz="1253" b="1" spc="9" dirty="0">
                <a:latin typeface="Times New Roman"/>
                <a:cs typeface="Times New Roman"/>
              </a:rPr>
              <a:t>pull</a:t>
            </a:r>
            <a:r>
              <a:rPr sz="1253" b="1" spc="19" dirty="0">
                <a:latin typeface="Times New Roman"/>
                <a:cs typeface="Times New Roman"/>
              </a:rPr>
              <a:t> --rebase</a:t>
            </a:r>
            <a:r>
              <a:rPr sz="1253" b="1" spc="23" dirty="0">
                <a:latin typeface="Times New Roman"/>
                <a:cs typeface="Times New Roman"/>
              </a:rPr>
              <a:t> origin</a:t>
            </a:r>
            <a:r>
              <a:rPr sz="1253" b="1" spc="32" dirty="0">
                <a:latin typeface="Times New Roman"/>
                <a:cs typeface="Times New Roman"/>
              </a:rPr>
              <a:t> </a:t>
            </a:r>
            <a:r>
              <a:rPr sz="1253" b="1" spc="14" dirty="0">
                <a:latin typeface="Times New Roman"/>
                <a:cs typeface="Times New Roman"/>
              </a:rPr>
              <a:t>master</a:t>
            </a:r>
            <a:endParaRPr sz="1253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48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076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6101" y="815669"/>
            <a:ext cx="44736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11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513" y="1500412"/>
            <a:ext cx="4211955" cy="1466789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9" dirty="0">
                <a:latin typeface="Calibri"/>
                <a:cs typeface="Calibri"/>
              </a:rPr>
              <a:t>Gestionnaire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sources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décentralisées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28" dirty="0">
                <a:latin typeface="Calibri"/>
                <a:cs typeface="Calibri"/>
              </a:rPr>
              <a:t>Très</a:t>
            </a:r>
            <a:r>
              <a:rPr sz="1624" b="1" spc="-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populaire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et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performant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5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Souplesse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au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niveau </a:t>
            </a:r>
            <a:r>
              <a:rPr sz="1624" b="1" dirty="0">
                <a:latin typeface="Calibri"/>
                <a:cs typeface="Calibri"/>
              </a:rPr>
              <a:t>du</a:t>
            </a:r>
            <a:r>
              <a:rPr sz="1624" b="1" spc="-9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poste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du</a:t>
            </a:r>
            <a:r>
              <a:rPr sz="1624" b="1" spc="-5" dirty="0">
                <a:latin typeface="Calibri"/>
                <a:cs typeface="Calibri"/>
              </a:rPr>
              <a:t> développeur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Permet</a:t>
            </a:r>
            <a:r>
              <a:rPr sz="1624" b="1" spc="-28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travailler </a:t>
            </a:r>
            <a:r>
              <a:rPr sz="1624" b="1" spc="-5" dirty="0">
                <a:latin typeface="Calibri"/>
                <a:cs typeface="Calibri"/>
              </a:rPr>
              <a:t>en </a:t>
            </a:r>
            <a:r>
              <a:rPr sz="1624" b="1" dirty="0">
                <a:latin typeface="Calibri"/>
                <a:cs typeface="Calibri"/>
              </a:rPr>
              <a:t>mode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déconnecté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5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14" dirty="0">
                <a:latin typeface="Calibri"/>
                <a:cs typeface="Calibri"/>
              </a:rPr>
              <a:t>Favorise</a:t>
            </a:r>
            <a:r>
              <a:rPr sz="1624" b="1" spc="-9" dirty="0">
                <a:latin typeface="Calibri"/>
                <a:cs typeface="Calibri"/>
              </a:rPr>
              <a:t> l’expérimentation</a:t>
            </a:r>
            <a:r>
              <a:rPr sz="1624" b="1" spc="-46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et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le</a:t>
            </a:r>
            <a:r>
              <a:rPr sz="1624" b="1" spc="-9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test</a:t>
            </a:r>
            <a:endParaRPr sz="1624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38095" y="1565955"/>
            <a:ext cx="9217851" cy="3797007"/>
            <a:chOff x="606551" y="1687067"/>
            <a:chExt cx="9930765" cy="409067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64835" y="1687067"/>
              <a:ext cx="5372100" cy="40904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551" y="3340608"/>
              <a:ext cx="4578096" cy="242468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206446" y="6067142"/>
            <a:ext cx="15796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14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49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068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51208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5" dirty="0">
                <a:latin typeface="Calibri"/>
                <a:cs typeface="Calibri"/>
              </a:rPr>
              <a:t>L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251" dirty="0">
                <a:latin typeface="Calibri"/>
                <a:cs typeface="Calibri"/>
              </a:rPr>
              <a:t>w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181" dirty="0">
                <a:latin typeface="Calibri"/>
                <a:cs typeface="Calibri"/>
              </a:rPr>
              <a:t>k</a:t>
            </a:r>
            <a:r>
              <a:rPr sz="2924" spc="-79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lo</a:t>
            </a:r>
            <a:r>
              <a:rPr sz="2924" spc="-278" dirty="0">
                <a:latin typeface="Calibri"/>
                <a:cs typeface="Calibri"/>
              </a:rPr>
              <a:t>w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25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</a:t>
            </a:r>
            <a:r>
              <a:rPr sz="2924" spc="-51" dirty="0">
                <a:latin typeface="Calibri"/>
                <a:cs typeface="Calibri"/>
              </a:rPr>
              <a:t>t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3" y="1500412"/>
            <a:ext cx="8605450" cy="2779584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Un dépôt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Git</a:t>
            </a:r>
            <a:r>
              <a:rPr sz="1624" b="1" spc="-19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peut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vite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se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transformer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5" dirty="0">
                <a:latin typeface="Calibri"/>
                <a:cs typeface="Calibri"/>
              </a:rPr>
              <a:t>en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arbre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de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Noël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avec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guirlandes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dans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tous</a:t>
            </a:r>
            <a:r>
              <a:rPr sz="1624" b="1" spc="-5" dirty="0">
                <a:latin typeface="Calibri"/>
                <a:cs typeface="Calibri"/>
              </a:rPr>
              <a:t> </a:t>
            </a:r>
            <a:r>
              <a:rPr sz="1624" b="1" spc="5" dirty="0">
                <a:latin typeface="Calibri"/>
                <a:cs typeface="Calibri"/>
              </a:rPr>
              <a:t>les</a:t>
            </a:r>
            <a:r>
              <a:rPr sz="1624" b="1" spc="-5" dirty="0">
                <a:latin typeface="Calibri"/>
                <a:cs typeface="Calibri"/>
              </a:rPr>
              <a:t> sens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Solution </a:t>
            </a:r>
            <a:r>
              <a:rPr sz="1624" b="1" dirty="0">
                <a:latin typeface="Calibri"/>
                <a:cs typeface="Calibri"/>
              </a:rPr>
              <a:t>: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un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workflow </a:t>
            </a:r>
            <a:r>
              <a:rPr sz="1624" dirty="0">
                <a:latin typeface="Calibri"/>
                <a:cs typeface="Calibri"/>
              </a:rPr>
              <a:t>de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développement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Pour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unifier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les </a:t>
            </a:r>
            <a:r>
              <a:rPr sz="1439" spc="5" dirty="0">
                <a:latin typeface="Calibri"/>
                <a:cs typeface="Calibri"/>
              </a:rPr>
              <a:t>pratiques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au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sein</a:t>
            </a:r>
            <a:r>
              <a:rPr sz="1439" spc="5" dirty="0">
                <a:latin typeface="Calibri"/>
                <a:cs typeface="Calibri"/>
              </a:rPr>
              <a:t> d’une</a:t>
            </a:r>
            <a:r>
              <a:rPr sz="1439" spc="14" dirty="0">
                <a:latin typeface="Calibri"/>
                <a:cs typeface="Calibri"/>
              </a:rPr>
              <a:t> même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équipe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Pour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simplifier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 </a:t>
            </a:r>
            <a:r>
              <a:rPr sz="1439" spc="5" dirty="0">
                <a:latin typeface="Calibri"/>
                <a:cs typeface="Calibri"/>
              </a:rPr>
              <a:t>gestion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du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dépôt</a:t>
            </a:r>
            <a:endParaRPr sz="1439">
              <a:latin typeface="Calibri"/>
              <a:cs typeface="Calibri"/>
            </a:endParaRPr>
          </a:p>
          <a:p>
            <a:pPr marL="509248" marR="4715" lvl="1" indent="-260518">
              <a:lnSpc>
                <a:spcPts val="1578"/>
              </a:lnSpc>
              <a:spcBef>
                <a:spcPts val="701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Pour</a:t>
            </a:r>
            <a:r>
              <a:rPr sz="1439" spc="26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connaitre</a:t>
            </a:r>
            <a:r>
              <a:rPr sz="1439" spc="28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260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temps</a:t>
            </a:r>
            <a:r>
              <a:rPr sz="1439" spc="26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réel</a:t>
            </a:r>
            <a:r>
              <a:rPr sz="1439" spc="269" dirty="0">
                <a:latin typeface="Calibri"/>
                <a:cs typeface="Calibri"/>
              </a:rPr>
              <a:t> </a:t>
            </a:r>
            <a:r>
              <a:rPr sz="1439" spc="-19" dirty="0">
                <a:latin typeface="Calibri"/>
                <a:cs typeface="Calibri"/>
              </a:rPr>
              <a:t>l’état</a:t>
            </a:r>
            <a:r>
              <a:rPr sz="1439" spc="25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288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son</a:t>
            </a:r>
            <a:r>
              <a:rPr sz="1439" spc="274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dépôt</a:t>
            </a:r>
            <a:r>
              <a:rPr sz="1439" spc="27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(les</a:t>
            </a:r>
            <a:r>
              <a:rPr sz="1439" spc="27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fonctionnalités</a:t>
            </a:r>
            <a:r>
              <a:rPr sz="1439" spc="28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27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cours</a:t>
            </a:r>
            <a:r>
              <a:rPr sz="1439" spc="292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28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développement,</a:t>
            </a:r>
            <a:r>
              <a:rPr sz="1439" spc="26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les </a:t>
            </a:r>
            <a:r>
              <a:rPr sz="1439" spc="-311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pouvant </a:t>
            </a:r>
            <a:r>
              <a:rPr sz="1439" dirty="0">
                <a:latin typeface="Calibri"/>
                <a:cs typeface="Calibri"/>
              </a:rPr>
              <a:t>être </a:t>
            </a:r>
            <a:r>
              <a:rPr sz="1439" spc="9" dirty="0">
                <a:latin typeface="Calibri"/>
                <a:cs typeface="Calibri"/>
              </a:rPr>
              <a:t>supprimées,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…)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06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9" dirty="0">
                <a:latin typeface="Calibri"/>
                <a:cs typeface="Calibri"/>
              </a:rPr>
              <a:t>Exemples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workflow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développement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1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b="1" spc="5" dirty="0">
                <a:latin typeface="Calibri"/>
                <a:cs typeface="Calibri"/>
              </a:rPr>
              <a:t>Feature</a:t>
            </a:r>
            <a:r>
              <a:rPr sz="1439" b="1" spc="-28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Branch</a:t>
            </a:r>
            <a:r>
              <a:rPr sz="1439" b="1" spc="-5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Workflow: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 </a:t>
            </a:r>
            <a:r>
              <a:rPr sz="1439" spc="5" dirty="0">
                <a:latin typeface="Calibri"/>
                <a:cs typeface="Calibri"/>
              </a:rPr>
              <a:t>simplicité, </a:t>
            </a:r>
            <a:r>
              <a:rPr sz="1439" spc="9" dirty="0">
                <a:latin typeface="Calibri"/>
                <a:cs typeface="Calibri"/>
              </a:rPr>
              <a:t>penser </a:t>
            </a:r>
            <a:r>
              <a:rPr sz="1439" spc="5" dirty="0">
                <a:latin typeface="Calibri"/>
                <a:cs typeface="Calibri"/>
              </a:rPr>
              <a:t>petit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synchronisation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régulière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2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b="1" spc="9" dirty="0">
                <a:latin typeface="Calibri"/>
                <a:cs typeface="Calibri"/>
              </a:rPr>
              <a:t>GitFlow: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une </a:t>
            </a:r>
            <a:r>
              <a:rPr sz="1439" spc="9" dirty="0">
                <a:latin typeface="Calibri"/>
                <a:cs typeface="Calibri"/>
              </a:rPr>
              <a:t>solution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robuste</a:t>
            </a:r>
            <a:r>
              <a:rPr sz="1439" b="1" spc="-28" dirty="0">
                <a:latin typeface="Calibri"/>
                <a:cs typeface="Calibri"/>
              </a:rPr>
              <a:t> </a:t>
            </a:r>
            <a:r>
              <a:rPr sz="1439" spc="-9" dirty="0">
                <a:latin typeface="Calibri"/>
                <a:cs typeface="Calibri"/>
              </a:rPr>
              <a:t>s’adaptant</a:t>
            </a:r>
            <a:r>
              <a:rPr sz="1439" spc="37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à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tous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les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contextes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b="1" spc="5" dirty="0">
                <a:latin typeface="Calibri"/>
                <a:cs typeface="Calibri"/>
              </a:rPr>
              <a:t>Fork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b="1" spc="19" dirty="0">
                <a:latin typeface="Calibri"/>
                <a:cs typeface="Calibri"/>
              </a:rPr>
              <a:t>&amp;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Merge: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chacun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son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dépôt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distant, </a:t>
            </a:r>
            <a:r>
              <a:rPr sz="1439" spc="5" dirty="0">
                <a:latin typeface="Calibri"/>
                <a:cs typeface="Calibri"/>
              </a:rPr>
              <a:t>utilisé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pour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b="1" spc="-5" dirty="0">
                <a:latin typeface="Calibri"/>
                <a:cs typeface="Calibri"/>
              </a:rPr>
              <a:t>l’open-source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3725" y="4330074"/>
            <a:ext cx="3680775" cy="13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4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3643170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84" dirty="0">
                <a:latin typeface="Calibri"/>
                <a:cs typeface="Calibri"/>
              </a:rPr>
              <a:t>F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86" dirty="0">
                <a:latin typeface="Calibri"/>
                <a:cs typeface="Calibri"/>
              </a:rPr>
              <a:t>a</a:t>
            </a:r>
            <a:r>
              <a:rPr sz="2924" spc="-79" dirty="0">
                <a:latin typeface="Calibri"/>
                <a:cs typeface="Calibri"/>
              </a:rPr>
              <a:t>t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28" dirty="0">
                <a:latin typeface="Calibri"/>
                <a:cs typeface="Calibri"/>
              </a:rPr>
              <a:t>e</a:t>
            </a:r>
            <a:r>
              <a:rPr sz="2924" spc="-149" dirty="0">
                <a:latin typeface="Calibri"/>
                <a:cs typeface="Calibri"/>
              </a:rPr>
              <a:t> B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30" dirty="0">
                <a:latin typeface="Calibri"/>
                <a:cs typeface="Calibri"/>
              </a:rPr>
              <a:t>a</a:t>
            </a:r>
            <a:r>
              <a:rPr sz="2924" spc="-111" dirty="0">
                <a:latin typeface="Calibri"/>
                <a:cs typeface="Calibri"/>
              </a:rPr>
              <a:t>n</a:t>
            </a:r>
            <a:r>
              <a:rPr sz="2924" spc="-56" dirty="0">
                <a:latin typeface="Calibri"/>
                <a:cs typeface="Calibri"/>
              </a:rPr>
              <a:t>c</a:t>
            </a:r>
            <a:r>
              <a:rPr sz="2924" spc="-51" dirty="0">
                <a:latin typeface="Calibri"/>
                <a:cs typeface="Calibri"/>
              </a:rPr>
              <a:t>h</a:t>
            </a:r>
            <a:r>
              <a:rPr sz="2924" spc="-162" dirty="0">
                <a:latin typeface="Calibri"/>
                <a:cs typeface="Calibri"/>
              </a:rPr>
              <a:t> </a:t>
            </a:r>
            <a:r>
              <a:rPr sz="2924" spc="-278" dirty="0">
                <a:latin typeface="Calibri"/>
                <a:cs typeface="Calibri"/>
              </a:rPr>
              <a:t>W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79" dirty="0">
                <a:latin typeface="Calibri"/>
                <a:cs typeface="Calibri"/>
              </a:rPr>
              <a:t>r</a:t>
            </a:r>
            <a:r>
              <a:rPr sz="2924" spc="-181" dirty="0">
                <a:latin typeface="Calibri"/>
                <a:cs typeface="Calibri"/>
              </a:rPr>
              <a:t>k</a:t>
            </a:r>
            <a:r>
              <a:rPr sz="2924" spc="-106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l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35" dirty="0">
                <a:latin typeface="Calibri"/>
                <a:cs typeface="Calibri"/>
              </a:rPr>
              <a:t>w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3" y="1500412"/>
            <a:ext cx="6965699" cy="334076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14" dirty="0">
                <a:latin typeface="Calibri"/>
                <a:cs typeface="Calibri"/>
              </a:rPr>
              <a:t>Workflow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idéal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lorsqu’il</a:t>
            </a:r>
            <a:r>
              <a:rPr sz="1624" b="1" spc="23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n’y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a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pas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besoin</a:t>
            </a:r>
            <a:r>
              <a:rPr sz="1624" b="1" spc="37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gérer</a:t>
            </a:r>
            <a:r>
              <a:rPr sz="1624" b="1" spc="23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releases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ou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des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versions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9" dirty="0">
                <a:latin typeface="Calibri"/>
                <a:cs typeface="Calibri"/>
              </a:rPr>
              <a:t>Fonctionne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surtout</a:t>
            </a:r>
            <a:r>
              <a:rPr sz="1624" b="1" spc="-9" dirty="0">
                <a:latin typeface="Calibri"/>
                <a:cs typeface="Calibri"/>
              </a:rPr>
              <a:t> </a:t>
            </a:r>
            <a:r>
              <a:rPr sz="1624" b="1" spc="5" dirty="0">
                <a:latin typeface="Calibri"/>
                <a:cs typeface="Calibri"/>
              </a:rPr>
              <a:t>en </a:t>
            </a:r>
            <a:r>
              <a:rPr sz="1624" b="1" spc="-5" dirty="0">
                <a:latin typeface="Calibri"/>
                <a:cs typeface="Calibri"/>
              </a:rPr>
              <a:t>équipe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réduite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5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Concept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14" dirty="0">
                <a:latin typeface="Calibri"/>
                <a:cs typeface="Calibri"/>
              </a:rPr>
              <a:t>Une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seule</a:t>
            </a:r>
            <a:r>
              <a:rPr sz="1439" spc="5" dirty="0">
                <a:latin typeface="Calibri"/>
                <a:cs typeface="Calibri"/>
              </a:rPr>
              <a:t> branche</a:t>
            </a:r>
            <a:r>
              <a:rPr sz="1439" spc="9" dirty="0">
                <a:latin typeface="Calibri"/>
                <a:cs typeface="Calibri"/>
              </a:rPr>
              <a:t> principale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master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Chaque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fonctionnalité</a:t>
            </a:r>
            <a:r>
              <a:rPr sz="1439" b="1" spc="-23" dirty="0">
                <a:latin typeface="Calibri"/>
                <a:cs typeface="Calibri"/>
              </a:rPr>
              <a:t> </a:t>
            </a:r>
            <a:r>
              <a:rPr sz="1439" spc="-5" dirty="0">
                <a:latin typeface="Calibri"/>
                <a:cs typeface="Calibri"/>
              </a:rPr>
              <a:t>fait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-9" dirty="0">
                <a:latin typeface="Calibri"/>
                <a:cs typeface="Calibri"/>
              </a:rPr>
              <a:t>l’objet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d’une</a:t>
            </a:r>
            <a:r>
              <a:rPr sz="1439" spc="32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feature</a:t>
            </a:r>
            <a:r>
              <a:rPr sz="1439" b="1" spc="-23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tirée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master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15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Principes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-23" dirty="0">
                <a:latin typeface="Calibri"/>
                <a:cs typeface="Calibri"/>
              </a:rPr>
              <a:t>Tout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qui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est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master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est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déployable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Chaque </a:t>
            </a:r>
            <a:r>
              <a:rPr sz="1439" spc="5" dirty="0">
                <a:latin typeface="Calibri"/>
                <a:cs typeface="Calibri"/>
              </a:rPr>
              <a:t>branche</a:t>
            </a:r>
            <a:r>
              <a:rPr sz="1439" spc="9" dirty="0">
                <a:latin typeface="Calibri"/>
                <a:cs typeface="Calibri"/>
              </a:rPr>
              <a:t> doit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avoir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un</a:t>
            </a:r>
            <a:r>
              <a:rPr sz="1439" spc="14" dirty="0">
                <a:latin typeface="Calibri"/>
                <a:cs typeface="Calibri"/>
              </a:rPr>
              <a:t> nom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significatif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Commit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push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réguliers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lnSpc>
                <a:spcPts val="1648"/>
              </a:lnSpc>
              <a:spcBef>
                <a:spcPts val="548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b="1" spc="5" dirty="0">
                <a:latin typeface="Calibri"/>
                <a:cs typeface="Calibri"/>
              </a:rPr>
              <a:t>Merge</a:t>
            </a:r>
            <a:r>
              <a:rPr sz="1439" b="1" spc="-28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request</a:t>
            </a:r>
            <a:r>
              <a:rPr sz="1439" b="1" spc="51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Arial"/>
                <a:cs typeface="Arial"/>
              </a:rPr>
              <a:t>(</a:t>
            </a:r>
            <a:r>
              <a:rPr sz="1439" b="1" spc="9" dirty="0">
                <a:latin typeface="Calibri"/>
                <a:cs typeface="Calibri"/>
              </a:rPr>
              <a:t>Pull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request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pour</a:t>
            </a:r>
            <a:r>
              <a:rPr sz="1439" b="1" spc="-46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Github)</a:t>
            </a:r>
            <a:endParaRPr sz="1439">
              <a:latin typeface="Calibri"/>
              <a:cs typeface="Calibri"/>
            </a:endParaRPr>
          </a:p>
          <a:p>
            <a:pPr marL="509248">
              <a:lnSpc>
                <a:spcPts val="1648"/>
              </a:lnSpc>
            </a:pPr>
            <a:r>
              <a:rPr sz="1439" spc="14" dirty="0">
                <a:latin typeface="Calibri"/>
                <a:cs typeface="Calibri"/>
              </a:rPr>
              <a:t>à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spc="5" dirty="0">
                <a:latin typeface="Calibri"/>
                <a:cs typeface="Calibri"/>
              </a:rPr>
              <a:t> fin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d’une </a:t>
            </a:r>
            <a:r>
              <a:rPr sz="1439" dirty="0">
                <a:latin typeface="Calibri"/>
                <a:cs typeface="Calibri"/>
              </a:rPr>
              <a:t>feature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Déployer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directement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après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merge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1835" y="2998940"/>
            <a:ext cx="5258047" cy="26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8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Présentation des participants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238" y="1637754"/>
            <a:ext cx="10026946" cy="4936963"/>
          </a:xfrm>
        </p:spPr>
        <p:txBody>
          <a:bodyPr/>
          <a:lstStyle/>
          <a:p>
            <a:r>
              <a:rPr lang="fr-BE" sz="2400" dirty="0" smtClean="0"/>
              <a:t>Qui êtes vous ?</a:t>
            </a:r>
          </a:p>
          <a:p>
            <a:r>
              <a:rPr lang="fr-BE" sz="2400" dirty="0" smtClean="0"/>
              <a:t>D’où venez vous ?</a:t>
            </a:r>
          </a:p>
          <a:p>
            <a:r>
              <a:rPr lang="fr-BE" sz="2400" dirty="0" smtClean="0"/>
              <a:t>Quel est votre parcours professionnel ?</a:t>
            </a:r>
          </a:p>
          <a:p>
            <a:r>
              <a:rPr lang="fr-BE" sz="2400" dirty="0" smtClean="0"/>
              <a:t>Avez-vous des connaissances en </a:t>
            </a:r>
            <a:r>
              <a:rPr lang="fr-BE" sz="2400" dirty="0" err="1" smtClean="0"/>
              <a:t>DevOps</a:t>
            </a:r>
            <a:r>
              <a:rPr lang="fr-BE" sz="2400" dirty="0" smtClean="0"/>
              <a:t> ?</a:t>
            </a:r>
          </a:p>
          <a:p>
            <a:r>
              <a:rPr lang="fr-BE" sz="2400" dirty="0" smtClean="0"/>
              <a:t>Qu’attendez vous de cette formation ?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518" y="4001703"/>
            <a:ext cx="3958372" cy="227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5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121066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11" dirty="0">
                <a:latin typeface="Calibri"/>
                <a:cs typeface="Calibri"/>
              </a:rPr>
              <a:t>G</a:t>
            </a:r>
            <a:r>
              <a:rPr sz="2924" spc="-106" dirty="0">
                <a:latin typeface="Calibri"/>
                <a:cs typeface="Calibri"/>
              </a:rPr>
              <a:t>it</a:t>
            </a:r>
            <a:r>
              <a:rPr sz="2924" spc="-56" dirty="0">
                <a:latin typeface="Calibri"/>
                <a:cs typeface="Calibri"/>
              </a:rPr>
              <a:t>F</a:t>
            </a:r>
            <a:r>
              <a:rPr sz="2924" spc="-139" dirty="0">
                <a:latin typeface="Calibri"/>
                <a:cs typeface="Calibri"/>
              </a:rPr>
              <a:t>lo</a:t>
            </a:r>
            <a:r>
              <a:rPr sz="2924" spc="-135" dirty="0">
                <a:latin typeface="Calibri"/>
                <a:cs typeface="Calibri"/>
              </a:rPr>
              <a:t>w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5064" y="1500412"/>
            <a:ext cx="7582226" cy="3136220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9" dirty="0">
                <a:latin typeface="Calibri"/>
                <a:cs typeface="Calibri"/>
              </a:rPr>
              <a:t>Pour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les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contextes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d’équipes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grandissantes,</a:t>
            </a:r>
            <a:r>
              <a:rPr sz="1624" b="1" spc="32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de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méthode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agile</a:t>
            </a:r>
            <a:r>
              <a:rPr sz="1624" b="1" spc="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et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de</a:t>
            </a:r>
            <a:r>
              <a:rPr sz="1624" b="1" spc="23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livraison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continue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Concept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14" dirty="0">
                <a:latin typeface="Calibri"/>
                <a:cs typeface="Calibri"/>
              </a:rPr>
              <a:t>Une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pour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production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master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14" dirty="0">
                <a:latin typeface="Calibri"/>
                <a:cs typeface="Calibri"/>
              </a:rPr>
              <a:t>Une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pour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développement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develop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2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Des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14" dirty="0">
                <a:latin typeface="Calibri"/>
                <a:cs typeface="Calibri"/>
              </a:rPr>
              <a:t> pour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préparation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des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mises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9" dirty="0">
                <a:latin typeface="Calibri"/>
                <a:cs typeface="Calibri"/>
              </a:rPr>
              <a:t> production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et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32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gestion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des </a:t>
            </a:r>
            <a:r>
              <a:rPr sz="1439" spc="5" dirty="0">
                <a:latin typeface="Calibri"/>
                <a:cs typeface="Calibri"/>
              </a:rPr>
              <a:t>versions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release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Des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14" dirty="0">
                <a:latin typeface="Calibri"/>
                <a:cs typeface="Calibri"/>
              </a:rPr>
              <a:t> pour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développement des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fonctionnalités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: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feature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Des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pour </a:t>
            </a:r>
            <a:r>
              <a:rPr sz="1439" spc="5" dirty="0">
                <a:latin typeface="Calibri"/>
                <a:cs typeface="Calibri"/>
              </a:rPr>
              <a:t>les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corrections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production</a:t>
            </a:r>
            <a:r>
              <a:rPr sz="1439" spc="5" dirty="0">
                <a:latin typeface="Calibri"/>
                <a:cs typeface="Calibri"/>
              </a:rPr>
              <a:t> :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hotfix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20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Principes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1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-23" dirty="0">
                <a:latin typeface="Calibri"/>
                <a:cs typeface="Calibri"/>
              </a:rPr>
              <a:t>Tout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qui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est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master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est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déployable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8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Qualification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continue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develop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ou</a:t>
            </a:r>
            <a:r>
              <a:rPr sz="1439" spc="9" dirty="0">
                <a:latin typeface="Calibri"/>
                <a:cs typeface="Calibri"/>
              </a:rPr>
              <a:t> les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features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5" dirty="0">
                <a:latin typeface="Calibri"/>
                <a:cs typeface="Calibri"/>
              </a:rPr>
              <a:t>Qualification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totale/recette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sur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les </a:t>
            </a:r>
            <a:r>
              <a:rPr sz="1439" spc="5" dirty="0">
                <a:latin typeface="Calibri"/>
                <a:cs typeface="Calibri"/>
              </a:rPr>
              <a:t>branches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37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release</a:t>
            </a:r>
            <a:endParaRPr sz="143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993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97866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84" dirty="0">
                <a:latin typeface="Calibri"/>
                <a:cs typeface="Calibri"/>
              </a:rPr>
              <a:t>F</a:t>
            </a:r>
            <a:r>
              <a:rPr sz="2924" spc="-111" dirty="0">
                <a:latin typeface="Calibri"/>
                <a:cs typeface="Calibri"/>
              </a:rPr>
              <a:t>o</a:t>
            </a:r>
            <a:r>
              <a:rPr sz="2924" spc="-106" dirty="0">
                <a:latin typeface="Calibri"/>
                <a:cs typeface="Calibri"/>
              </a:rPr>
              <a:t>r</a:t>
            </a:r>
            <a:r>
              <a:rPr sz="2924" spc="-116" dirty="0">
                <a:latin typeface="Calibri"/>
                <a:cs typeface="Calibri"/>
              </a:rPr>
              <a:t>k</a:t>
            </a:r>
            <a:r>
              <a:rPr sz="2924" spc="-139" dirty="0">
                <a:latin typeface="Calibri"/>
                <a:cs typeface="Calibri"/>
              </a:rPr>
              <a:t> </a:t>
            </a:r>
            <a:r>
              <a:rPr sz="2924" spc="-102" dirty="0">
                <a:latin typeface="Calibri"/>
                <a:cs typeface="Calibri"/>
              </a:rPr>
              <a:t>&amp;</a:t>
            </a:r>
            <a:r>
              <a:rPr sz="2924" spc="-135" dirty="0">
                <a:latin typeface="Calibri"/>
                <a:cs typeface="Calibri"/>
              </a:rPr>
              <a:t> </a:t>
            </a:r>
            <a:r>
              <a:rPr sz="2924" spc="-158" dirty="0">
                <a:latin typeface="Calibri"/>
                <a:cs typeface="Calibri"/>
              </a:rPr>
              <a:t>M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35" dirty="0">
                <a:latin typeface="Calibri"/>
                <a:cs typeface="Calibri"/>
              </a:rPr>
              <a:t>r</a:t>
            </a:r>
            <a:r>
              <a:rPr sz="2924" spc="-102" dirty="0">
                <a:latin typeface="Calibri"/>
                <a:cs typeface="Calibri"/>
              </a:rPr>
              <a:t>g</a:t>
            </a:r>
            <a:r>
              <a:rPr sz="2924" spc="-28" dirty="0">
                <a:latin typeface="Calibri"/>
                <a:cs typeface="Calibri"/>
              </a:rPr>
              <a:t>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5064" y="1500412"/>
            <a:ext cx="8408585" cy="258068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indent="-259339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Idéal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pour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19" dirty="0">
                <a:latin typeface="Calibri"/>
                <a:cs typeface="Calibri"/>
              </a:rPr>
              <a:t>l’open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source</a:t>
            </a:r>
            <a:r>
              <a:rPr sz="1624" b="1" spc="37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afin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que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n’importe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qui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puisse</a:t>
            </a:r>
            <a:r>
              <a:rPr sz="1624" b="1" spc="42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contribuer</a:t>
            </a:r>
            <a:r>
              <a:rPr sz="1624" b="1" spc="19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à</a:t>
            </a:r>
            <a:r>
              <a:rPr sz="1624" b="1" spc="5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un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projet</a:t>
            </a:r>
            <a:r>
              <a:rPr sz="1624" b="1" spc="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sans</a:t>
            </a:r>
            <a:r>
              <a:rPr sz="1624" b="1" spc="28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le</a:t>
            </a:r>
            <a:r>
              <a:rPr sz="1624" b="1" spc="-14" dirty="0">
                <a:latin typeface="Calibri"/>
                <a:cs typeface="Calibri"/>
              </a:rPr>
              <a:t> </a:t>
            </a:r>
            <a:r>
              <a:rPr sz="1624" b="1" spc="-9" dirty="0">
                <a:latin typeface="Calibri"/>
                <a:cs typeface="Calibri"/>
              </a:rPr>
              <a:t>corrompre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6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Plus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14" dirty="0">
                <a:latin typeface="Calibri"/>
                <a:cs typeface="Calibri"/>
              </a:rPr>
              <a:t>complexe</a:t>
            </a:r>
            <a:r>
              <a:rPr sz="1624" b="1" spc="32" dirty="0">
                <a:latin typeface="Calibri"/>
                <a:cs typeface="Calibri"/>
              </a:rPr>
              <a:t> </a:t>
            </a:r>
            <a:r>
              <a:rPr sz="1624" b="1" dirty="0">
                <a:latin typeface="Calibri"/>
                <a:cs typeface="Calibri"/>
              </a:rPr>
              <a:t>à </a:t>
            </a:r>
            <a:r>
              <a:rPr sz="1624" b="1" spc="-9" dirty="0">
                <a:latin typeface="Calibri"/>
                <a:cs typeface="Calibri"/>
              </a:rPr>
              <a:t>mettre</a:t>
            </a:r>
            <a:r>
              <a:rPr sz="1624" b="1" spc="-19" dirty="0">
                <a:latin typeface="Calibri"/>
                <a:cs typeface="Calibri"/>
              </a:rPr>
              <a:t> </a:t>
            </a:r>
            <a:r>
              <a:rPr sz="1624" b="1" spc="5" dirty="0">
                <a:latin typeface="Calibri"/>
                <a:cs typeface="Calibri"/>
              </a:rPr>
              <a:t>en </a:t>
            </a:r>
            <a:r>
              <a:rPr sz="1624" b="1" spc="-5" dirty="0">
                <a:latin typeface="Calibri"/>
                <a:cs typeface="Calibri"/>
              </a:rPr>
              <a:t>place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et </a:t>
            </a:r>
            <a:r>
              <a:rPr sz="1624" b="1" dirty="0">
                <a:latin typeface="Calibri"/>
                <a:cs typeface="Calibri"/>
              </a:rPr>
              <a:t>à </a:t>
            </a:r>
            <a:r>
              <a:rPr sz="1624" b="1" spc="-9" dirty="0">
                <a:latin typeface="Calibri"/>
                <a:cs typeface="Calibri"/>
              </a:rPr>
              <a:t>maintenir</a:t>
            </a:r>
            <a:endParaRPr sz="1624">
              <a:latin typeface="Calibri"/>
              <a:cs typeface="Calibri"/>
            </a:endParaRPr>
          </a:p>
          <a:p>
            <a:pPr marL="270538" indent="-259339">
              <a:spcBef>
                <a:spcPts val="357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Concept</a:t>
            </a:r>
            <a:endParaRPr sz="1624">
              <a:latin typeface="Calibri"/>
              <a:cs typeface="Calibri"/>
            </a:endParaRPr>
          </a:p>
          <a:p>
            <a:pPr marL="509248" lvl="1" indent="-260518">
              <a:spcBef>
                <a:spcPts val="376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14" dirty="0">
                <a:latin typeface="Calibri"/>
                <a:cs typeface="Calibri"/>
              </a:rPr>
              <a:t>Aucun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-5" dirty="0">
                <a:latin typeface="Calibri"/>
                <a:cs typeface="Calibri"/>
              </a:rPr>
              <a:t>travail </a:t>
            </a:r>
            <a:r>
              <a:rPr sz="1439" spc="5" dirty="0">
                <a:latin typeface="Calibri"/>
                <a:cs typeface="Calibri"/>
              </a:rPr>
              <a:t>sur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le</a:t>
            </a:r>
            <a:r>
              <a:rPr sz="1439" spc="14" dirty="0">
                <a:latin typeface="Calibri"/>
                <a:cs typeface="Calibri"/>
              </a:rPr>
              <a:t> dépôt</a:t>
            </a:r>
            <a:r>
              <a:rPr sz="1439" spc="5" dirty="0">
                <a:latin typeface="Calibri"/>
                <a:cs typeface="Calibri"/>
              </a:rPr>
              <a:t> principal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9" dirty="0">
                <a:latin typeface="Calibri"/>
                <a:cs typeface="Calibri"/>
              </a:rPr>
              <a:t>Fork</a:t>
            </a:r>
            <a:r>
              <a:rPr sz="1439" spc="-23" dirty="0">
                <a:latin typeface="Calibri"/>
                <a:cs typeface="Calibri"/>
              </a:rPr>
              <a:t> </a:t>
            </a:r>
            <a:r>
              <a:rPr sz="1439" spc="19" dirty="0">
                <a:latin typeface="Calibri"/>
                <a:cs typeface="Calibri"/>
              </a:rPr>
              <a:t>du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dépôt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distant</a:t>
            </a:r>
            <a:r>
              <a:rPr sz="1439" spc="5" dirty="0">
                <a:latin typeface="Calibri"/>
                <a:cs typeface="Calibri"/>
              </a:rPr>
              <a:t> (git </a:t>
            </a:r>
            <a:r>
              <a:rPr sz="1439" spc="14" dirty="0">
                <a:latin typeface="Calibri"/>
                <a:cs typeface="Calibri"/>
              </a:rPr>
              <a:t>clone</a:t>
            </a:r>
            <a:r>
              <a:rPr sz="1439" spc="5" dirty="0">
                <a:latin typeface="Calibri"/>
                <a:cs typeface="Calibri"/>
              </a:rPr>
              <a:t> vers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un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autre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dépôt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distant)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4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spc="-14" dirty="0">
                <a:latin typeface="Calibri"/>
                <a:cs typeface="Calibri"/>
              </a:rPr>
              <a:t>Travail </a:t>
            </a:r>
            <a:r>
              <a:rPr sz="1439" spc="9" dirty="0">
                <a:latin typeface="Calibri"/>
                <a:cs typeface="Calibri"/>
              </a:rPr>
              <a:t>sur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le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fork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qui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peut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régulièrement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récupérer</a:t>
            </a:r>
            <a:r>
              <a:rPr sz="1439" spc="9" dirty="0">
                <a:latin typeface="Calibri"/>
                <a:cs typeface="Calibri"/>
              </a:rPr>
              <a:t> les</a:t>
            </a:r>
            <a:r>
              <a:rPr sz="1439" spc="5" dirty="0">
                <a:latin typeface="Calibri"/>
                <a:cs typeface="Calibri"/>
              </a:rPr>
              <a:t> modifications </a:t>
            </a:r>
            <a:r>
              <a:rPr sz="1439" spc="9" dirty="0">
                <a:latin typeface="Calibri"/>
                <a:cs typeface="Calibri"/>
              </a:rPr>
              <a:t>du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dépôt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principal</a:t>
            </a:r>
            <a:endParaRPr sz="1439">
              <a:latin typeface="Calibri"/>
              <a:cs typeface="Calibri"/>
            </a:endParaRPr>
          </a:p>
          <a:p>
            <a:pPr marL="509248" lvl="1" indent="-260518">
              <a:spcBef>
                <a:spcPts val="538"/>
              </a:spcBef>
              <a:buClr>
                <a:srgbClr val="215967"/>
              </a:buClr>
              <a:buSzPct val="122580"/>
              <a:buFont typeface="Wingdings"/>
              <a:buChar char=""/>
              <a:tabLst>
                <a:tab pos="509837" algn="l"/>
              </a:tabLst>
            </a:pPr>
            <a:r>
              <a:rPr sz="1439" b="1" spc="5" dirty="0">
                <a:latin typeface="Calibri"/>
                <a:cs typeface="Calibri"/>
              </a:rPr>
              <a:t>Merge/Pull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spc="5" dirty="0">
                <a:latin typeface="Calibri"/>
                <a:cs typeface="Calibri"/>
              </a:rPr>
              <a:t>request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du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fork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à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fin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avec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discussions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merge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par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les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maintainers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du</a:t>
            </a:r>
            <a:r>
              <a:rPr sz="1439" spc="23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dépôt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principal</a:t>
            </a:r>
            <a:endParaRPr sz="1439">
              <a:latin typeface="Calibri"/>
              <a:cs typeface="Calibri"/>
            </a:endParaRPr>
          </a:p>
          <a:p>
            <a:pPr marL="270538" indent="-259339">
              <a:spcBef>
                <a:spcPts val="515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0538" algn="l"/>
                <a:tab pos="271127" algn="l"/>
              </a:tabLst>
            </a:pPr>
            <a:r>
              <a:rPr sz="1624" b="1" spc="-5" dirty="0">
                <a:latin typeface="Calibri"/>
                <a:cs typeface="Calibri"/>
              </a:rPr>
              <a:t>Principe</a:t>
            </a:r>
            <a:endParaRPr sz="1624">
              <a:latin typeface="Calibri"/>
              <a:cs typeface="Calibri"/>
            </a:endParaRPr>
          </a:p>
          <a:p>
            <a:pPr marL="509248" indent="-260518">
              <a:spcBef>
                <a:spcPts val="371"/>
              </a:spcBef>
              <a:buClr>
                <a:srgbClr val="215967"/>
              </a:buClr>
              <a:buSzPct val="122580"/>
              <a:buFont typeface="Arial MT"/>
              <a:buChar char="•"/>
              <a:tabLst>
                <a:tab pos="509248" algn="l"/>
                <a:tab pos="509837" algn="l"/>
              </a:tabLst>
            </a:pPr>
            <a:r>
              <a:rPr sz="1439" spc="-23" dirty="0">
                <a:latin typeface="Calibri"/>
                <a:cs typeface="Calibri"/>
              </a:rPr>
              <a:t>Tout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qui</a:t>
            </a:r>
            <a:r>
              <a:rPr sz="1439" spc="32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est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dépôt principal est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déployable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revu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tous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9347" y="4076860"/>
            <a:ext cx="4297537" cy="17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8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algn="ctr"/>
            <a:r>
              <a:rPr lang="fr-BE" sz="4800" dirty="0" err="1" smtClean="0"/>
              <a:t>Maven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285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4506" y="780443"/>
            <a:ext cx="4371482" cy="563712"/>
          </a:xfrm>
          <a:prstGeom prst="rect">
            <a:avLst/>
          </a:prstGeom>
        </p:spPr>
        <p:txBody>
          <a:bodyPr vert="horz" wrap="square" lIns="0" tIns="13557" rIns="0" bIns="0" rtlCol="0">
            <a:spAutoFit/>
          </a:bodyPr>
          <a:lstStyle/>
          <a:p>
            <a:pPr marL="11788">
              <a:spcBef>
                <a:spcPts val="107"/>
              </a:spcBef>
            </a:pPr>
            <a:r>
              <a:rPr sz="3574" spc="-84" dirty="0"/>
              <a:t>B</a:t>
            </a:r>
            <a:r>
              <a:rPr sz="3574" spc="-56" dirty="0"/>
              <a:t>u</a:t>
            </a:r>
            <a:r>
              <a:rPr sz="3574" spc="-74" dirty="0"/>
              <a:t>i</a:t>
            </a:r>
            <a:r>
              <a:rPr sz="3574" spc="-106" dirty="0"/>
              <a:t>l</a:t>
            </a:r>
            <a:r>
              <a:rPr sz="3574" spc="-19" dirty="0"/>
              <a:t>d</a:t>
            </a:r>
            <a:r>
              <a:rPr sz="3574" spc="-56" dirty="0"/>
              <a:t> </a:t>
            </a:r>
            <a:r>
              <a:rPr sz="3574" spc="-19" dirty="0"/>
              <a:t>,</a:t>
            </a:r>
            <a:r>
              <a:rPr sz="3574" spc="-74" dirty="0"/>
              <a:t> </a:t>
            </a:r>
            <a:r>
              <a:rPr sz="3574" spc="-42" dirty="0"/>
              <a:t>c</a:t>
            </a:r>
            <a:r>
              <a:rPr sz="3574" spc="-325" dirty="0"/>
              <a:t>’</a:t>
            </a:r>
            <a:r>
              <a:rPr sz="3574" spc="-60" dirty="0"/>
              <a:t>e</a:t>
            </a:r>
            <a:r>
              <a:rPr sz="3574" spc="-74" dirty="0"/>
              <a:t>s</a:t>
            </a:r>
            <a:r>
              <a:rPr sz="3574" spc="-19" dirty="0"/>
              <a:t>t</a:t>
            </a:r>
            <a:r>
              <a:rPr sz="3574" spc="-88" dirty="0"/>
              <a:t> </a:t>
            </a:r>
            <a:r>
              <a:rPr sz="3574" spc="-56" dirty="0"/>
              <a:t>q</a:t>
            </a:r>
            <a:r>
              <a:rPr sz="3574" spc="-93" dirty="0"/>
              <a:t>u</a:t>
            </a:r>
            <a:r>
              <a:rPr sz="3574" spc="-60" dirty="0"/>
              <a:t>o</a:t>
            </a:r>
            <a:r>
              <a:rPr sz="3574" spc="-32" dirty="0"/>
              <a:t>i</a:t>
            </a:r>
            <a:r>
              <a:rPr sz="3574" spc="-60" dirty="0"/>
              <a:t> </a:t>
            </a:r>
            <a:r>
              <a:rPr sz="3574" spc="5" dirty="0"/>
              <a:t>?</a:t>
            </a:r>
            <a:endParaRPr sz="3574" dirty="0"/>
          </a:p>
        </p:txBody>
      </p:sp>
      <p:sp>
        <p:nvSpPr>
          <p:cNvPr id="3" name="object 3"/>
          <p:cNvSpPr txBox="1"/>
          <p:nvPr/>
        </p:nvSpPr>
        <p:spPr>
          <a:xfrm>
            <a:off x="1230846" y="1665919"/>
            <a:ext cx="8133329" cy="448460"/>
          </a:xfrm>
          <a:prstGeom prst="rect">
            <a:avLst/>
          </a:prstGeom>
        </p:spPr>
        <p:txBody>
          <a:bodyPr vert="horz" wrap="square" lIns="0" tIns="37723" rIns="0" bIns="0" rtlCol="0">
            <a:spAutoFit/>
          </a:bodyPr>
          <a:lstStyle/>
          <a:p>
            <a:pPr marL="11788" marR="4715">
              <a:lnSpc>
                <a:spcPts val="1578"/>
              </a:lnSpc>
              <a:spcBef>
                <a:spcPts val="297"/>
              </a:spcBef>
            </a:pPr>
            <a:r>
              <a:rPr sz="1439" b="1" spc="5" dirty="0">
                <a:solidFill>
                  <a:srgbClr val="0000CC"/>
                </a:solidFill>
                <a:latin typeface="Calibri"/>
                <a:cs typeface="Calibri"/>
              </a:rPr>
              <a:t>builder</a:t>
            </a:r>
            <a:r>
              <a:rPr sz="1439" b="1" spc="19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439" b="1" spc="9" dirty="0">
                <a:solidFill>
                  <a:srgbClr val="0000CC"/>
                </a:solidFill>
                <a:latin typeface="Calibri"/>
                <a:cs typeface="Calibri"/>
              </a:rPr>
              <a:t>/</a:t>
            </a:r>
            <a:r>
              <a:rPr sz="1439" b="1" spc="23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0000CC"/>
                </a:solidFill>
                <a:latin typeface="Calibri"/>
                <a:cs typeface="Calibri"/>
              </a:rPr>
              <a:t>build</a:t>
            </a:r>
            <a:r>
              <a:rPr sz="1439" b="1" spc="19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0000CC"/>
                </a:solidFill>
                <a:latin typeface="Calibri"/>
                <a:cs typeface="Calibri"/>
              </a:rPr>
              <a:t>:</a:t>
            </a:r>
            <a:r>
              <a:rPr sz="1439" b="1" spc="14" dirty="0">
                <a:solidFill>
                  <a:srgbClr val="0000CC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Construction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/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Construire</a:t>
            </a:r>
            <a:r>
              <a:rPr sz="143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r>
              <a:rPr sz="1439" spc="3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informatique</a:t>
            </a:r>
            <a:r>
              <a:rPr sz="1439" spc="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439" spc="3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obtenir</a:t>
            </a:r>
            <a:r>
              <a:rPr sz="1439" spc="34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livrable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tel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qu’un </a:t>
            </a:r>
            <a:r>
              <a:rPr sz="1439" spc="-31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exécutable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JAR</a:t>
            </a:r>
            <a:r>
              <a:rPr sz="1439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WAR</a:t>
            </a:r>
            <a:r>
              <a:rPr sz="1439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(destiné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être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déployé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serveur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d'applications)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0847" y="3577637"/>
            <a:ext cx="7052931" cy="2322116"/>
          </a:xfrm>
          <a:prstGeom prst="rect">
            <a:avLst/>
          </a:prstGeom>
        </p:spPr>
        <p:txBody>
          <a:bodyPr vert="horz" wrap="square" lIns="0" tIns="33597" rIns="0" bIns="0" rtlCol="0">
            <a:spAutoFit/>
          </a:bodyPr>
          <a:lstStyle/>
          <a:p>
            <a:pPr marL="11788">
              <a:spcBef>
                <a:spcPts val="265"/>
              </a:spcBef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construction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d'un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production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d'un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livrable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exige plusieurs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176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préparation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fichiers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de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ressources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8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compilation</a:t>
            </a:r>
            <a:r>
              <a:rPr sz="1439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sources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3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préparation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fichiers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ressources</a:t>
            </a:r>
            <a:r>
              <a:rPr sz="1439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3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exécution</a:t>
            </a:r>
            <a:r>
              <a:rPr sz="1439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439" spc="-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unitaires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34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création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livrables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(JAR,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WAR, </a:t>
            </a:r>
            <a:r>
              <a:rPr sz="1439" spc="-37" dirty="0">
                <a:solidFill>
                  <a:srgbClr val="3F3F3F"/>
                </a:solidFill>
                <a:latin typeface="Calibri"/>
                <a:cs typeface="Calibri"/>
              </a:rPr>
              <a:t>ZIP,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etc.)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8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déploiement du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livrable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soit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sur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43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"repository"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général,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soit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sur un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serveur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d'applications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3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création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rapports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qualité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343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….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5984" y="2239303"/>
            <a:ext cx="3888719" cy="12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5060" y="732268"/>
            <a:ext cx="3916872" cy="612938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11788">
              <a:spcBef>
                <a:spcPts val="102"/>
              </a:spcBef>
            </a:pPr>
            <a:r>
              <a:rPr sz="3898" spc="-70" dirty="0"/>
              <a:t>Outils</a:t>
            </a:r>
            <a:r>
              <a:rPr sz="3898" spc="-84" dirty="0"/>
              <a:t> </a:t>
            </a:r>
            <a:r>
              <a:rPr sz="3898" spc="-37" dirty="0"/>
              <a:t>de</a:t>
            </a:r>
            <a:r>
              <a:rPr sz="3898" spc="-106" dirty="0"/>
              <a:t> </a:t>
            </a:r>
            <a:r>
              <a:rPr sz="3898" spc="-60" dirty="0"/>
              <a:t>build</a:t>
            </a:r>
            <a:endParaRPr sz="3898" dirty="0"/>
          </a:p>
        </p:txBody>
      </p:sp>
      <p:sp>
        <p:nvSpPr>
          <p:cNvPr id="3" name="object 3"/>
          <p:cNvSpPr txBox="1"/>
          <p:nvPr/>
        </p:nvSpPr>
        <p:spPr>
          <a:xfrm>
            <a:off x="1230907" y="1377351"/>
            <a:ext cx="8133329" cy="1229479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11788" marR="4715">
              <a:lnSpc>
                <a:spcPts val="1764"/>
              </a:lnSpc>
              <a:spcBef>
                <a:spcPts val="306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langage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624" spc="17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très</a:t>
            </a:r>
            <a:r>
              <a:rPr sz="1624" spc="18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répandu,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18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conséquent,</a:t>
            </a:r>
            <a:r>
              <a:rPr sz="1624" spc="19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nombre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d'outils</a:t>
            </a:r>
            <a:r>
              <a:rPr sz="1624" spc="18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réaliser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telle</a:t>
            </a:r>
            <a:r>
              <a:rPr sz="1624" spc="18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telle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tâche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généralement élevé.</a:t>
            </a:r>
            <a:endParaRPr sz="1624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78">
              <a:latin typeface="Calibri"/>
              <a:cs typeface="Calibri"/>
            </a:endParaRPr>
          </a:p>
          <a:p>
            <a:pPr>
              <a:spcBef>
                <a:spcPts val="14"/>
              </a:spcBef>
            </a:pPr>
            <a:endParaRPr sz="1532">
              <a:latin typeface="Calibri"/>
              <a:cs typeface="Calibri"/>
            </a:endParaRPr>
          </a:p>
          <a:p>
            <a:pPr marL="11788"/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existe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nombreux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outils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Ant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Gradle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Ivy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…</a:t>
            </a:r>
            <a:endParaRPr sz="1624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28795" y="2780385"/>
          <a:ext cx="8581870" cy="19111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4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2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39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83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7260">
                <a:tc gridSpan="2">
                  <a:txBody>
                    <a:bodyPr/>
                    <a:lstStyle/>
                    <a:p>
                      <a:pPr marR="711835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0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Ant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5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Ivy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0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Maven2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0" dirty="0">
                          <a:solidFill>
                            <a:srgbClr val="00AFEF"/>
                          </a:solidFill>
                          <a:latin typeface="Calibri"/>
                          <a:cs typeface="Calibri"/>
                        </a:rPr>
                        <a:t>Gradle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61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Éditeur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Apache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36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Apache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Apache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Gradle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Inc.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260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20" dirty="0">
                          <a:latin typeface="Calibri"/>
                          <a:cs typeface="Calibri"/>
                        </a:rPr>
                        <a:t>Version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1.7.1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2.1.0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0489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2.2.1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28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0.8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261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spc="-15" dirty="0">
                          <a:latin typeface="Calibri"/>
                          <a:cs typeface="Calibri"/>
                        </a:rPr>
                        <a:t>Date</a:t>
                      </a:r>
                      <a:r>
                        <a:rPr sz="16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sortie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27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juin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2008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26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8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octobre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2009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922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11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août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2009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28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septembre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2009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814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Existe</a:t>
                      </a:r>
                      <a:r>
                        <a:rPr sz="16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latin typeface="Calibri"/>
                          <a:cs typeface="Calibri"/>
                        </a:rPr>
                        <a:t>depuis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314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31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699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314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2003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(Maven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1)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622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2005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(Maven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2)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2008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314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261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Licence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L w="12700">
                      <a:solidFill>
                        <a:srgbClr val="DB8531"/>
                      </a:solidFill>
                      <a:prstDash val="solid"/>
                    </a:lnL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4478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Apache</a:t>
                      </a:r>
                      <a:r>
                        <a:rPr sz="16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Software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 Licence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2.0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126" marB="0"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B8531"/>
                      </a:solidFill>
                      <a:prstDash val="solid"/>
                    </a:lnR>
                    <a:lnT w="12700">
                      <a:solidFill>
                        <a:srgbClr val="DB8531"/>
                      </a:solidFill>
                      <a:prstDash val="solid"/>
                    </a:lnT>
                    <a:lnB w="12700">
                      <a:solidFill>
                        <a:srgbClr val="DB853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90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1552" y="851093"/>
            <a:ext cx="7610779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1" dirty="0"/>
              <a:t>Quel</a:t>
            </a:r>
            <a:r>
              <a:rPr sz="2924" spc="-79" dirty="0"/>
              <a:t> </a:t>
            </a:r>
            <a:r>
              <a:rPr sz="2924" spc="-60" dirty="0"/>
              <a:t>outil</a:t>
            </a:r>
            <a:r>
              <a:rPr sz="2924" spc="-51" dirty="0"/>
              <a:t> </a:t>
            </a:r>
            <a:r>
              <a:rPr sz="2924" spc="-42" dirty="0"/>
              <a:t>de</a:t>
            </a:r>
            <a:r>
              <a:rPr sz="2924" spc="-60" dirty="0"/>
              <a:t> build</a:t>
            </a:r>
            <a:r>
              <a:rPr sz="2924" spc="-46" dirty="0"/>
              <a:t> </a:t>
            </a:r>
            <a:r>
              <a:rPr sz="2924" spc="-56" dirty="0"/>
              <a:t>choisir</a:t>
            </a:r>
            <a:r>
              <a:rPr sz="2924" spc="-60" dirty="0"/>
              <a:t> </a:t>
            </a:r>
            <a:r>
              <a:rPr sz="2924" spc="-46" dirty="0"/>
              <a:t>pour</a:t>
            </a:r>
            <a:r>
              <a:rPr sz="2924" spc="-93" dirty="0"/>
              <a:t> </a:t>
            </a:r>
            <a:r>
              <a:rPr sz="2924" spc="-65" dirty="0"/>
              <a:t>vos</a:t>
            </a:r>
            <a:r>
              <a:rPr sz="2924" spc="-70" dirty="0"/>
              <a:t> </a:t>
            </a:r>
            <a:r>
              <a:rPr sz="2924" spc="-65" dirty="0"/>
              <a:t>projets?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230907" y="1486424"/>
            <a:ext cx="8135686" cy="1951921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 marR="4715">
              <a:lnSpc>
                <a:spcPct val="150300"/>
              </a:lnSpc>
              <a:spcBef>
                <a:spcPts val="93"/>
              </a:spcBef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11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2018,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sondage</a:t>
            </a:r>
            <a:r>
              <a:rPr sz="1624" spc="14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effectué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624" spc="12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RebelLabs</a:t>
            </a:r>
            <a:r>
              <a:rPr sz="1624" u="heavy" spc="116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(2000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votants),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afin</a:t>
            </a:r>
            <a:r>
              <a:rPr sz="1624" spc="1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connaître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répartition</a:t>
            </a:r>
            <a:r>
              <a:rPr sz="1624" spc="12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l'utilisation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outils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builds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monde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Java.</a:t>
            </a:r>
            <a:endParaRPr sz="1624">
              <a:latin typeface="Calibri"/>
              <a:cs typeface="Calibri"/>
            </a:endParaRPr>
          </a:p>
          <a:p>
            <a:pPr marL="249319" indent="-149120">
              <a:spcBef>
                <a:spcPts val="1276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439" b="1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se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situait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60%,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1392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Gradle</a:t>
            </a:r>
            <a:r>
              <a:rPr sz="1439" b="1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19%,</a:t>
            </a:r>
            <a:endParaRPr sz="1439">
              <a:latin typeface="Calibri"/>
              <a:cs typeface="Calibri"/>
            </a:endParaRPr>
          </a:p>
          <a:p>
            <a:pPr marL="249319" indent="-149120">
              <a:spcBef>
                <a:spcPts val="1402"/>
              </a:spcBef>
              <a:buClr>
                <a:srgbClr val="504949"/>
              </a:buClr>
              <a:buSzPct val="93548"/>
              <a:buFont typeface="Wingdings"/>
              <a:buChar char=""/>
              <a:tabLst>
                <a:tab pos="249909" algn="l"/>
              </a:tabLst>
            </a:pP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Ant</a:t>
            </a:r>
            <a:r>
              <a:rPr sz="1439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11%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81124" y="1969115"/>
            <a:ext cx="3736298" cy="2711895"/>
            <a:chOff x="6039611" y="2121407"/>
            <a:chExt cx="4025265" cy="29216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8755" y="2129028"/>
              <a:ext cx="4006596" cy="29062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39611" y="2121407"/>
              <a:ext cx="4025265" cy="2921635"/>
            </a:xfrm>
            <a:custGeom>
              <a:avLst/>
              <a:gdLst/>
              <a:ahLst/>
              <a:cxnLst/>
              <a:rect l="l" t="t" r="r" b="b"/>
              <a:pathLst>
                <a:path w="4025265" h="2921635">
                  <a:moveTo>
                    <a:pt x="4021836" y="2921507"/>
                  </a:moveTo>
                  <a:lnTo>
                    <a:pt x="1524" y="2921507"/>
                  </a:lnTo>
                  <a:lnTo>
                    <a:pt x="0" y="2919983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4021836" y="0"/>
                  </a:lnTo>
                  <a:lnTo>
                    <a:pt x="4024884" y="1524"/>
                  </a:lnTo>
                  <a:lnTo>
                    <a:pt x="4024884" y="4572"/>
                  </a:lnTo>
                  <a:lnTo>
                    <a:pt x="9144" y="4572"/>
                  </a:lnTo>
                  <a:lnTo>
                    <a:pt x="4572" y="7620"/>
                  </a:lnTo>
                  <a:lnTo>
                    <a:pt x="9144" y="7620"/>
                  </a:lnTo>
                  <a:lnTo>
                    <a:pt x="9144" y="2913888"/>
                  </a:lnTo>
                  <a:lnTo>
                    <a:pt x="4572" y="2913888"/>
                  </a:lnTo>
                  <a:lnTo>
                    <a:pt x="9144" y="2916936"/>
                  </a:lnTo>
                  <a:lnTo>
                    <a:pt x="4024884" y="2916936"/>
                  </a:lnTo>
                  <a:lnTo>
                    <a:pt x="4024884" y="2919983"/>
                  </a:lnTo>
                  <a:lnTo>
                    <a:pt x="4021836" y="2921507"/>
                  </a:lnTo>
                  <a:close/>
                </a:path>
                <a:path w="4025265" h="2921635">
                  <a:moveTo>
                    <a:pt x="9144" y="7620"/>
                  </a:moveTo>
                  <a:lnTo>
                    <a:pt x="4572" y="7620"/>
                  </a:lnTo>
                  <a:lnTo>
                    <a:pt x="9144" y="4572"/>
                  </a:lnTo>
                  <a:lnTo>
                    <a:pt x="9144" y="7620"/>
                  </a:lnTo>
                  <a:close/>
                </a:path>
                <a:path w="4025265" h="2921635">
                  <a:moveTo>
                    <a:pt x="4015740" y="7620"/>
                  </a:moveTo>
                  <a:lnTo>
                    <a:pt x="9144" y="7620"/>
                  </a:lnTo>
                  <a:lnTo>
                    <a:pt x="9144" y="4572"/>
                  </a:lnTo>
                  <a:lnTo>
                    <a:pt x="4015740" y="4572"/>
                  </a:lnTo>
                  <a:lnTo>
                    <a:pt x="4015740" y="7620"/>
                  </a:lnTo>
                  <a:close/>
                </a:path>
                <a:path w="4025265" h="2921635">
                  <a:moveTo>
                    <a:pt x="4015740" y="2916936"/>
                  </a:moveTo>
                  <a:lnTo>
                    <a:pt x="4015740" y="4572"/>
                  </a:lnTo>
                  <a:lnTo>
                    <a:pt x="4020311" y="7620"/>
                  </a:lnTo>
                  <a:lnTo>
                    <a:pt x="4024884" y="7620"/>
                  </a:lnTo>
                  <a:lnTo>
                    <a:pt x="4024884" y="2913888"/>
                  </a:lnTo>
                  <a:lnTo>
                    <a:pt x="4020311" y="2913888"/>
                  </a:lnTo>
                  <a:lnTo>
                    <a:pt x="4015740" y="2916936"/>
                  </a:lnTo>
                  <a:close/>
                </a:path>
                <a:path w="4025265" h="2921635">
                  <a:moveTo>
                    <a:pt x="4024884" y="7620"/>
                  </a:moveTo>
                  <a:lnTo>
                    <a:pt x="4020311" y="7620"/>
                  </a:lnTo>
                  <a:lnTo>
                    <a:pt x="4015740" y="4572"/>
                  </a:lnTo>
                  <a:lnTo>
                    <a:pt x="4024884" y="4572"/>
                  </a:lnTo>
                  <a:lnTo>
                    <a:pt x="4024884" y="7620"/>
                  </a:lnTo>
                  <a:close/>
                </a:path>
                <a:path w="4025265" h="2921635">
                  <a:moveTo>
                    <a:pt x="9144" y="2916936"/>
                  </a:moveTo>
                  <a:lnTo>
                    <a:pt x="4572" y="2913888"/>
                  </a:lnTo>
                  <a:lnTo>
                    <a:pt x="9144" y="2913888"/>
                  </a:lnTo>
                  <a:lnTo>
                    <a:pt x="9144" y="2916936"/>
                  </a:lnTo>
                  <a:close/>
                </a:path>
                <a:path w="4025265" h="2921635">
                  <a:moveTo>
                    <a:pt x="4015740" y="2916936"/>
                  </a:moveTo>
                  <a:lnTo>
                    <a:pt x="9144" y="2916936"/>
                  </a:lnTo>
                  <a:lnTo>
                    <a:pt x="9144" y="2913888"/>
                  </a:lnTo>
                  <a:lnTo>
                    <a:pt x="4015740" y="2913888"/>
                  </a:lnTo>
                  <a:lnTo>
                    <a:pt x="4015740" y="2916936"/>
                  </a:lnTo>
                  <a:close/>
                </a:path>
                <a:path w="4025265" h="2921635">
                  <a:moveTo>
                    <a:pt x="4024884" y="2916936"/>
                  </a:moveTo>
                  <a:lnTo>
                    <a:pt x="4015740" y="2916936"/>
                  </a:lnTo>
                  <a:lnTo>
                    <a:pt x="4020311" y="2913888"/>
                  </a:lnTo>
                  <a:lnTo>
                    <a:pt x="4024884" y="2913888"/>
                  </a:lnTo>
                  <a:lnTo>
                    <a:pt x="4024884" y="2916936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385543" y="4813865"/>
            <a:ext cx="8592483" cy="1063893"/>
            <a:chOff x="1196339" y="5186172"/>
            <a:chExt cx="9257030" cy="1146175"/>
          </a:xfrm>
        </p:grpSpPr>
        <p:sp>
          <p:nvSpPr>
            <p:cNvPr id="8" name="object 8"/>
            <p:cNvSpPr/>
            <p:nvPr/>
          </p:nvSpPr>
          <p:spPr>
            <a:xfrm>
              <a:off x="1202435" y="5193792"/>
              <a:ext cx="9243060" cy="1130935"/>
            </a:xfrm>
            <a:custGeom>
              <a:avLst/>
              <a:gdLst/>
              <a:ahLst/>
              <a:cxnLst/>
              <a:rect l="l" t="t" r="r" b="b"/>
              <a:pathLst>
                <a:path w="9243060" h="1130935">
                  <a:moveTo>
                    <a:pt x="9243060" y="1130807"/>
                  </a:moveTo>
                  <a:lnTo>
                    <a:pt x="0" y="1130807"/>
                  </a:lnTo>
                  <a:lnTo>
                    <a:pt x="0" y="0"/>
                  </a:lnTo>
                  <a:lnTo>
                    <a:pt x="9243060" y="0"/>
                  </a:lnTo>
                  <a:lnTo>
                    <a:pt x="9243060" y="11308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196339" y="5186172"/>
              <a:ext cx="9257030" cy="1146175"/>
            </a:xfrm>
            <a:custGeom>
              <a:avLst/>
              <a:gdLst/>
              <a:ahLst/>
              <a:cxnLst/>
              <a:rect l="l" t="t" r="r" b="b"/>
              <a:pathLst>
                <a:path w="9257030" h="1146175">
                  <a:moveTo>
                    <a:pt x="9253728" y="1146048"/>
                  </a:moveTo>
                  <a:lnTo>
                    <a:pt x="3048" y="1146048"/>
                  </a:lnTo>
                  <a:lnTo>
                    <a:pt x="0" y="114300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9253728" y="0"/>
                  </a:lnTo>
                  <a:lnTo>
                    <a:pt x="9256776" y="3048"/>
                  </a:lnTo>
                  <a:lnTo>
                    <a:pt x="9256776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132332"/>
                  </a:lnTo>
                  <a:lnTo>
                    <a:pt x="6096" y="1132332"/>
                  </a:lnTo>
                  <a:lnTo>
                    <a:pt x="13716" y="1138428"/>
                  </a:lnTo>
                  <a:lnTo>
                    <a:pt x="9256776" y="1138428"/>
                  </a:lnTo>
                  <a:lnTo>
                    <a:pt x="9256776" y="1143000"/>
                  </a:lnTo>
                  <a:lnTo>
                    <a:pt x="9253728" y="1146048"/>
                  </a:lnTo>
                  <a:close/>
                </a:path>
                <a:path w="9257030" h="114617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9257030" h="1146175">
                  <a:moveTo>
                    <a:pt x="924306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9243060" y="7620"/>
                  </a:lnTo>
                  <a:lnTo>
                    <a:pt x="9243060" y="13716"/>
                  </a:lnTo>
                  <a:close/>
                </a:path>
                <a:path w="9257030" h="1146175">
                  <a:moveTo>
                    <a:pt x="9243060" y="1138428"/>
                  </a:moveTo>
                  <a:lnTo>
                    <a:pt x="9243060" y="7620"/>
                  </a:lnTo>
                  <a:lnTo>
                    <a:pt x="9249156" y="13716"/>
                  </a:lnTo>
                  <a:lnTo>
                    <a:pt x="9256776" y="13716"/>
                  </a:lnTo>
                  <a:lnTo>
                    <a:pt x="9256776" y="1132332"/>
                  </a:lnTo>
                  <a:lnTo>
                    <a:pt x="9249156" y="1132332"/>
                  </a:lnTo>
                  <a:lnTo>
                    <a:pt x="9243060" y="1138428"/>
                  </a:lnTo>
                  <a:close/>
                </a:path>
                <a:path w="9257030" h="1146175">
                  <a:moveTo>
                    <a:pt x="9256776" y="13716"/>
                  </a:moveTo>
                  <a:lnTo>
                    <a:pt x="9249156" y="13716"/>
                  </a:lnTo>
                  <a:lnTo>
                    <a:pt x="9243060" y="7620"/>
                  </a:lnTo>
                  <a:lnTo>
                    <a:pt x="9256776" y="7620"/>
                  </a:lnTo>
                  <a:lnTo>
                    <a:pt x="9256776" y="13716"/>
                  </a:lnTo>
                  <a:close/>
                </a:path>
                <a:path w="9257030" h="1146175">
                  <a:moveTo>
                    <a:pt x="13716" y="1138428"/>
                  </a:moveTo>
                  <a:lnTo>
                    <a:pt x="6096" y="1132332"/>
                  </a:lnTo>
                  <a:lnTo>
                    <a:pt x="13716" y="1132332"/>
                  </a:lnTo>
                  <a:lnTo>
                    <a:pt x="13716" y="1138428"/>
                  </a:lnTo>
                  <a:close/>
                </a:path>
                <a:path w="9257030" h="1146175">
                  <a:moveTo>
                    <a:pt x="9243060" y="1138428"/>
                  </a:moveTo>
                  <a:lnTo>
                    <a:pt x="13716" y="1138428"/>
                  </a:lnTo>
                  <a:lnTo>
                    <a:pt x="13716" y="1132332"/>
                  </a:lnTo>
                  <a:lnTo>
                    <a:pt x="9243060" y="1132332"/>
                  </a:lnTo>
                  <a:lnTo>
                    <a:pt x="9243060" y="1138428"/>
                  </a:lnTo>
                  <a:close/>
                </a:path>
                <a:path w="9257030" h="1146175">
                  <a:moveTo>
                    <a:pt x="9256776" y="1138428"/>
                  </a:moveTo>
                  <a:lnTo>
                    <a:pt x="9243060" y="1138428"/>
                  </a:lnTo>
                  <a:lnTo>
                    <a:pt x="9249156" y="1132332"/>
                  </a:lnTo>
                  <a:lnTo>
                    <a:pt x="9256776" y="1132332"/>
                  </a:lnTo>
                  <a:lnTo>
                    <a:pt x="9256776" y="113842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91202" y="4820938"/>
            <a:ext cx="8579515" cy="1000109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431446" marR="68961" indent="-356591">
              <a:lnSpc>
                <a:spcPts val="2627"/>
              </a:lnSpc>
              <a:spcBef>
                <a:spcPts val="172"/>
              </a:spcBef>
              <a:buClr>
                <a:srgbClr val="493D2F"/>
              </a:buClr>
              <a:buFont typeface="Wingdings"/>
              <a:buChar char=""/>
              <a:tabLst>
                <a:tab pos="430856" algn="l"/>
                <a:tab pos="432035" algn="l"/>
              </a:tabLst>
            </a:pPr>
            <a:r>
              <a:rPr sz="1439" spc="-51" dirty="0">
                <a:latin typeface="Trebuchet MS"/>
                <a:cs typeface="Trebuchet MS"/>
              </a:rPr>
              <a:t>L'amélioration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du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taux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46" dirty="0">
                <a:latin typeface="Trebuchet MS"/>
                <a:cs typeface="Trebuchet MS"/>
              </a:rPr>
              <a:t>d'adoption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b="1" spc="37" dirty="0">
                <a:latin typeface="Trebuchet MS"/>
                <a:cs typeface="Trebuchet MS"/>
              </a:rPr>
              <a:t>Gradle</a:t>
            </a:r>
            <a:r>
              <a:rPr sz="1439" b="1" spc="-23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est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peut-être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due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130" dirty="0">
                <a:latin typeface="Trebuchet MS"/>
                <a:cs typeface="Trebuchet MS"/>
              </a:rPr>
              <a:t>à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l'ajout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116" dirty="0">
                <a:latin typeface="Trebuchet MS"/>
                <a:cs typeface="Trebuchet MS"/>
              </a:rPr>
              <a:t>la</a:t>
            </a:r>
            <a:r>
              <a:rPr sz="1439" spc="-9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prise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en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charge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b="1" spc="14" dirty="0">
                <a:latin typeface="Trebuchet MS"/>
                <a:cs typeface="Trebuchet MS"/>
              </a:rPr>
              <a:t>Kotlin</a:t>
            </a:r>
            <a:r>
              <a:rPr sz="1439" b="1" spc="-23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en </a:t>
            </a:r>
            <a:r>
              <a:rPr sz="1439" spc="-418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tant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que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02" dirty="0">
                <a:latin typeface="Trebuchet MS"/>
                <a:cs typeface="Trebuchet MS"/>
              </a:rPr>
              <a:t>langage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script.</a:t>
            </a:r>
            <a:endParaRPr sz="1439">
              <a:latin typeface="Trebuchet MS"/>
              <a:cs typeface="Trebuchet MS"/>
            </a:endParaRPr>
          </a:p>
          <a:p>
            <a:pPr marL="431446" indent="-357181">
              <a:spcBef>
                <a:spcPts val="673"/>
              </a:spcBef>
              <a:buClr>
                <a:srgbClr val="493D2F"/>
              </a:buClr>
              <a:buFont typeface="Wingdings"/>
              <a:buChar char=""/>
              <a:tabLst>
                <a:tab pos="430856" algn="l"/>
                <a:tab pos="432035" algn="l"/>
              </a:tabLst>
            </a:pPr>
            <a:r>
              <a:rPr sz="1439" b="1" spc="37" dirty="0">
                <a:latin typeface="Trebuchet MS"/>
                <a:cs typeface="Trebuchet MS"/>
              </a:rPr>
              <a:t>Gradle</a:t>
            </a:r>
            <a:r>
              <a:rPr sz="1439" b="1" spc="-32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est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également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37" dirty="0">
                <a:latin typeface="Trebuchet MS"/>
                <a:cs typeface="Trebuchet MS"/>
              </a:rPr>
              <a:t>moteur </a:t>
            </a:r>
            <a:r>
              <a:rPr sz="1439" spc="-79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construction</a:t>
            </a:r>
            <a:r>
              <a:rPr sz="1439" spc="-60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par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97" dirty="0">
                <a:latin typeface="Trebuchet MS"/>
                <a:cs typeface="Trebuchet MS"/>
              </a:rPr>
              <a:t>défaut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14" dirty="0">
                <a:latin typeface="Trebuchet MS"/>
                <a:cs typeface="Trebuchet MS"/>
              </a:rPr>
              <a:t>pour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les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projets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b="1" spc="9" dirty="0">
                <a:latin typeface="Trebuchet MS"/>
                <a:cs typeface="Trebuchet MS"/>
              </a:rPr>
              <a:t>Android</a:t>
            </a:r>
            <a:r>
              <a:rPr sz="1439" spc="9" dirty="0">
                <a:latin typeface="Trebuchet MS"/>
                <a:cs typeface="Trebuchet MS"/>
              </a:rPr>
              <a:t>.</a:t>
            </a:r>
            <a:endParaRPr sz="1439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3099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72347"/>
            <a:ext cx="371910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4" dirty="0"/>
              <a:t>M</a:t>
            </a:r>
            <a:r>
              <a:rPr sz="2924" spc="-116" dirty="0"/>
              <a:t>a</a:t>
            </a:r>
            <a:r>
              <a:rPr sz="2924" spc="-121" dirty="0"/>
              <a:t>v</a:t>
            </a:r>
            <a:r>
              <a:rPr sz="2924" spc="-51" dirty="0"/>
              <a:t>en</a:t>
            </a:r>
            <a:r>
              <a:rPr sz="2924" spc="-14" dirty="0"/>
              <a:t>,</a:t>
            </a:r>
            <a:r>
              <a:rPr sz="2924" spc="-93" dirty="0"/>
              <a:t> </a:t>
            </a:r>
            <a:r>
              <a:rPr sz="2924" spc="-37" dirty="0"/>
              <a:t>c</a:t>
            </a:r>
            <a:r>
              <a:rPr sz="2924" spc="-265" dirty="0"/>
              <a:t>’</a:t>
            </a:r>
            <a:r>
              <a:rPr sz="2924" spc="-51" dirty="0"/>
              <a:t>e</a:t>
            </a:r>
            <a:r>
              <a:rPr sz="2924" spc="-93" dirty="0"/>
              <a:t>s</a:t>
            </a:r>
            <a:r>
              <a:rPr sz="2924" spc="-19" dirty="0"/>
              <a:t>t</a:t>
            </a:r>
            <a:r>
              <a:rPr sz="2924" spc="-74" dirty="0"/>
              <a:t> </a:t>
            </a:r>
            <a:r>
              <a:rPr sz="2924" spc="-79" dirty="0"/>
              <a:t>q</a:t>
            </a:r>
            <a:r>
              <a:rPr sz="2924" spc="-51" dirty="0"/>
              <a:t>u</a:t>
            </a:r>
            <a:r>
              <a:rPr sz="2924" spc="-84" dirty="0"/>
              <a:t>o</a:t>
            </a:r>
            <a:r>
              <a:rPr sz="2924" spc="-28" dirty="0"/>
              <a:t>i</a:t>
            </a:r>
            <a:r>
              <a:rPr sz="2924" spc="-51" dirty="0"/>
              <a:t> </a:t>
            </a:r>
            <a:r>
              <a:rPr sz="2924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62277" y="2446750"/>
            <a:ext cx="943652" cy="283983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764" spc="-399" dirty="0">
                <a:latin typeface="Trebuchet MS"/>
                <a:cs typeface="Trebuchet MS"/>
              </a:rPr>
              <a:t>J</a:t>
            </a:r>
            <a:r>
              <a:rPr sz="1764" spc="-186" dirty="0">
                <a:latin typeface="Trebuchet MS"/>
                <a:cs typeface="Trebuchet MS"/>
              </a:rPr>
              <a:t>a</a:t>
            </a:r>
            <a:r>
              <a:rPr sz="1764" spc="-88" dirty="0">
                <a:latin typeface="Trebuchet MS"/>
                <a:cs typeface="Trebuchet MS"/>
              </a:rPr>
              <a:t>v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56" dirty="0">
                <a:latin typeface="Trebuchet MS"/>
                <a:cs typeface="Trebuchet MS"/>
              </a:rPr>
              <a:t>S</a:t>
            </a:r>
            <a:r>
              <a:rPr sz="1764" spc="-97" dirty="0">
                <a:latin typeface="Trebuchet MS"/>
                <a:cs typeface="Trebuchet MS"/>
              </a:rPr>
              <a:t>c</a:t>
            </a:r>
            <a:r>
              <a:rPr sz="1764" spc="19" dirty="0">
                <a:latin typeface="Trebuchet MS"/>
                <a:cs typeface="Trebuchet MS"/>
              </a:rPr>
              <a:t>r</a:t>
            </a:r>
            <a:r>
              <a:rPr sz="1764" spc="-135" dirty="0">
                <a:latin typeface="Trebuchet MS"/>
                <a:cs typeface="Trebuchet MS"/>
              </a:rPr>
              <a:t>i</a:t>
            </a:r>
            <a:r>
              <a:rPr sz="1764" spc="-84" dirty="0">
                <a:latin typeface="Trebuchet MS"/>
                <a:cs typeface="Trebuchet MS"/>
              </a:rPr>
              <a:t>p</a:t>
            </a:r>
            <a:r>
              <a:rPr sz="1764" spc="-135" dirty="0">
                <a:latin typeface="Trebuchet MS"/>
                <a:cs typeface="Trebuchet MS"/>
              </a:rPr>
              <a:t>t</a:t>
            </a:r>
            <a:r>
              <a:rPr sz="1764" spc="-260" dirty="0">
                <a:latin typeface="Trebuchet MS"/>
                <a:cs typeface="Trebuchet MS"/>
              </a:rPr>
              <a:t>,</a:t>
            </a:r>
            <a:endParaRPr sz="1764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2919" y="1507508"/>
            <a:ext cx="6169400" cy="1513936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264644" indent="-253445">
              <a:spcBef>
                <a:spcPts val="9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106" dirty="0">
                <a:latin typeface="Trebuchet MS"/>
                <a:cs typeface="Trebuchet MS"/>
              </a:rPr>
              <a:t>U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125" dirty="0">
                <a:latin typeface="Trebuchet MS"/>
                <a:cs typeface="Trebuchet MS"/>
              </a:rPr>
              <a:t>g</a:t>
            </a:r>
            <a:r>
              <a:rPr sz="1764" spc="-116" dirty="0">
                <a:latin typeface="Trebuchet MS"/>
                <a:cs typeface="Trebuchet MS"/>
              </a:rPr>
              <a:t>é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116" dirty="0">
                <a:latin typeface="Trebuchet MS"/>
                <a:cs typeface="Trebuchet MS"/>
              </a:rPr>
              <a:t>é</a:t>
            </a:r>
            <a:r>
              <a:rPr sz="1764" spc="19" dirty="0">
                <a:latin typeface="Trebuchet MS"/>
                <a:cs typeface="Trebuchet MS"/>
              </a:rPr>
              <a:t>r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14" dirty="0">
                <a:latin typeface="Trebuchet MS"/>
                <a:cs typeface="Trebuchet MS"/>
              </a:rPr>
              <a:t>r</a:t>
            </a:r>
            <a:r>
              <a:rPr sz="1764" spc="-84" dirty="0">
                <a:latin typeface="Trebuchet MS"/>
                <a:cs typeface="Trebuchet MS"/>
              </a:rPr>
              <a:t> 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37" dirty="0">
                <a:latin typeface="Trebuchet MS"/>
                <a:cs typeface="Trebuchet MS"/>
              </a:rPr>
              <a:t> </a:t>
            </a:r>
            <a:r>
              <a:rPr sz="1764" spc="-42" dirty="0">
                <a:latin typeface="Trebuchet MS"/>
                <a:cs typeface="Trebuchet MS"/>
              </a:rPr>
              <a:t>s</a:t>
            </a:r>
            <a:r>
              <a:rPr sz="1764" spc="-97" dirty="0">
                <a:latin typeface="Trebuchet MS"/>
                <a:cs typeface="Trebuchet MS"/>
              </a:rPr>
              <a:t>q</a:t>
            </a:r>
            <a:r>
              <a:rPr sz="1764" spc="-65" dirty="0">
                <a:latin typeface="Trebuchet MS"/>
                <a:cs typeface="Trebuchet MS"/>
              </a:rPr>
              <a:t>u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135" dirty="0">
                <a:latin typeface="Trebuchet MS"/>
                <a:cs typeface="Trebuchet MS"/>
              </a:rPr>
              <a:t>le</a:t>
            </a:r>
            <a:r>
              <a:rPr sz="1764" spc="-102" dirty="0">
                <a:latin typeface="Trebuchet MS"/>
                <a:cs typeface="Trebuchet MS"/>
              </a:rPr>
              <a:t>t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70" dirty="0">
                <a:latin typeface="Trebuchet MS"/>
                <a:cs typeface="Trebuchet MS"/>
              </a:rPr>
              <a:t> </a:t>
            </a:r>
            <a:r>
              <a:rPr sz="1764" spc="-84" dirty="0">
                <a:latin typeface="Trebuchet MS"/>
                <a:cs typeface="Trebuchet MS"/>
              </a:rPr>
              <a:t>p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14" dirty="0">
                <a:latin typeface="Trebuchet MS"/>
                <a:cs typeface="Trebuchet MS"/>
              </a:rPr>
              <a:t>r</a:t>
            </a:r>
            <a:r>
              <a:rPr sz="1764" spc="-65" dirty="0">
                <a:latin typeface="Trebuchet MS"/>
                <a:cs typeface="Trebuchet MS"/>
              </a:rPr>
              <a:t> 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32" dirty="0">
                <a:latin typeface="Trebuchet MS"/>
                <a:cs typeface="Trebuchet MS"/>
              </a:rPr>
              <a:t>s</a:t>
            </a:r>
            <a:r>
              <a:rPr sz="1764" spc="-46" dirty="0">
                <a:latin typeface="Trebuchet MS"/>
                <a:cs typeface="Trebuchet MS"/>
              </a:rPr>
              <a:t> </a:t>
            </a:r>
            <a:r>
              <a:rPr sz="1764" spc="-97" dirty="0">
                <a:latin typeface="Trebuchet MS"/>
                <a:cs typeface="Trebuchet MS"/>
              </a:rPr>
              <a:t>p</a:t>
            </a:r>
            <a:r>
              <a:rPr sz="1764" spc="19" dirty="0">
                <a:latin typeface="Trebuchet MS"/>
                <a:cs typeface="Trebuchet MS"/>
              </a:rPr>
              <a:t>r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260" dirty="0">
                <a:latin typeface="Trebuchet MS"/>
                <a:cs typeface="Trebuchet MS"/>
              </a:rPr>
              <a:t>j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32" dirty="0">
                <a:latin typeface="Trebuchet MS"/>
                <a:cs typeface="Trebuchet MS"/>
              </a:rPr>
              <a:t>s</a:t>
            </a:r>
            <a:r>
              <a:rPr sz="1764" spc="-46" dirty="0">
                <a:latin typeface="Trebuchet MS"/>
                <a:cs typeface="Trebuchet MS"/>
              </a:rPr>
              <a:t> </a:t>
            </a:r>
            <a:r>
              <a:rPr sz="1764" spc="-399" dirty="0">
                <a:latin typeface="Trebuchet MS"/>
                <a:cs typeface="Trebuchet MS"/>
              </a:rPr>
              <a:t>J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88" dirty="0">
                <a:latin typeface="Trebuchet MS"/>
                <a:cs typeface="Trebuchet MS"/>
              </a:rPr>
              <a:t>v</a:t>
            </a:r>
            <a:r>
              <a:rPr sz="1764" spc="-172" dirty="0">
                <a:latin typeface="Trebuchet MS"/>
                <a:cs typeface="Trebuchet MS"/>
              </a:rPr>
              <a:t>a</a:t>
            </a:r>
            <a:r>
              <a:rPr sz="1764" spc="-70" dirty="0">
                <a:latin typeface="Trebuchet MS"/>
                <a:cs typeface="Trebuchet MS"/>
              </a:rPr>
              <a:t> 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-37" dirty="0">
                <a:latin typeface="Trebuchet MS"/>
                <a:cs typeface="Trebuchet MS"/>
              </a:rPr>
              <a:t> </a:t>
            </a:r>
            <a:r>
              <a:rPr sz="1764" spc="-399" dirty="0">
                <a:latin typeface="Trebuchet MS"/>
                <a:cs typeface="Trebuchet MS"/>
              </a:rPr>
              <a:t>J</a:t>
            </a:r>
            <a:r>
              <a:rPr sz="1764" spc="-60" dirty="0">
                <a:latin typeface="Trebuchet MS"/>
                <a:cs typeface="Trebuchet MS"/>
              </a:rPr>
              <a:t>EE</a:t>
            </a:r>
            <a:endParaRPr sz="1764">
              <a:latin typeface="Trebuchet MS"/>
              <a:cs typeface="Trebuchet MS"/>
            </a:endParaRPr>
          </a:p>
          <a:p>
            <a:pPr marL="654831" lvl="1" indent="-273485">
              <a:spcBef>
                <a:spcPts val="399"/>
              </a:spcBef>
              <a:buClr>
                <a:srgbClr val="215967"/>
              </a:buClr>
              <a:buSzPct val="120588"/>
              <a:buFont typeface="Wingdings"/>
              <a:buChar char=""/>
              <a:tabLst>
                <a:tab pos="655421" algn="l"/>
              </a:tabLst>
            </a:pPr>
            <a:r>
              <a:rPr sz="1578" spc="-46" dirty="0">
                <a:latin typeface="Trebuchet MS"/>
                <a:cs typeface="Trebuchet MS"/>
              </a:rPr>
              <a:t>S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88" dirty="0">
                <a:latin typeface="Trebuchet MS"/>
                <a:cs typeface="Trebuchet MS"/>
              </a:rPr>
              <a:t>m</a:t>
            </a:r>
            <a:r>
              <a:rPr sz="1578" spc="-84" dirty="0">
                <a:latin typeface="Trebuchet MS"/>
                <a:cs typeface="Trebuchet MS"/>
              </a:rPr>
              <a:t>p</a:t>
            </a:r>
            <a:r>
              <a:rPr sz="1578" spc="-121" dirty="0">
                <a:latin typeface="Trebuchet MS"/>
                <a:cs typeface="Trebuchet MS"/>
              </a:rPr>
              <a:t>l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186" dirty="0">
                <a:latin typeface="Trebuchet MS"/>
                <a:cs typeface="Trebuchet MS"/>
              </a:rPr>
              <a:t>f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121" dirty="0">
                <a:latin typeface="Trebuchet MS"/>
                <a:cs typeface="Trebuchet MS"/>
              </a:rPr>
              <a:t>e</a:t>
            </a:r>
            <a:r>
              <a:rPr sz="1578" spc="14" dirty="0">
                <a:latin typeface="Trebuchet MS"/>
                <a:cs typeface="Trebuchet MS"/>
              </a:rPr>
              <a:t>r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l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p</a:t>
            </a:r>
            <a:r>
              <a:rPr sz="1578" spc="19" dirty="0">
                <a:latin typeface="Trebuchet MS"/>
                <a:cs typeface="Trebuchet MS"/>
              </a:rPr>
              <a:t>r</a:t>
            </a:r>
            <a:r>
              <a:rPr sz="1578" spc="23" dirty="0">
                <a:latin typeface="Trebuchet MS"/>
                <a:cs typeface="Trebuchet MS"/>
              </a:rPr>
              <a:t>o</a:t>
            </a:r>
            <a:r>
              <a:rPr sz="1578" spc="-88" dirty="0">
                <a:latin typeface="Trebuchet MS"/>
                <a:cs typeface="Trebuchet MS"/>
              </a:rPr>
              <a:t>c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37" dirty="0">
                <a:latin typeface="Trebuchet MS"/>
                <a:cs typeface="Trebuchet MS"/>
              </a:rPr>
              <a:t>ss</a:t>
            </a:r>
            <a:r>
              <a:rPr sz="1578" spc="-56" dirty="0">
                <a:latin typeface="Trebuchet MS"/>
                <a:cs typeface="Trebuchet MS"/>
              </a:rPr>
              <a:t>u</a:t>
            </a:r>
            <a:r>
              <a:rPr sz="1578" spc="-28" dirty="0">
                <a:latin typeface="Trebuchet MS"/>
                <a:cs typeface="Trebuchet MS"/>
              </a:rPr>
              <a:t>s</a:t>
            </a:r>
            <a:r>
              <a:rPr sz="1578" spc="-88" dirty="0">
                <a:latin typeface="Trebuchet MS"/>
                <a:cs typeface="Trebuchet MS"/>
              </a:rPr>
              <a:t> </a:t>
            </a:r>
            <a:r>
              <a:rPr sz="1578" spc="-56" dirty="0">
                <a:latin typeface="Trebuchet MS"/>
                <a:cs typeface="Trebuchet MS"/>
              </a:rPr>
              <a:t>d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c</a:t>
            </a:r>
            <a:r>
              <a:rPr sz="1578" spc="23" dirty="0">
                <a:latin typeface="Trebuchet MS"/>
                <a:cs typeface="Trebuchet MS"/>
              </a:rPr>
              <a:t>o</a:t>
            </a:r>
            <a:r>
              <a:rPr sz="1578" spc="-56" dirty="0">
                <a:latin typeface="Trebuchet MS"/>
                <a:cs typeface="Trebuchet MS"/>
              </a:rPr>
              <a:t>n</a:t>
            </a:r>
            <a:r>
              <a:rPr sz="1578" spc="-37" dirty="0">
                <a:latin typeface="Trebuchet MS"/>
                <a:cs typeface="Trebuchet MS"/>
              </a:rPr>
              <a:t>s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19" dirty="0">
                <a:latin typeface="Trebuchet MS"/>
                <a:cs typeface="Trebuchet MS"/>
              </a:rPr>
              <a:t>r</a:t>
            </a:r>
            <a:r>
              <a:rPr sz="1578" spc="-88" dirty="0">
                <a:latin typeface="Trebuchet MS"/>
                <a:cs typeface="Trebuchet MS"/>
              </a:rPr>
              <a:t>uc</a:t>
            </a:r>
            <a:r>
              <a:rPr sz="1578" spc="-106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5" dirty="0">
                <a:latin typeface="Trebuchet MS"/>
                <a:cs typeface="Trebuchet MS"/>
              </a:rPr>
              <a:t>o</a:t>
            </a:r>
            <a:r>
              <a:rPr sz="1578" spc="-70" dirty="0">
                <a:latin typeface="Trebuchet MS"/>
                <a:cs typeface="Trebuchet MS"/>
              </a:rPr>
              <a:t>n</a:t>
            </a:r>
            <a:endParaRPr sz="1578">
              <a:latin typeface="Trebuchet MS"/>
              <a:cs typeface="Trebuchet MS"/>
            </a:endParaRPr>
          </a:p>
          <a:p>
            <a:pPr lvl="1">
              <a:spcBef>
                <a:spcPts val="23"/>
              </a:spcBef>
              <a:buClr>
                <a:srgbClr val="215967"/>
              </a:buClr>
              <a:buFont typeface="Wingdings"/>
              <a:buChar char=""/>
            </a:pPr>
            <a:endParaRPr sz="2553">
              <a:latin typeface="Trebuchet MS"/>
              <a:cs typeface="Trebuchet MS"/>
            </a:endParaRPr>
          </a:p>
          <a:p>
            <a:pPr marL="264644" indent="-253445"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  <a:tab pos="953070" algn="l"/>
                <a:tab pos="1330881" algn="l"/>
                <a:tab pos="2585729" algn="l"/>
                <a:tab pos="2961181" algn="l"/>
                <a:tab pos="4283810" algn="l"/>
                <a:tab pos="5184424" algn="l"/>
                <a:tab pos="5719016" algn="l"/>
              </a:tabLst>
            </a:pPr>
            <a:r>
              <a:rPr sz="1764" spc="144" dirty="0">
                <a:latin typeface="Trebuchet MS"/>
                <a:cs typeface="Trebuchet MS"/>
              </a:rPr>
              <a:t>A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-42" dirty="0">
                <a:latin typeface="Trebuchet MS"/>
                <a:cs typeface="Trebuchet MS"/>
              </a:rPr>
              <a:t>s</a:t>
            </a:r>
            <a:r>
              <a:rPr sz="1764" spc="-23" dirty="0">
                <a:latin typeface="Trebuchet MS"/>
                <a:cs typeface="Trebuchet MS"/>
              </a:rPr>
              <a:t>s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spc="-260" dirty="0">
                <a:latin typeface="Trebuchet MS"/>
                <a:cs typeface="Trebuchet MS"/>
              </a:rPr>
              <a:t>,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97" dirty="0">
                <a:latin typeface="Trebuchet MS"/>
                <a:cs typeface="Trebuchet MS"/>
              </a:rPr>
              <a:t>u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144" dirty="0">
                <a:latin typeface="Trebuchet MS"/>
                <a:cs typeface="Trebuchet MS"/>
              </a:rPr>
              <a:t>g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42" dirty="0">
                <a:latin typeface="Trebuchet MS"/>
                <a:cs typeface="Trebuchet MS"/>
              </a:rPr>
              <a:t>s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spc="42" dirty="0">
                <a:latin typeface="Trebuchet MS"/>
                <a:cs typeface="Trebuchet MS"/>
              </a:rPr>
              <a:t>o</a:t>
            </a:r>
            <a:r>
              <a:rPr sz="1764" spc="-97" dirty="0">
                <a:latin typeface="Trebuchet MS"/>
                <a:cs typeface="Trebuchet MS"/>
              </a:rPr>
              <a:t>n</a:t>
            </a:r>
            <a:r>
              <a:rPr sz="1764" spc="-65" dirty="0">
                <a:latin typeface="Trebuchet MS"/>
                <a:cs typeface="Trebuchet MS"/>
              </a:rPr>
              <a:t>n</a:t>
            </a:r>
            <a:r>
              <a:rPr sz="1764" spc="-186" dirty="0">
                <a:latin typeface="Trebuchet MS"/>
                <a:cs typeface="Trebuchet MS"/>
              </a:rPr>
              <a:t>a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dirty="0">
                <a:latin typeface="Trebuchet MS"/>
                <a:cs typeface="Trebuchet MS"/>
              </a:rPr>
              <a:t>r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é</a:t>
            </a:r>
            <a:r>
              <a:rPr sz="1764" spc="-97" dirty="0">
                <a:latin typeface="Trebuchet MS"/>
                <a:cs typeface="Trebuchet MS"/>
              </a:rPr>
              <a:t>p</a:t>
            </a:r>
            <a:r>
              <a:rPr sz="1764" spc="-135" dirty="0">
                <a:latin typeface="Trebuchet MS"/>
                <a:cs typeface="Trebuchet MS"/>
              </a:rPr>
              <a:t>e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97" dirty="0">
                <a:latin typeface="Trebuchet MS"/>
                <a:cs typeface="Trebuchet MS"/>
              </a:rPr>
              <a:t>c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32" dirty="0">
                <a:latin typeface="Trebuchet MS"/>
                <a:cs typeface="Trebuchet MS"/>
              </a:rPr>
              <a:t>s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spc="-88" dirty="0">
                <a:latin typeface="Trebuchet MS"/>
                <a:cs typeface="Trebuchet MS"/>
              </a:rPr>
              <a:t>(</a:t>
            </a:r>
            <a:r>
              <a:rPr sz="1764" spc="-116" dirty="0">
                <a:latin typeface="Trebuchet MS"/>
                <a:cs typeface="Trebuchet MS"/>
              </a:rPr>
              <a:t>c</a:t>
            </a:r>
            <a:r>
              <a:rPr sz="1764" spc="42" dirty="0">
                <a:latin typeface="Trebuchet MS"/>
                <a:cs typeface="Trebuchet MS"/>
              </a:rPr>
              <a:t>o</a:t>
            </a:r>
            <a:r>
              <a:rPr sz="1764" spc="-125" dirty="0">
                <a:latin typeface="Trebuchet MS"/>
                <a:cs typeface="Trebuchet MS"/>
              </a:rPr>
              <a:t>m</a:t>
            </a:r>
            <a:r>
              <a:rPr sz="1764" spc="-88" dirty="0">
                <a:latin typeface="Trebuchet MS"/>
                <a:cs typeface="Trebuchet MS"/>
              </a:rPr>
              <a:t>m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dirty="0">
                <a:latin typeface="Trebuchet MS"/>
                <a:cs typeface="Trebuchet MS"/>
              </a:rPr>
              <a:t>	</a:t>
            </a:r>
            <a:r>
              <a:rPr sz="1764" i="1" spc="-135" dirty="0">
                <a:latin typeface="Trebuchet MS"/>
                <a:cs typeface="Trebuchet MS"/>
              </a:rPr>
              <a:t>n</a:t>
            </a:r>
            <a:r>
              <a:rPr sz="1764" i="1" spc="-121" dirty="0">
                <a:latin typeface="Trebuchet MS"/>
                <a:cs typeface="Trebuchet MS"/>
              </a:rPr>
              <a:t>p</a:t>
            </a:r>
            <a:r>
              <a:rPr sz="1764" i="1" spc="-153" dirty="0">
                <a:latin typeface="Trebuchet MS"/>
                <a:cs typeface="Trebuchet MS"/>
              </a:rPr>
              <a:t>m</a:t>
            </a:r>
            <a:r>
              <a:rPr sz="1764" i="1" dirty="0">
                <a:latin typeface="Trebuchet MS"/>
                <a:cs typeface="Trebuchet MS"/>
              </a:rPr>
              <a:t>	</a:t>
            </a:r>
            <a:r>
              <a:rPr sz="1764" spc="-97" dirty="0">
                <a:latin typeface="Trebuchet MS"/>
                <a:cs typeface="Trebuchet MS"/>
              </a:rPr>
              <a:t>p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14" dirty="0">
                <a:latin typeface="Trebuchet MS"/>
                <a:cs typeface="Trebuchet MS"/>
              </a:rPr>
              <a:t>r</a:t>
            </a:r>
            <a:endParaRPr sz="1764">
              <a:latin typeface="Trebuchet MS"/>
              <a:cs typeface="Trebuchet MS"/>
            </a:endParaRPr>
          </a:p>
          <a:p>
            <a:pPr marL="264644">
              <a:spcBef>
                <a:spcPts val="14"/>
              </a:spcBef>
            </a:pPr>
            <a:r>
              <a:rPr sz="1764" i="1" spc="-84" dirty="0">
                <a:latin typeface="Trebuchet MS"/>
                <a:cs typeface="Trebuchet MS"/>
              </a:rPr>
              <a:t>C</a:t>
            </a:r>
            <a:r>
              <a:rPr sz="1764" i="1" spc="-153" dirty="0">
                <a:latin typeface="Trebuchet MS"/>
                <a:cs typeface="Trebuchet MS"/>
              </a:rPr>
              <a:t>o</a:t>
            </a:r>
            <a:r>
              <a:rPr sz="1764" i="1" spc="-158" dirty="0">
                <a:latin typeface="Trebuchet MS"/>
                <a:cs typeface="Trebuchet MS"/>
              </a:rPr>
              <a:t>m</a:t>
            </a:r>
            <a:r>
              <a:rPr sz="1764" i="1" spc="-121" dirty="0">
                <a:latin typeface="Trebuchet MS"/>
                <a:cs typeface="Trebuchet MS"/>
              </a:rPr>
              <a:t>p</a:t>
            </a:r>
            <a:r>
              <a:rPr sz="1764" i="1" spc="-153" dirty="0">
                <a:latin typeface="Trebuchet MS"/>
                <a:cs typeface="Trebuchet MS"/>
              </a:rPr>
              <a:t>o</a:t>
            </a:r>
            <a:r>
              <a:rPr sz="1764" i="1" spc="-97" dirty="0">
                <a:latin typeface="Trebuchet MS"/>
                <a:cs typeface="Trebuchet MS"/>
              </a:rPr>
              <a:t>s</a:t>
            </a:r>
            <a:r>
              <a:rPr sz="1764" i="1" spc="-172" dirty="0">
                <a:latin typeface="Trebuchet MS"/>
                <a:cs typeface="Trebuchet MS"/>
              </a:rPr>
              <a:t>e</a:t>
            </a:r>
            <a:r>
              <a:rPr sz="1764" i="1" spc="-181" dirty="0">
                <a:latin typeface="Trebuchet MS"/>
                <a:cs typeface="Trebuchet MS"/>
              </a:rPr>
              <a:t>r</a:t>
            </a:r>
            <a:r>
              <a:rPr sz="1764" i="1" spc="-37" dirty="0">
                <a:latin typeface="Trebuchet MS"/>
                <a:cs typeface="Trebuchet MS"/>
              </a:rPr>
              <a:t> </a:t>
            </a:r>
            <a:r>
              <a:rPr sz="1764" spc="-97" dirty="0">
                <a:latin typeface="Trebuchet MS"/>
                <a:cs typeface="Trebuchet MS"/>
              </a:rPr>
              <a:t>p</a:t>
            </a:r>
            <a:r>
              <a:rPr sz="1764" spc="42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u</a:t>
            </a:r>
            <a:r>
              <a:rPr sz="1764" spc="14" dirty="0">
                <a:latin typeface="Trebuchet MS"/>
                <a:cs typeface="Trebuchet MS"/>
              </a:rPr>
              <a:t>r</a:t>
            </a:r>
            <a:r>
              <a:rPr sz="1764" spc="-65" dirty="0">
                <a:latin typeface="Trebuchet MS"/>
                <a:cs typeface="Trebuchet MS"/>
              </a:rPr>
              <a:t> </a:t>
            </a:r>
            <a:r>
              <a:rPr sz="1764" spc="-84" dirty="0">
                <a:latin typeface="Trebuchet MS"/>
                <a:cs typeface="Trebuchet MS"/>
              </a:rPr>
              <a:t>P</a:t>
            </a:r>
            <a:r>
              <a:rPr sz="1764" spc="135" dirty="0">
                <a:latin typeface="Trebuchet MS"/>
                <a:cs typeface="Trebuchet MS"/>
              </a:rPr>
              <a:t>H</a:t>
            </a:r>
            <a:r>
              <a:rPr sz="1764" spc="-84" dirty="0">
                <a:latin typeface="Trebuchet MS"/>
                <a:cs typeface="Trebuchet MS"/>
              </a:rPr>
              <a:t>P</a:t>
            </a:r>
            <a:r>
              <a:rPr sz="1764" spc="-79" dirty="0">
                <a:latin typeface="Trebuchet MS"/>
                <a:cs typeface="Trebuchet MS"/>
              </a:rPr>
              <a:t>)</a:t>
            </a:r>
            <a:endParaRPr sz="1764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2918" y="3364922"/>
            <a:ext cx="6670992" cy="153657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264644" indent="-253445">
              <a:spcBef>
                <a:spcPts val="9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-84" dirty="0">
                <a:latin typeface="Trebuchet MS"/>
                <a:cs typeface="Trebuchet MS"/>
              </a:rPr>
              <a:t>Utilisant</a:t>
            </a:r>
            <a:r>
              <a:rPr sz="1764" spc="-74" dirty="0">
                <a:latin typeface="Trebuchet MS"/>
                <a:cs typeface="Trebuchet MS"/>
              </a:rPr>
              <a:t> </a:t>
            </a:r>
            <a:r>
              <a:rPr sz="1764" spc="-79" dirty="0">
                <a:latin typeface="Trebuchet MS"/>
                <a:cs typeface="Trebuchet MS"/>
              </a:rPr>
              <a:t>un</a:t>
            </a:r>
            <a:r>
              <a:rPr sz="1764" spc="-32" dirty="0">
                <a:latin typeface="Trebuchet MS"/>
                <a:cs typeface="Trebuchet MS"/>
              </a:rPr>
              <a:t> </a:t>
            </a:r>
            <a:r>
              <a:rPr sz="1764" spc="-102" dirty="0">
                <a:latin typeface="Trebuchet MS"/>
                <a:cs typeface="Trebuchet MS"/>
              </a:rPr>
              <a:t>fichier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97" dirty="0">
                <a:latin typeface="Trebuchet MS"/>
                <a:cs typeface="Trebuchet MS"/>
              </a:rPr>
              <a:t>de</a:t>
            </a:r>
            <a:r>
              <a:rPr sz="1764" spc="-51" dirty="0">
                <a:latin typeface="Trebuchet MS"/>
                <a:cs typeface="Trebuchet MS"/>
              </a:rPr>
              <a:t> </a:t>
            </a:r>
            <a:r>
              <a:rPr sz="1764" spc="-88" dirty="0">
                <a:latin typeface="Trebuchet MS"/>
                <a:cs typeface="Trebuchet MS"/>
              </a:rPr>
              <a:t>configuration</a:t>
            </a:r>
            <a:r>
              <a:rPr sz="1764" spc="-70" dirty="0">
                <a:latin typeface="Trebuchet MS"/>
                <a:cs typeface="Trebuchet MS"/>
              </a:rPr>
              <a:t> </a:t>
            </a:r>
            <a:r>
              <a:rPr sz="1764" b="1" spc="23" dirty="0">
                <a:solidFill>
                  <a:srgbClr val="0000CC"/>
                </a:solidFill>
                <a:latin typeface="Trebuchet MS"/>
                <a:cs typeface="Trebuchet MS"/>
              </a:rPr>
              <a:t>pom.xml</a:t>
            </a:r>
            <a:r>
              <a:rPr sz="1764" b="1" spc="-19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764" spc="-88" dirty="0">
                <a:latin typeface="Trebuchet MS"/>
                <a:cs typeface="Trebuchet MS"/>
              </a:rPr>
              <a:t>(Project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70" dirty="0">
                <a:latin typeface="Trebuchet MS"/>
                <a:cs typeface="Trebuchet MS"/>
              </a:rPr>
              <a:t>Object </a:t>
            </a:r>
            <a:r>
              <a:rPr sz="1764" spc="-42" dirty="0">
                <a:latin typeface="Trebuchet MS"/>
                <a:cs typeface="Trebuchet MS"/>
              </a:rPr>
              <a:t>Model)</a:t>
            </a:r>
            <a:endParaRPr sz="1764">
              <a:latin typeface="Trebuchet MS"/>
              <a:cs typeface="Trebuchet MS"/>
            </a:endParaRPr>
          </a:p>
          <a:p>
            <a:pPr>
              <a:spcBef>
                <a:spcPts val="19"/>
              </a:spcBef>
              <a:buClr>
                <a:srgbClr val="215967"/>
              </a:buClr>
              <a:buFont typeface="Wingdings"/>
              <a:buChar char=""/>
            </a:pPr>
            <a:endParaRPr sz="2553">
              <a:latin typeface="Trebuchet MS"/>
              <a:cs typeface="Trebuchet MS"/>
            </a:endParaRPr>
          </a:p>
          <a:p>
            <a:pPr marL="264644" indent="-253445">
              <a:spcBef>
                <a:spcPts val="5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dirty="0">
                <a:latin typeface="Arial MT"/>
                <a:cs typeface="Arial MT"/>
              </a:rPr>
              <a:t>1</a:t>
            </a:r>
            <a:r>
              <a:rPr sz="1764" spc="-5" dirty="0">
                <a:latin typeface="Arial MT"/>
                <a:cs typeface="Arial MT"/>
              </a:rPr>
              <a:t> </a:t>
            </a:r>
            <a:r>
              <a:rPr sz="1764" spc="-93" dirty="0">
                <a:latin typeface="Trebuchet MS"/>
                <a:cs typeface="Trebuchet MS"/>
              </a:rPr>
              <a:t>projet</a:t>
            </a:r>
            <a:r>
              <a:rPr sz="1764" spc="-60" dirty="0">
                <a:latin typeface="Trebuchet MS"/>
                <a:cs typeface="Trebuchet MS"/>
              </a:rPr>
              <a:t> </a:t>
            </a:r>
            <a:r>
              <a:rPr sz="1764" spc="-65" dirty="0">
                <a:latin typeface="Trebuchet MS"/>
                <a:cs typeface="Trebuchet MS"/>
              </a:rPr>
              <a:t>Maven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106" dirty="0">
                <a:latin typeface="Trebuchet MS"/>
                <a:cs typeface="Trebuchet MS"/>
              </a:rPr>
              <a:t>=</a:t>
            </a:r>
            <a:r>
              <a:rPr sz="1764" spc="-46" dirty="0">
                <a:latin typeface="Trebuchet MS"/>
                <a:cs typeface="Trebuchet MS"/>
              </a:rPr>
              <a:t> </a:t>
            </a:r>
            <a:r>
              <a:rPr sz="1764" dirty="0">
                <a:latin typeface="Arial MT"/>
                <a:cs typeface="Arial MT"/>
              </a:rPr>
              <a:t>1</a:t>
            </a:r>
            <a:r>
              <a:rPr sz="1764" spc="-9" dirty="0">
                <a:latin typeface="Arial MT"/>
                <a:cs typeface="Arial MT"/>
              </a:rPr>
              <a:t> </a:t>
            </a:r>
            <a:r>
              <a:rPr sz="1764" spc="-125" dirty="0">
                <a:latin typeface="Trebuchet MS"/>
                <a:cs typeface="Trebuchet MS"/>
              </a:rPr>
              <a:t>artéfact</a:t>
            </a:r>
            <a:r>
              <a:rPr sz="1764" spc="-42" dirty="0">
                <a:latin typeface="Trebuchet MS"/>
                <a:cs typeface="Trebuchet MS"/>
              </a:rPr>
              <a:t> </a:t>
            </a:r>
            <a:r>
              <a:rPr sz="1764" spc="-102" dirty="0">
                <a:latin typeface="Trebuchet MS"/>
                <a:cs typeface="Trebuchet MS"/>
              </a:rPr>
              <a:t>(livrable)</a:t>
            </a:r>
            <a:r>
              <a:rPr sz="1764" spc="-79" dirty="0">
                <a:latin typeface="Trebuchet MS"/>
                <a:cs typeface="Trebuchet MS"/>
              </a:rPr>
              <a:t> </a:t>
            </a:r>
            <a:r>
              <a:rPr sz="1764" spc="-102" dirty="0">
                <a:latin typeface="Trebuchet MS"/>
                <a:cs typeface="Trebuchet MS"/>
              </a:rPr>
              <a:t>(pom,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172" dirty="0">
                <a:latin typeface="Trebuchet MS"/>
                <a:cs typeface="Trebuchet MS"/>
              </a:rPr>
              <a:t>jar,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116" dirty="0">
                <a:latin typeface="Trebuchet MS"/>
                <a:cs typeface="Trebuchet MS"/>
              </a:rPr>
              <a:t>war,</a:t>
            </a:r>
            <a:r>
              <a:rPr sz="1764" spc="-56" dirty="0">
                <a:latin typeface="Trebuchet MS"/>
                <a:cs typeface="Trebuchet MS"/>
              </a:rPr>
              <a:t> </a:t>
            </a:r>
            <a:r>
              <a:rPr sz="1764" spc="-130" dirty="0">
                <a:latin typeface="Trebuchet MS"/>
                <a:cs typeface="Trebuchet MS"/>
              </a:rPr>
              <a:t>ear,</a:t>
            </a:r>
            <a:r>
              <a:rPr sz="1764" spc="-51" dirty="0">
                <a:latin typeface="Trebuchet MS"/>
                <a:cs typeface="Trebuchet MS"/>
              </a:rPr>
              <a:t> </a:t>
            </a:r>
            <a:r>
              <a:rPr sz="1764" spc="200" dirty="0">
                <a:latin typeface="Trebuchet MS"/>
                <a:cs typeface="Trebuchet MS"/>
              </a:rPr>
              <a:t>…)</a:t>
            </a:r>
            <a:endParaRPr sz="1764">
              <a:latin typeface="Trebuchet MS"/>
              <a:cs typeface="Trebuchet MS"/>
            </a:endParaRPr>
          </a:p>
          <a:p>
            <a:pPr marL="654831" lvl="1" indent="-273485">
              <a:spcBef>
                <a:spcPts val="408"/>
              </a:spcBef>
              <a:buClr>
                <a:srgbClr val="215967"/>
              </a:buClr>
              <a:buSzPct val="120588"/>
              <a:buFont typeface="Wingdings"/>
              <a:buChar char=""/>
              <a:tabLst>
                <a:tab pos="655421" algn="l"/>
              </a:tabLst>
            </a:pPr>
            <a:r>
              <a:rPr sz="1578" spc="-23" dirty="0">
                <a:latin typeface="Trebuchet MS"/>
                <a:cs typeface="Trebuchet MS"/>
              </a:rPr>
              <a:t>Une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70" dirty="0">
                <a:latin typeface="Trebuchet MS"/>
                <a:cs typeface="Trebuchet MS"/>
              </a:rPr>
              <a:t>organisation</a:t>
            </a:r>
            <a:r>
              <a:rPr sz="1578" spc="-56" dirty="0">
                <a:latin typeface="Trebuchet MS"/>
                <a:cs typeface="Trebuchet MS"/>
              </a:rPr>
              <a:t> </a:t>
            </a:r>
            <a:r>
              <a:rPr sz="1578" spc="-65" dirty="0">
                <a:latin typeface="Trebuchet MS"/>
                <a:cs typeface="Trebuchet MS"/>
              </a:rPr>
              <a:t>des</a:t>
            </a:r>
            <a:r>
              <a:rPr sz="1578" spc="-51" dirty="0">
                <a:latin typeface="Trebuchet MS"/>
                <a:cs typeface="Trebuchet MS"/>
              </a:rPr>
              <a:t> répertoires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93" dirty="0">
                <a:latin typeface="Trebuchet MS"/>
                <a:cs typeface="Trebuchet MS"/>
              </a:rPr>
              <a:t>prédéfinie</a:t>
            </a:r>
            <a:endParaRPr sz="1578">
              <a:latin typeface="Trebuchet MS"/>
              <a:cs typeface="Trebuchet MS"/>
            </a:endParaRPr>
          </a:p>
          <a:p>
            <a:pPr marL="654831" lvl="1" indent="-273485">
              <a:spcBef>
                <a:spcPts val="390"/>
              </a:spcBef>
              <a:buClr>
                <a:srgbClr val="215967"/>
              </a:buClr>
              <a:buSzPct val="120588"/>
              <a:buFont typeface="Wingdings"/>
              <a:buChar char=""/>
              <a:tabLst>
                <a:tab pos="655421" algn="l"/>
              </a:tabLst>
            </a:pPr>
            <a:r>
              <a:rPr sz="1578" spc="28" dirty="0">
                <a:latin typeface="Trebuchet MS"/>
                <a:cs typeface="Trebuchet MS"/>
              </a:rPr>
              <a:t>Des</a:t>
            </a:r>
            <a:r>
              <a:rPr sz="1578" spc="-37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cycles</a:t>
            </a:r>
            <a:r>
              <a:rPr sz="1578" spc="-65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de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56" dirty="0">
                <a:latin typeface="Trebuchet MS"/>
                <a:cs typeface="Trebuchet MS"/>
              </a:rPr>
              <a:t>construction</a:t>
            </a:r>
            <a:r>
              <a:rPr sz="1578" spc="-74" dirty="0">
                <a:latin typeface="Trebuchet MS"/>
                <a:cs typeface="Trebuchet MS"/>
              </a:rPr>
              <a:t> standardisés</a:t>
            </a:r>
            <a:endParaRPr sz="1578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8487" y="1706001"/>
            <a:ext cx="2260521" cy="5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793" y="798682"/>
            <a:ext cx="3863147" cy="563712"/>
          </a:xfrm>
          <a:prstGeom prst="rect">
            <a:avLst/>
          </a:prstGeom>
        </p:spPr>
        <p:txBody>
          <a:bodyPr vert="horz" wrap="square" lIns="0" tIns="13557" rIns="0" bIns="0" rtlCol="0">
            <a:spAutoFit/>
          </a:bodyPr>
          <a:lstStyle/>
          <a:p>
            <a:pPr marL="11788">
              <a:spcBef>
                <a:spcPts val="107"/>
              </a:spcBef>
            </a:pPr>
            <a:r>
              <a:rPr sz="3574" spc="-84" dirty="0"/>
              <a:t>M</a:t>
            </a:r>
            <a:r>
              <a:rPr sz="3574" spc="-102" dirty="0"/>
              <a:t>a</a:t>
            </a:r>
            <a:r>
              <a:rPr sz="3574" spc="-111" dirty="0"/>
              <a:t>v</a:t>
            </a:r>
            <a:r>
              <a:rPr sz="3574" spc="-60" dirty="0"/>
              <a:t>e</a:t>
            </a:r>
            <a:r>
              <a:rPr sz="3574" spc="-19" dirty="0"/>
              <a:t>n</a:t>
            </a:r>
            <a:r>
              <a:rPr sz="3574" spc="-93" dirty="0"/>
              <a:t> </a:t>
            </a:r>
            <a:r>
              <a:rPr sz="3574" spc="-42" dirty="0"/>
              <a:t>C</a:t>
            </a:r>
            <a:r>
              <a:rPr sz="3574" spc="-32" dirty="0"/>
              <a:t>L</a:t>
            </a:r>
            <a:r>
              <a:rPr sz="3574" spc="-28" dirty="0"/>
              <a:t>I</a:t>
            </a:r>
            <a:endParaRPr sz="3574" dirty="0"/>
          </a:p>
        </p:txBody>
      </p:sp>
      <p:sp>
        <p:nvSpPr>
          <p:cNvPr id="3" name="object 3"/>
          <p:cNvSpPr txBox="1"/>
          <p:nvPr/>
        </p:nvSpPr>
        <p:spPr>
          <a:xfrm>
            <a:off x="1462869" y="1529853"/>
            <a:ext cx="8262410" cy="3731065"/>
          </a:xfrm>
          <a:prstGeom prst="rect">
            <a:avLst/>
          </a:prstGeom>
        </p:spPr>
        <p:txBody>
          <a:bodyPr vert="horz" wrap="square" lIns="0" tIns="122598" rIns="0" bIns="0" rtlCol="0">
            <a:spAutoFit/>
          </a:bodyPr>
          <a:lstStyle/>
          <a:p>
            <a:pPr marL="264644" indent="-253445">
              <a:spcBef>
                <a:spcPts val="965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624" b="1" spc="149" dirty="0">
                <a:solidFill>
                  <a:srgbClr val="0000CC"/>
                </a:solidFill>
                <a:latin typeface="Trebuchet MS"/>
                <a:cs typeface="Trebuchet MS"/>
              </a:rPr>
              <a:t>CLI</a:t>
            </a:r>
            <a:r>
              <a:rPr sz="1624" b="1" spc="-56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624" b="1" spc="-158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624" b="1" spc="-42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624" spc="-46" dirty="0">
                <a:latin typeface="Trebuchet MS"/>
                <a:cs typeface="Trebuchet MS"/>
              </a:rPr>
              <a:t>Command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Line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Interface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(interface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en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111" dirty="0">
                <a:latin typeface="Trebuchet MS"/>
                <a:cs typeface="Trebuchet MS"/>
              </a:rPr>
              <a:t>ligne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de</a:t>
            </a:r>
            <a:r>
              <a:rPr sz="1624" spc="-28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commande)</a:t>
            </a:r>
            <a:endParaRPr sz="1624">
              <a:latin typeface="Trebuchet MS"/>
              <a:cs typeface="Trebuchet MS"/>
            </a:endParaRPr>
          </a:p>
          <a:p>
            <a:pPr marL="655421" marR="4715" lvl="1" indent="-273485">
              <a:lnSpc>
                <a:spcPct val="150300"/>
              </a:lnSpc>
              <a:spcBef>
                <a:spcPts val="390"/>
              </a:spcBef>
              <a:buClr>
                <a:srgbClr val="215967"/>
              </a:buClr>
              <a:buSzPct val="120000"/>
              <a:buFont typeface="Wingdings"/>
              <a:buChar char=""/>
              <a:tabLst>
                <a:tab pos="656010" algn="l"/>
              </a:tabLst>
            </a:pPr>
            <a:r>
              <a:rPr sz="1624" spc="-28" dirty="0">
                <a:latin typeface="Trebuchet MS"/>
                <a:cs typeface="Trebuchet MS"/>
              </a:rPr>
              <a:t>Une</a:t>
            </a:r>
            <a:r>
              <a:rPr sz="1624" spc="97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interface</a:t>
            </a:r>
            <a:r>
              <a:rPr sz="1624" spc="102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permettant</a:t>
            </a:r>
            <a:r>
              <a:rPr sz="1624" spc="111" dirty="0">
                <a:latin typeface="Trebuchet MS"/>
                <a:cs typeface="Trebuchet MS"/>
              </a:rPr>
              <a:t> </a:t>
            </a:r>
            <a:r>
              <a:rPr sz="1624" spc="-162" dirty="0">
                <a:latin typeface="Trebuchet MS"/>
                <a:cs typeface="Trebuchet MS"/>
              </a:rPr>
              <a:t>à</a:t>
            </a:r>
            <a:r>
              <a:rPr sz="1624" spc="70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l’utilisateur</a:t>
            </a:r>
            <a:r>
              <a:rPr sz="1624" spc="106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de</a:t>
            </a:r>
            <a:r>
              <a:rPr sz="1624" spc="116" dirty="0">
                <a:latin typeface="Trebuchet MS"/>
                <a:cs typeface="Trebuchet MS"/>
              </a:rPr>
              <a:t> </a:t>
            </a:r>
            <a:r>
              <a:rPr sz="1624" spc="-74" dirty="0">
                <a:latin typeface="Trebuchet MS"/>
                <a:cs typeface="Trebuchet MS"/>
              </a:rPr>
              <a:t>communiquer</a:t>
            </a:r>
            <a:r>
              <a:rPr sz="1624" spc="106" dirty="0">
                <a:latin typeface="Trebuchet MS"/>
                <a:cs typeface="Trebuchet MS"/>
              </a:rPr>
              <a:t> </a:t>
            </a:r>
            <a:r>
              <a:rPr sz="1624" spc="-116" dirty="0">
                <a:latin typeface="Trebuchet MS"/>
                <a:cs typeface="Trebuchet MS"/>
              </a:rPr>
              <a:t>avec</a:t>
            </a:r>
            <a:r>
              <a:rPr sz="1624" spc="79" dirty="0">
                <a:latin typeface="Trebuchet MS"/>
                <a:cs typeface="Trebuchet MS"/>
              </a:rPr>
              <a:t> </a:t>
            </a:r>
            <a:r>
              <a:rPr sz="1624" spc="-144" dirty="0">
                <a:latin typeface="Trebuchet MS"/>
                <a:cs typeface="Trebuchet MS"/>
              </a:rPr>
              <a:t>la</a:t>
            </a:r>
            <a:r>
              <a:rPr sz="1624" spc="88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machine</a:t>
            </a:r>
            <a:r>
              <a:rPr sz="1624" spc="116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en</a:t>
            </a:r>
            <a:r>
              <a:rPr sz="1624" spc="97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utilisant</a:t>
            </a:r>
            <a:r>
              <a:rPr sz="1624" spc="93" dirty="0">
                <a:latin typeface="Trebuchet MS"/>
                <a:cs typeface="Trebuchet MS"/>
              </a:rPr>
              <a:t> </a:t>
            </a:r>
            <a:r>
              <a:rPr sz="1624" spc="-74" dirty="0">
                <a:latin typeface="Trebuchet MS"/>
                <a:cs typeface="Trebuchet MS"/>
              </a:rPr>
              <a:t>des </a:t>
            </a:r>
            <a:r>
              <a:rPr sz="1624" spc="-478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lignes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de</a:t>
            </a:r>
            <a:r>
              <a:rPr sz="1624" spc="-19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commande</a:t>
            </a:r>
            <a:endParaRPr sz="1624">
              <a:latin typeface="Trebuchet MS"/>
              <a:cs typeface="Trebuchet MS"/>
            </a:endParaRPr>
          </a:p>
          <a:p>
            <a:pPr marL="655421" lvl="1" indent="-274074">
              <a:spcBef>
                <a:spcPts val="1369"/>
              </a:spcBef>
              <a:buClr>
                <a:srgbClr val="215967"/>
              </a:buClr>
              <a:buSzPct val="120000"/>
              <a:buFont typeface="Wingdings"/>
              <a:buChar char=""/>
              <a:tabLst>
                <a:tab pos="656010" algn="l"/>
              </a:tabLst>
            </a:pPr>
            <a:r>
              <a:rPr sz="1624" spc="-32" dirty="0">
                <a:latin typeface="Trebuchet MS"/>
                <a:cs typeface="Trebuchet MS"/>
              </a:rPr>
              <a:t>L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s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19" dirty="0">
                <a:latin typeface="Trebuchet MS"/>
                <a:cs typeface="Trebuchet MS"/>
              </a:rPr>
              <a:t>o</a:t>
            </a:r>
            <a:r>
              <a:rPr sz="1624" spc="-84" dirty="0">
                <a:latin typeface="Trebuchet MS"/>
                <a:cs typeface="Trebuchet MS"/>
              </a:rPr>
              <a:t>m</a:t>
            </a:r>
            <a:r>
              <a:rPr sz="1624" spc="-102" dirty="0">
                <a:latin typeface="Trebuchet MS"/>
                <a:cs typeface="Trebuchet MS"/>
              </a:rPr>
              <a:t>m</a:t>
            </a:r>
            <a:r>
              <a:rPr sz="1624" spc="-158" dirty="0">
                <a:latin typeface="Trebuchet MS"/>
                <a:cs typeface="Trebuchet MS"/>
              </a:rPr>
              <a:t>a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97" dirty="0">
                <a:latin typeface="Trebuchet MS"/>
                <a:cs typeface="Trebuchet MS"/>
              </a:rPr>
              <a:t>d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s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241" dirty="0">
                <a:latin typeface="Trebuchet MS"/>
                <a:cs typeface="Trebuchet MS"/>
              </a:rPr>
              <a:t>:</a:t>
            </a:r>
            <a:endParaRPr sz="1624">
              <a:latin typeface="Trebuchet MS"/>
              <a:cs typeface="Trebuchet MS"/>
            </a:endParaRPr>
          </a:p>
          <a:p>
            <a:pPr marL="1025568" lvl="2" indent="-273485">
              <a:spcBef>
                <a:spcPts val="975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1026158" algn="l"/>
              </a:tabLst>
            </a:pP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-65" dirty="0">
                <a:latin typeface="Trebuchet MS"/>
                <a:cs typeface="Trebuchet MS"/>
              </a:rPr>
              <a:t>v</a:t>
            </a:r>
            <a:r>
              <a:rPr sz="1439" spc="-97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84" dirty="0">
                <a:latin typeface="Trebuchet MS"/>
                <a:cs typeface="Trebuchet MS"/>
              </a:rPr>
              <a:t>t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ê</a:t>
            </a:r>
            <a:r>
              <a:rPr sz="1439" spc="-88" dirty="0">
                <a:latin typeface="Trebuchet MS"/>
                <a:cs typeface="Trebuchet MS"/>
              </a:rPr>
              <a:t>t</a:t>
            </a:r>
            <a:r>
              <a:rPr sz="1439" spc="23" dirty="0">
                <a:latin typeface="Trebuchet MS"/>
                <a:cs typeface="Trebuchet MS"/>
              </a:rPr>
              <a:t>r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14" dirty="0">
                <a:latin typeface="Trebuchet MS"/>
                <a:cs typeface="Trebuchet MS"/>
              </a:rPr>
              <a:t>x</a:t>
            </a:r>
            <a:r>
              <a:rPr sz="1439" spc="-84" dirty="0">
                <a:latin typeface="Trebuchet MS"/>
                <a:cs typeface="Trebuchet MS"/>
              </a:rPr>
              <a:t>é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-88" dirty="0">
                <a:latin typeface="Trebuchet MS"/>
                <a:cs typeface="Trebuchet MS"/>
              </a:rPr>
              <a:t>t</a:t>
            </a:r>
            <a:r>
              <a:rPr sz="1439" spc="-84" dirty="0">
                <a:latin typeface="Trebuchet MS"/>
                <a:cs typeface="Trebuchet MS"/>
              </a:rPr>
              <a:t>ée</a:t>
            </a:r>
            <a:r>
              <a:rPr sz="1439" spc="-19" dirty="0">
                <a:latin typeface="Trebuchet MS"/>
                <a:cs typeface="Trebuchet MS"/>
              </a:rPr>
              <a:t>s</a:t>
            </a:r>
            <a:r>
              <a:rPr sz="1439" spc="-60" dirty="0">
                <a:latin typeface="Trebuchet MS"/>
                <a:cs typeface="Trebuchet MS"/>
              </a:rPr>
              <a:t> </a:t>
            </a:r>
            <a:r>
              <a:rPr sz="1439" spc="-130" dirty="0">
                <a:latin typeface="Trebuchet MS"/>
                <a:cs typeface="Trebuchet MS"/>
              </a:rPr>
              <a:t>à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23" dirty="0">
                <a:latin typeface="Trebuchet MS"/>
                <a:cs typeface="Trebuchet MS"/>
              </a:rPr>
              <a:t>r</a:t>
            </a:r>
            <a:r>
              <a:rPr sz="1439" spc="-88" dirty="0">
                <a:latin typeface="Trebuchet MS"/>
                <a:cs typeface="Trebuchet MS"/>
              </a:rPr>
              <a:t>ti</a:t>
            </a:r>
            <a:r>
              <a:rPr sz="1439" spc="19" dirty="0">
                <a:latin typeface="Trebuchet MS"/>
                <a:cs typeface="Trebuchet MS"/>
              </a:rPr>
              <a:t>r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209" dirty="0">
                <a:latin typeface="Trebuchet MS"/>
                <a:cs typeface="Trebuchet MS"/>
              </a:rPr>
              <a:t>’</a:t>
            </a:r>
            <a:r>
              <a:rPr sz="1439" spc="-51" dirty="0">
                <a:latin typeface="Trebuchet MS"/>
                <a:cs typeface="Trebuchet MS"/>
              </a:rPr>
              <a:t>un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14" dirty="0">
                <a:latin typeface="Trebuchet MS"/>
                <a:cs typeface="Trebuchet MS"/>
              </a:rPr>
              <a:t>s</a:t>
            </a:r>
            <a:r>
              <a:rPr sz="1439" spc="19" dirty="0">
                <a:latin typeface="Trebuchet MS"/>
                <a:cs typeface="Trebuchet MS"/>
              </a:rPr>
              <a:t>o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209" dirty="0">
                <a:latin typeface="Trebuchet MS"/>
                <a:cs typeface="Trebuchet MS"/>
              </a:rPr>
              <a:t>,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37" dirty="0">
                <a:latin typeface="Trebuchet MS"/>
                <a:cs typeface="Trebuchet MS"/>
              </a:rPr>
              <a:t>I</a:t>
            </a:r>
            <a:r>
              <a:rPr sz="1439" spc="218" dirty="0">
                <a:latin typeface="Trebuchet MS"/>
                <a:cs typeface="Trebuchet MS"/>
              </a:rPr>
              <a:t>D</a:t>
            </a:r>
            <a:r>
              <a:rPr sz="1439" spc="-37" dirty="0">
                <a:latin typeface="Trebuchet MS"/>
                <a:cs typeface="Trebuchet MS"/>
              </a:rPr>
              <a:t>E</a:t>
            </a:r>
            <a:r>
              <a:rPr sz="1439" spc="-209" dirty="0">
                <a:latin typeface="Trebuchet MS"/>
                <a:cs typeface="Trebuchet MS"/>
              </a:rPr>
              <a:t>...</a:t>
            </a:r>
            <a:endParaRPr sz="1439">
              <a:latin typeface="Trebuchet MS"/>
              <a:cs typeface="Trebuchet MS"/>
            </a:endParaRPr>
          </a:p>
          <a:p>
            <a:pPr marL="1025568" lvl="2" indent="-273485">
              <a:spcBef>
                <a:spcPts val="868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1026158" algn="l"/>
              </a:tabLst>
            </a:pP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70" dirty="0">
                <a:latin typeface="Trebuchet MS"/>
                <a:cs typeface="Trebuchet MS"/>
              </a:rPr>
              <a:t>y</a:t>
            </a:r>
            <a:r>
              <a:rPr sz="1439" spc="-125" dirty="0">
                <a:latin typeface="Trebuchet MS"/>
                <a:cs typeface="Trebuchet MS"/>
              </a:rPr>
              <a:t>a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84" dirty="0">
                <a:latin typeface="Trebuchet MS"/>
                <a:cs typeface="Trebuchet MS"/>
              </a:rPr>
              <a:t>t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130" dirty="0">
                <a:latin typeface="Trebuchet MS"/>
                <a:cs typeface="Trebuchet MS"/>
              </a:rPr>
              <a:t>a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167" dirty="0">
                <a:latin typeface="Trebuchet MS"/>
                <a:cs typeface="Trebuchet MS"/>
              </a:rPr>
              <a:t>f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23" dirty="0">
                <a:latin typeface="Trebuchet MS"/>
                <a:cs typeface="Trebuchet MS"/>
              </a:rPr>
              <a:t>r</a:t>
            </a:r>
            <a:r>
              <a:rPr sz="1439" spc="-70" dirty="0">
                <a:latin typeface="Trebuchet MS"/>
                <a:cs typeface="Trebuchet MS"/>
              </a:rPr>
              <a:t>m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b="1" i="1" spc="-23" dirty="0">
                <a:latin typeface="Trebuchet MS"/>
                <a:cs typeface="Trebuchet MS"/>
              </a:rPr>
              <a:t>c</a:t>
            </a:r>
            <a:r>
              <a:rPr sz="1439" b="1" i="1" dirty="0">
                <a:latin typeface="Trebuchet MS"/>
                <a:cs typeface="Trebuchet MS"/>
              </a:rPr>
              <a:t>o</a:t>
            </a:r>
            <a:r>
              <a:rPr sz="1439" b="1" i="1" spc="23" dirty="0">
                <a:latin typeface="Trebuchet MS"/>
                <a:cs typeface="Trebuchet MS"/>
              </a:rPr>
              <a:t>m</a:t>
            </a:r>
            <a:r>
              <a:rPr sz="1439" b="1" i="1" spc="5" dirty="0">
                <a:latin typeface="Trebuchet MS"/>
                <a:cs typeface="Trebuchet MS"/>
              </a:rPr>
              <a:t>m</a:t>
            </a:r>
            <a:r>
              <a:rPr sz="1439" b="1" i="1" spc="-46" dirty="0">
                <a:latin typeface="Trebuchet MS"/>
                <a:cs typeface="Trebuchet MS"/>
              </a:rPr>
              <a:t>a</a:t>
            </a:r>
            <a:r>
              <a:rPr sz="1439" b="1" i="1" spc="9" dirty="0">
                <a:latin typeface="Trebuchet MS"/>
                <a:cs typeface="Trebuchet MS"/>
              </a:rPr>
              <a:t>n</a:t>
            </a:r>
            <a:r>
              <a:rPr sz="1439" b="1" i="1" spc="-60" dirty="0">
                <a:latin typeface="Trebuchet MS"/>
                <a:cs typeface="Trebuchet MS"/>
              </a:rPr>
              <a:t>d</a:t>
            </a:r>
            <a:r>
              <a:rPr sz="1439" b="1" i="1" spc="-56" dirty="0">
                <a:latin typeface="Trebuchet MS"/>
                <a:cs typeface="Trebuchet MS"/>
              </a:rPr>
              <a:t> </a:t>
            </a:r>
            <a:r>
              <a:rPr sz="1439" b="1" i="1" dirty="0">
                <a:latin typeface="Trebuchet MS"/>
                <a:cs typeface="Trebuchet MS"/>
              </a:rPr>
              <a:t>o</a:t>
            </a:r>
            <a:r>
              <a:rPr sz="1439" b="1" i="1" spc="-9" dirty="0">
                <a:latin typeface="Trebuchet MS"/>
                <a:cs typeface="Trebuchet MS"/>
              </a:rPr>
              <a:t>p</a:t>
            </a:r>
            <a:r>
              <a:rPr sz="1439" b="1" i="1" spc="-93" dirty="0">
                <a:latin typeface="Trebuchet MS"/>
                <a:cs typeface="Trebuchet MS"/>
              </a:rPr>
              <a:t>t</a:t>
            </a:r>
            <a:r>
              <a:rPr sz="1439" b="1" i="1" spc="-88" dirty="0">
                <a:latin typeface="Trebuchet MS"/>
                <a:cs typeface="Trebuchet MS"/>
              </a:rPr>
              <a:t>i</a:t>
            </a:r>
            <a:r>
              <a:rPr sz="1439" b="1" i="1" dirty="0">
                <a:latin typeface="Trebuchet MS"/>
                <a:cs typeface="Trebuchet MS"/>
              </a:rPr>
              <a:t>o</a:t>
            </a:r>
            <a:r>
              <a:rPr sz="1439" b="1" i="1" spc="-5" dirty="0">
                <a:latin typeface="Trebuchet MS"/>
                <a:cs typeface="Trebuchet MS"/>
              </a:rPr>
              <a:t>n</a:t>
            </a:r>
            <a:r>
              <a:rPr sz="1439" b="1" i="1" spc="-111" dirty="0">
                <a:latin typeface="Trebuchet MS"/>
                <a:cs typeface="Trebuchet MS"/>
              </a:rPr>
              <a:t>s</a:t>
            </a:r>
            <a:r>
              <a:rPr sz="1439" b="1" i="1" spc="-46" dirty="0">
                <a:latin typeface="Trebuchet MS"/>
                <a:cs typeface="Trebuchet MS"/>
              </a:rPr>
              <a:t> </a:t>
            </a:r>
            <a:r>
              <a:rPr sz="1439" b="1" i="1" spc="-65" dirty="0">
                <a:latin typeface="Trebuchet MS"/>
                <a:cs typeface="Trebuchet MS"/>
              </a:rPr>
              <a:t>d</a:t>
            </a:r>
            <a:r>
              <a:rPr sz="1439" b="1" i="1" spc="-46" dirty="0">
                <a:latin typeface="Trebuchet MS"/>
                <a:cs typeface="Trebuchet MS"/>
              </a:rPr>
              <a:t>a</a:t>
            </a:r>
            <a:r>
              <a:rPr sz="1439" b="1" i="1" spc="-93" dirty="0">
                <a:latin typeface="Trebuchet MS"/>
                <a:cs typeface="Trebuchet MS"/>
              </a:rPr>
              <a:t>t</a:t>
            </a:r>
            <a:r>
              <a:rPr sz="1439" b="1" i="1" spc="-46" dirty="0">
                <a:latin typeface="Trebuchet MS"/>
                <a:cs typeface="Trebuchet MS"/>
              </a:rPr>
              <a:t>a</a:t>
            </a:r>
            <a:r>
              <a:rPr sz="1439" b="1" i="1" spc="209" dirty="0">
                <a:latin typeface="Trebuchet MS"/>
                <a:cs typeface="Trebuchet MS"/>
              </a:rPr>
              <a:t>O</a:t>
            </a:r>
            <a:r>
              <a:rPr sz="1439" b="1" i="1" spc="-102" dirty="0">
                <a:latin typeface="Trebuchet MS"/>
                <a:cs typeface="Trebuchet MS"/>
              </a:rPr>
              <a:t>r</a:t>
            </a:r>
            <a:r>
              <a:rPr sz="1439" b="1" i="1" spc="-130" dirty="0">
                <a:latin typeface="Trebuchet MS"/>
                <a:cs typeface="Trebuchet MS"/>
              </a:rPr>
              <a:t>F</a:t>
            </a:r>
            <a:r>
              <a:rPr sz="1439" b="1" i="1" spc="-88" dirty="0">
                <a:latin typeface="Trebuchet MS"/>
                <a:cs typeface="Trebuchet MS"/>
              </a:rPr>
              <a:t>i</a:t>
            </a:r>
            <a:r>
              <a:rPr sz="1439" b="1" i="1" spc="-79" dirty="0">
                <a:latin typeface="Trebuchet MS"/>
                <a:cs typeface="Trebuchet MS"/>
              </a:rPr>
              <a:t>l</a:t>
            </a:r>
            <a:r>
              <a:rPr sz="1439" b="1" i="1" spc="-65" dirty="0">
                <a:latin typeface="Trebuchet MS"/>
                <a:cs typeface="Trebuchet MS"/>
              </a:rPr>
              <a:t>e</a:t>
            </a:r>
            <a:r>
              <a:rPr sz="1439" b="1" i="1" spc="-111" dirty="0">
                <a:latin typeface="Trebuchet MS"/>
                <a:cs typeface="Trebuchet MS"/>
              </a:rPr>
              <a:t>s</a:t>
            </a:r>
            <a:endParaRPr sz="1439">
              <a:latin typeface="Trebuchet MS"/>
              <a:cs typeface="Trebuchet MS"/>
            </a:endParaRPr>
          </a:p>
          <a:p>
            <a:pPr marL="655421" marR="5739056" lvl="1" indent="-656010" algn="r">
              <a:spcBef>
                <a:spcPts val="1276"/>
              </a:spcBef>
              <a:buClr>
                <a:srgbClr val="215967"/>
              </a:buClr>
              <a:buSzPct val="120000"/>
              <a:buFont typeface="Wingdings"/>
              <a:buChar char=""/>
              <a:tabLst>
                <a:tab pos="656010" algn="l"/>
              </a:tabLst>
            </a:pPr>
            <a:r>
              <a:rPr sz="1624" spc="-60" dirty="0">
                <a:latin typeface="Trebuchet MS"/>
                <a:cs typeface="Trebuchet MS"/>
              </a:rPr>
              <a:t>E</a:t>
            </a:r>
            <a:r>
              <a:rPr sz="1624" spc="-5" dirty="0">
                <a:latin typeface="Trebuchet MS"/>
                <a:cs typeface="Trebuchet MS"/>
              </a:rPr>
              <a:t>x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102" dirty="0">
                <a:latin typeface="Trebuchet MS"/>
                <a:cs typeface="Trebuchet MS"/>
              </a:rPr>
              <a:t>m</a:t>
            </a:r>
            <a:r>
              <a:rPr sz="1624" spc="-93" dirty="0">
                <a:latin typeface="Trebuchet MS"/>
                <a:cs typeface="Trebuchet MS"/>
              </a:rPr>
              <a:t>p</a:t>
            </a:r>
            <a:r>
              <a:rPr sz="1624" spc="-125" dirty="0">
                <a:latin typeface="Trebuchet MS"/>
                <a:cs typeface="Trebuchet MS"/>
              </a:rPr>
              <a:t>l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s</a:t>
            </a:r>
            <a:r>
              <a:rPr sz="1624" spc="-28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d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32" dirty="0">
                <a:latin typeface="Trebuchet MS"/>
                <a:cs typeface="Trebuchet MS"/>
              </a:rPr>
              <a:t>o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42" dirty="0">
                <a:latin typeface="Trebuchet MS"/>
                <a:cs typeface="Trebuchet MS"/>
              </a:rPr>
              <a:t>s</a:t>
            </a:r>
            <a:r>
              <a:rPr sz="1624" spc="19" dirty="0">
                <a:latin typeface="Trebuchet MS"/>
                <a:cs typeface="Trebuchet MS"/>
              </a:rPr>
              <a:t>o</a:t>
            </a:r>
            <a:r>
              <a:rPr sz="1624" spc="-125" dirty="0">
                <a:latin typeface="Trebuchet MS"/>
                <a:cs typeface="Trebuchet MS"/>
              </a:rPr>
              <a:t>l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241" dirty="0">
                <a:latin typeface="Trebuchet MS"/>
                <a:cs typeface="Trebuchet MS"/>
              </a:rPr>
              <a:t>:</a:t>
            </a:r>
            <a:endParaRPr sz="1624">
              <a:latin typeface="Trebuchet MS"/>
              <a:cs typeface="Trebuchet MS"/>
            </a:endParaRPr>
          </a:p>
          <a:p>
            <a:pPr marL="273485" marR="5699566" lvl="2" indent="-273485" algn="r">
              <a:spcBef>
                <a:spcPts val="975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273485" algn="l"/>
              </a:tabLst>
            </a:pPr>
            <a:r>
              <a:rPr sz="1439" spc="-37" dirty="0">
                <a:latin typeface="Trebuchet MS"/>
                <a:cs typeface="Trebuchet MS"/>
              </a:rPr>
              <a:t>I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65" dirty="0">
                <a:latin typeface="Trebuchet MS"/>
                <a:cs typeface="Trebuchet MS"/>
              </a:rPr>
              <a:t>v</a:t>
            </a:r>
            <a:r>
              <a:rPr sz="1439" spc="-88" dirty="0">
                <a:latin typeface="Trebuchet MS"/>
                <a:cs typeface="Trebuchet MS"/>
              </a:rPr>
              <a:t>it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c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-56" dirty="0">
                <a:latin typeface="Trebuchet MS"/>
                <a:cs typeface="Trebuchet MS"/>
              </a:rPr>
              <a:t>m</a:t>
            </a:r>
            <a:r>
              <a:rPr sz="1439" spc="-70" dirty="0">
                <a:latin typeface="Trebuchet MS"/>
                <a:cs typeface="Trebuchet MS"/>
              </a:rPr>
              <a:t>m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74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endParaRPr sz="1439">
              <a:latin typeface="Trebuchet MS"/>
              <a:cs typeface="Trebuchet MS"/>
            </a:endParaRPr>
          </a:p>
          <a:p>
            <a:pPr marL="1025568" lvl="2" indent="-273485">
              <a:spcBef>
                <a:spcPts val="868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1026158" algn="l"/>
              </a:tabLst>
            </a:pPr>
            <a:r>
              <a:rPr sz="1439" spc="-51" dirty="0">
                <a:latin typeface="Trebuchet MS"/>
                <a:cs typeface="Trebuchet MS"/>
              </a:rPr>
              <a:t>PowerShell</a:t>
            </a:r>
            <a:endParaRPr sz="1439">
              <a:latin typeface="Trebuchet MS"/>
              <a:cs typeface="Trebuchet MS"/>
            </a:endParaRPr>
          </a:p>
          <a:p>
            <a:pPr marL="1025568" lvl="2" indent="-273485">
              <a:spcBef>
                <a:spcPts val="868"/>
              </a:spcBef>
              <a:buClr>
                <a:srgbClr val="215967"/>
              </a:buClr>
              <a:buSzPct val="122580"/>
              <a:buFont typeface="Courier New"/>
              <a:buChar char="o"/>
              <a:tabLst>
                <a:tab pos="1026158" algn="l"/>
              </a:tabLst>
            </a:pPr>
            <a:r>
              <a:rPr sz="1439" spc="-5" dirty="0">
                <a:latin typeface="Trebuchet MS"/>
                <a:cs typeface="Trebuchet MS"/>
              </a:rPr>
              <a:t>Cmder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23" dirty="0">
                <a:latin typeface="Trebuchet MS"/>
                <a:cs typeface="Trebuchet MS"/>
              </a:rPr>
              <a:t>(Open-source</a:t>
            </a:r>
            <a:r>
              <a:rPr sz="1439" spc="-65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acceptant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les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commandes</a:t>
            </a:r>
            <a:r>
              <a:rPr sz="1439" spc="-88" dirty="0">
                <a:latin typeface="Trebuchet MS"/>
                <a:cs typeface="Trebuchet MS"/>
              </a:rPr>
              <a:t> </a:t>
            </a:r>
            <a:r>
              <a:rPr sz="1439" spc="-14" dirty="0">
                <a:latin typeface="Trebuchet MS"/>
                <a:cs typeface="Trebuchet MS"/>
              </a:rPr>
              <a:t>Unix)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60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468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03039"/>
            <a:ext cx="4511207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74" dirty="0"/>
              <a:t>Installation</a:t>
            </a:r>
            <a:r>
              <a:rPr spc="-51" dirty="0"/>
              <a:t> </a:t>
            </a:r>
            <a:r>
              <a:rPr spc="-46" dirty="0"/>
              <a:t>de</a:t>
            </a:r>
            <a:r>
              <a:rPr spc="-97" dirty="0"/>
              <a:t> </a:t>
            </a:r>
            <a:r>
              <a:rPr spc="-88" dirty="0"/>
              <a:t>maven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2918" y="1692867"/>
            <a:ext cx="1673937" cy="283983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264644" indent="-253445">
              <a:spcBef>
                <a:spcPts val="9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106" dirty="0">
                <a:latin typeface="Trebuchet MS"/>
                <a:cs typeface="Trebuchet MS"/>
              </a:rPr>
              <a:t>U</a:t>
            </a:r>
            <a:r>
              <a:rPr sz="1764" spc="-97" dirty="0">
                <a:latin typeface="Trebuchet MS"/>
                <a:cs typeface="Trebuchet MS"/>
              </a:rPr>
              <a:t>b</a:t>
            </a:r>
            <a:r>
              <a:rPr sz="1764" spc="-65" dirty="0">
                <a:latin typeface="Trebuchet MS"/>
                <a:cs typeface="Trebuchet MS"/>
              </a:rPr>
              <a:t>u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65" dirty="0">
                <a:latin typeface="Trebuchet MS"/>
                <a:cs typeface="Trebuchet MS"/>
              </a:rPr>
              <a:t>u</a:t>
            </a:r>
            <a:r>
              <a:rPr sz="1764" spc="-436" dirty="0">
                <a:latin typeface="Trebuchet MS"/>
                <a:cs typeface="Trebuchet MS"/>
              </a:rPr>
              <a:t>/</a:t>
            </a:r>
            <a:r>
              <a:rPr sz="1764" spc="246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97" dirty="0">
                <a:latin typeface="Trebuchet MS"/>
                <a:cs typeface="Trebuchet MS"/>
              </a:rPr>
              <a:t>b</a:t>
            </a:r>
            <a:r>
              <a:rPr sz="1764" spc="-135" dirty="0">
                <a:latin typeface="Trebuchet MS"/>
                <a:cs typeface="Trebuchet MS"/>
              </a:rPr>
              <a:t>i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79" dirty="0">
                <a:latin typeface="Trebuchet MS"/>
                <a:cs typeface="Trebuchet MS"/>
              </a:rPr>
              <a:t>n</a:t>
            </a:r>
            <a:endParaRPr sz="1764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2919" y="2664648"/>
            <a:ext cx="7240955" cy="190199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264644" indent="-253445">
              <a:spcBef>
                <a:spcPts val="9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5" dirty="0">
                <a:latin typeface="Trebuchet MS"/>
                <a:cs typeface="Trebuchet MS"/>
              </a:rPr>
              <a:t>Windows</a:t>
            </a:r>
            <a:endParaRPr sz="1764">
              <a:latin typeface="Trebuchet MS"/>
              <a:cs typeface="Trebuchet MS"/>
            </a:endParaRPr>
          </a:p>
          <a:p>
            <a:pPr marL="654831" marR="4715" lvl="1" indent="-273485">
              <a:lnSpc>
                <a:spcPts val="1717"/>
              </a:lnSpc>
              <a:spcBef>
                <a:spcPts val="422"/>
              </a:spcBef>
              <a:buClr>
                <a:srgbClr val="215967"/>
              </a:buClr>
              <a:buSzPct val="123333"/>
              <a:buAutoNum type="arabicPeriod"/>
              <a:tabLst>
                <a:tab pos="655421" algn="l"/>
              </a:tabLst>
            </a:pPr>
            <a:r>
              <a:rPr sz="1392" u="sng" spc="-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Téléchargez</a:t>
            </a:r>
            <a:r>
              <a:rPr sz="1392" spc="102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116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décompresser</a:t>
            </a:r>
            <a:r>
              <a:rPr sz="1392" spc="70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l’archive</a:t>
            </a:r>
            <a:r>
              <a:rPr sz="1392" spc="12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courante</a:t>
            </a:r>
            <a:r>
              <a:rPr sz="1392" spc="9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93" dirty="0">
                <a:latin typeface="Trebuchet MS"/>
                <a:cs typeface="Trebuchet MS"/>
              </a:rPr>
              <a:t> </a:t>
            </a:r>
            <a:r>
              <a:rPr sz="1392" spc="46" dirty="0">
                <a:latin typeface="Trebuchet MS"/>
                <a:cs typeface="Trebuchet MS"/>
              </a:rPr>
              <a:t>MAVEN,</a:t>
            </a:r>
            <a:r>
              <a:rPr sz="1392" spc="455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par</a:t>
            </a:r>
            <a:r>
              <a:rPr sz="1392" spc="88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exemple</a:t>
            </a:r>
            <a:r>
              <a:rPr sz="1392" spc="102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392" u="sng" spc="-8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apache- </a:t>
            </a:r>
            <a:r>
              <a:rPr sz="1392" spc="-408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392" u="sng" spc="-88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maven-3.6.3-bin.zip</a:t>
            </a:r>
            <a:r>
              <a:rPr sz="1392" spc="-88" dirty="0">
                <a:latin typeface="Trebuchet MS"/>
                <a:cs typeface="Trebuchet MS"/>
              </a:rPr>
              <a:t>.</a:t>
            </a:r>
            <a:endParaRPr sz="1392">
              <a:latin typeface="Trebuchet MS"/>
              <a:cs typeface="Trebuchet MS"/>
            </a:endParaRPr>
          </a:p>
          <a:p>
            <a:pPr marL="654831" lvl="1" indent="-273485">
              <a:lnSpc>
                <a:spcPts val="2061"/>
              </a:lnSpc>
              <a:buClr>
                <a:srgbClr val="215967"/>
              </a:buClr>
              <a:buSzPct val="123333"/>
              <a:buAutoNum type="arabicPeriod"/>
              <a:tabLst>
                <a:tab pos="655421" algn="l"/>
              </a:tabLst>
            </a:pPr>
            <a:r>
              <a:rPr sz="1392" spc="-46" dirty="0">
                <a:latin typeface="Trebuchet MS"/>
                <a:cs typeface="Trebuchet MS"/>
              </a:rPr>
              <a:t>Ajoutez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une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variable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système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97" dirty="0">
                <a:latin typeface="Trebuchet MS"/>
                <a:cs typeface="Trebuchet MS"/>
              </a:rPr>
              <a:t>MAVEN_HOME</a:t>
            </a:r>
            <a:r>
              <a:rPr sz="1392" spc="28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et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pointez-la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dans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dossier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Maven.</a:t>
            </a:r>
            <a:endParaRPr sz="1392">
              <a:latin typeface="Trebuchet MS"/>
              <a:cs typeface="Trebuchet MS"/>
            </a:endParaRPr>
          </a:p>
          <a:p>
            <a:pPr marL="654831" lvl="1" indent="-273485">
              <a:lnSpc>
                <a:spcPts val="2056"/>
              </a:lnSpc>
              <a:buClr>
                <a:srgbClr val="215967"/>
              </a:buClr>
              <a:buSzPct val="123333"/>
              <a:buAutoNum type="arabicPeriod"/>
              <a:tabLst>
                <a:tab pos="655421" algn="l"/>
              </a:tabLst>
            </a:pPr>
            <a:r>
              <a:rPr sz="1392" spc="111" dirty="0">
                <a:latin typeface="Trebuchet MS"/>
                <a:cs typeface="Trebuchet MS"/>
              </a:rPr>
              <a:t>A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-84" dirty="0">
                <a:latin typeface="Trebuchet MS"/>
                <a:cs typeface="Trebuchet MS"/>
              </a:rPr>
              <a:t>t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70" dirty="0">
                <a:latin typeface="Trebuchet MS"/>
                <a:cs typeface="Trebuchet MS"/>
              </a:rPr>
              <a:t>z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125" dirty="0">
                <a:latin typeface="Trebuchet MS"/>
                <a:cs typeface="Trebuchet MS"/>
              </a:rPr>
              <a:t>a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v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88" dirty="0">
                <a:latin typeface="Trebuchet MS"/>
                <a:cs typeface="Trebuchet MS"/>
              </a:rPr>
              <a:t>i</a:t>
            </a:r>
            <a:r>
              <a:rPr sz="1392" spc="-139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b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</a:t>
            </a:r>
            <a:r>
              <a:rPr sz="1392" spc="-200" dirty="0">
                <a:latin typeface="Trebuchet MS"/>
                <a:cs typeface="Trebuchet MS"/>
              </a:rPr>
              <a:t>’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60" dirty="0">
                <a:latin typeface="Trebuchet MS"/>
                <a:cs typeface="Trebuchet MS"/>
              </a:rPr>
              <a:t>v</a:t>
            </a:r>
            <a:r>
              <a:rPr sz="1392" spc="-88" dirty="0">
                <a:latin typeface="Trebuchet MS"/>
                <a:cs typeface="Trebuchet MS"/>
              </a:rPr>
              <a:t>i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32" dirty="0">
                <a:latin typeface="Trebuchet MS"/>
                <a:cs typeface="Trebuchet MS"/>
              </a:rPr>
              <a:t>o</a:t>
            </a:r>
            <a:r>
              <a:rPr sz="1392" spc="-51" dirty="0">
                <a:latin typeface="Trebuchet MS"/>
                <a:cs typeface="Trebuchet MS"/>
              </a:rPr>
              <a:t>nn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65" dirty="0">
                <a:latin typeface="Trebuchet MS"/>
                <a:cs typeface="Trebuchet MS"/>
              </a:rPr>
              <a:t>m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79" dirty="0">
                <a:latin typeface="Trebuchet MS"/>
                <a:cs typeface="Trebuchet MS"/>
              </a:rPr>
              <a:t>t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121" dirty="0">
                <a:latin typeface="Trebuchet MS"/>
                <a:cs typeface="Trebuchet MS"/>
              </a:rPr>
              <a:t>M</a:t>
            </a:r>
            <a:r>
              <a:rPr sz="1392" spc="-19" dirty="0">
                <a:latin typeface="Trebuchet MS"/>
                <a:cs typeface="Trebuchet MS"/>
              </a:rPr>
              <a:t>3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,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74" dirty="0">
                <a:latin typeface="Trebuchet MS"/>
                <a:cs typeface="Trebuchet MS"/>
              </a:rPr>
              <a:t>v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c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65" dirty="0">
                <a:latin typeface="Trebuchet MS"/>
                <a:cs typeface="Trebuchet MS"/>
              </a:rPr>
              <a:t>m</a:t>
            </a:r>
            <a:r>
              <a:rPr sz="1392" spc="-51" dirty="0">
                <a:latin typeface="Trebuchet MS"/>
                <a:cs typeface="Trebuchet MS"/>
              </a:rPr>
              <a:t>m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37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v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23" dirty="0">
                <a:latin typeface="Trebuchet MS"/>
                <a:cs typeface="Trebuchet MS"/>
              </a:rPr>
              <a:t>r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116" dirty="0">
                <a:latin typeface="Trebuchet MS"/>
                <a:cs typeface="Trebuchet MS"/>
              </a:rPr>
              <a:t>%</a:t>
            </a:r>
            <a:r>
              <a:rPr sz="1392" spc="135" dirty="0">
                <a:latin typeface="Trebuchet MS"/>
                <a:cs typeface="Trebuchet MS"/>
              </a:rPr>
              <a:t>M</a:t>
            </a:r>
            <a:r>
              <a:rPr sz="1392" spc="-19" dirty="0">
                <a:latin typeface="Trebuchet MS"/>
                <a:cs typeface="Trebuchet MS"/>
              </a:rPr>
              <a:t>3</a:t>
            </a:r>
            <a:r>
              <a:rPr sz="1392" spc="51" dirty="0">
                <a:latin typeface="Trebuchet MS"/>
                <a:cs typeface="Trebuchet MS"/>
              </a:rPr>
              <a:t>_</a:t>
            </a:r>
            <a:r>
              <a:rPr sz="1392" spc="125" dirty="0">
                <a:latin typeface="Trebuchet MS"/>
                <a:cs typeface="Trebuchet MS"/>
              </a:rPr>
              <a:t>H</a:t>
            </a:r>
            <a:r>
              <a:rPr sz="1392" spc="227" dirty="0">
                <a:latin typeface="Trebuchet MS"/>
                <a:cs typeface="Trebuchet MS"/>
              </a:rPr>
              <a:t>O</a:t>
            </a:r>
            <a:r>
              <a:rPr sz="1392" spc="121" dirty="0">
                <a:latin typeface="Trebuchet MS"/>
                <a:cs typeface="Trebuchet MS"/>
              </a:rPr>
              <a:t>M</a:t>
            </a:r>
            <a:r>
              <a:rPr sz="1392" spc="-37" dirty="0">
                <a:latin typeface="Trebuchet MS"/>
                <a:cs typeface="Trebuchet MS"/>
              </a:rPr>
              <a:t>E</a:t>
            </a:r>
            <a:r>
              <a:rPr sz="1392" spc="130" dirty="0">
                <a:latin typeface="Trebuchet MS"/>
                <a:cs typeface="Trebuchet MS"/>
              </a:rPr>
              <a:t>%</a:t>
            </a:r>
            <a:r>
              <a:rPr sz="1392" spc="-65" dirty="0">
                <a:latin typeface="Trebuchet MS"/>
                <a:cs typeface="Trebuchet MS"/>
              </a:rPr>
              <a:t>b</a:t>
            </a:r>
            <a:r>
              <a:rPr sz="1392" spc="-88" dirty="0">
                <a:latin typeface="Trebuchet MS"/>
                <a:cs typeface="Trebuchet MS"/>
              </a:rPr>
              <a:t>i</a:t>
            </a:r>
            <a:r>
              <a:rPr sz="1392" spc="-51" dirty="0">
                <a:latin typeface="Trebuchet MS"/>
                <a:cs typeface="Trebuchet MS"/>
              </a:rPr>
              <a:t>n</a:t>
            </a:r>
            <a:endParaRPr sz="1392">
              <a:latin typeface="Trebuchet MS"/>
              <a:cs typeface="Trebuchet MS"/>
            </a:endParaRPr>
          </a:p>
          <a:p>
            <a:pPr marL="654831" lvl="1" indent="-273485">
              <a:lnSpc>
                <a:spcPts val="2056"/>
              </a:lnSpc>
              <a:buClr>
                <a:srgbClr val="215967"/>
              </a:buClr>
              <a:buSzPct val="123333"/>
              <a:buAutoNum type="arabicPeriod"/>
              <a:tabLst>
                <a:tab pos="655421" algn="l"/>
              </a:tabLst>
            </a:pPr>
            <a:r>
              <a:rPr sz="1392" spc="-9" dirty="0">
                <a:latin typeface="Trebuchet MS"/>
                <a:cs typeface="Trebuchet MS"/>
              </a:rPr>
              <a:t>Créez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9" dirty="0">
                <a:latin typeface="Trebuchet MS"/>
                <a:cs typeface="Trebuchet MS"/>
              </a:rPr>
              <a:t>ou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mettez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jour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11" dirty="0">
                <a:latin typeface="Trebuchet MS"/>
                <a:cs typeface="Trebuchet MS"/>
              </a:rPr>
              <a:t>la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variable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d’environnement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60" dirty="0">
                <a:latin typeface="Trebuchet MS"/>
                <a:cs typeface="Trebuchet MS"/>
              </a:rPr>
              <a:t>PATH</a:t>
            </a:r>
            <a:r>
              <a:rPr sz="1392" spc="9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avec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88" dirty="0">
                <a:latin typeface="Trebuchet MS"/>
                <a:cs typeface="Trebuchet MS"/>
              </a:rPr>
              <a:t>%M3%</a:t>
            </a:r>
            <a:endParaRPr sz="1392">
              <a:latin typeface="Trebuchet MS"/>
              <a:cs typeface="Trebuchet MS"/>
            </a:endParaRPr>
          </a:p>
          <a:p>
            <a:pPr marL="264644" indent="-253445">
              <a:spcBef>
                <a:spcPts val="367"/>
              </a:spcBef>
              <a:buClr>
                <a:srgbClr val="215967"/>
              </a:buClr>
              <a:buSzPct val="121052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764" spc="23" dirty="0">
                <a:latin typeface="Trebuchet MS"/>
                <a:cs typeface="Trebuchet MS"/>
              </a:rPr>
              <a:t>V</a:t>
            </a:r>
            <a:r>
              <a:rPr sz="1764" spc="-116" dirty="0">
                <a:latin typeface="Trebuchet MS"/>
                <a:cs typeface="Trebuchet MS"/>
              </a:rPr>
              <a:t>é</a:t>
            </a:r>
            <a:r>
              <a:rPr sz="1764" spc="19" dirty="0">
                <a:latin typeface="Trebuchet MS"/>
                <a:cs typeface="Trebuchet MS"/>
              </a:rPr>
              <a:t>r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spc="-213" dirty="0">
                <a:latin typeface="Trebuchet MS"/>
                <a:cs typeface="Trebuchet MS"/>
              </a:rPr>
              <a:t>f</a:t>
            </a:r>
            <a:r>
              <a:rPr sz="1764" spc="-116" dirty="0">
                <a:latin typeface="Trebuchet MS"/>
                <a:cs typeface="Trebuchet MS"/>
              </a:rPr>
              <a:t>ie</a:t>
            </a:r>
            <a:r>
              <a:rPr sz="1764" spc="14" dirty="0">
                <a:latin typeface="Trebuchet MS"/>
                <a:cs typeface="Trebuchet MS"/>
              </a:rPr>
              <a:t>r</a:t>
            </a:r>
            <a:r>
              <a:rPr sz="1764" spc="-65" dirty="0">
                <a:latin typeface="Trebuchet MS"/>
                <a:cs typeface="Trebuchet MS"/>
              </a:rPr>
              <a:t> </a:t>
            </a:r>
            <a:r>
              <a:rPr sz="1764" spc="-135" dirty="0">
                <a:latin typeface="Trebuchet MS"/>
                <a:cs typeface="Trebuchet MS"/>
              </a:rPr>
              <a:t>l</a:t>
            </a:r>
            <a:r>
              <a:rPr sz="1764" spc="-260" dirty="0">
                <a:latin typeface="Trebuchet MS"/>
                <a:cs typeface="Trebuchet MS"/>
              </a:rPr>
              <a:t>’</a:t>
            </a:r>
            <a:r>
              <a:rPr sz="1764" spc="-97" dirty="0">
                <a:latin typeface="Trebuchet MS"/>
                <a:cs typeface="Trebuchet MS"/>
              </a:rPr>
              <a:t>i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42" dirty="0">
                <a:latin typeface="Trebuchet MS"/>
                <a:cs typeface="Trebuchet MS"/>
              </a:rPr>
              <a:t>s</a:t>
            </a:r>
            <a:r>
              <a:rPr sz="1764" spc="-102" dirty="0">
                <a:latin typeface="Trebuchet MS"/>
                <a:cs typeface="Trebuchet MS"/>
              </a:rPr>
              <a:t>t</a:t>
            </a:r>
            <a:r>
              <a:rPr sz="1764" spc="-186" dirty="0">
                <a:latin typeface="Trebuchet MS"/>
                <a:cs typeface="Trebuchet MS"/>
              </a:rPr>
              <a:t>a</a:t>
            </a:r>
            <a:r>
              <a:rPr sz="1764" spc="-135" dirty="0">
                <a:latin typeface="Trebuchet MS"/>
                <a:cs typeface="Trebuchet MS"/>
              </a:rPr>
              <a:t>ll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121" dirty="0">
                <a:latin typeface="Trebuchet MS"/>
                <a:cs typeface="Trebuchet MS"/>
              </a:rPr>
              <a:t>t</a:t>
            </a:r>
            <a:r>
              <a:rPr sz="1764" spc="-116" dirty="0">
                <a:latin typeface="Trebuchet MS"/>
                <a:cs typeface="Trebuchet MS"/>
              </a:rPr>
              <a:t>i</a:t>
            </a:r>
            <a:r>
              <a:rPr sz="1764" spc="42" dirty="0">
                <a:latin typeface="Trebuchet MS"/>
                <a:cs typeface="Trebuchet MS"/>
              </a:rPr>
              <a:t>o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93" dirty="0">
                <a:latin typeface="Trebuchet MS"/>
                <a:cs typeface="Trebuchet MS"/>
              </a:rPr>
              <a:t> 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88" dirty="0">
                <a:latin typeface="Trebuchet MS"/>
                <a:cs typeface="Trebuchet MS"/>
              </a:rPr>
              <a:t>v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r>
              <a:rPr sz="1764" spc="-97" dirty="0">
                <a:latin typeface="Trebuchet MS"/>
                <a:cs typeface="Trebuchet MS"/>
              </a:rPr>
              <a:t>c</a:t>
            </a:r>
            <a:r>
              <a:rPr sz="1764" spc="-70" dirty="0">
                <a:latin typeface="Trebuchet MS"/>
                <a:cs typeface="Trebuchet MS"/>
              </a:rPr>
              <a:t> </a:t>
            </a:r>
            <a:r>
              <a:rPr sz="1764" spc="-135" dirty="0">
                <a:latin typeface="Trebuchet MS"/>
                <a:cs typeface="Trebuchet MS"/>
              </a:rPr>
              <a:t>l</a:t>
            </a:r>
            <a:r>
              <a:rPr sz="1764" spc="-172" dirty="0">
                <a:latin typeface="Trebuchet MS"/>
                <a:cs typeface="Trebuchet MS"/>
              </a:rPr>
              <a:t>a</a:t>
            </a:r>
            <a:r>
              <a:rPr sz="1764" spc="-51" dirty="0">
                <a:latin typeface="Trebuchet MS"/>
                <a:cs typeface="Trebuchet MS"/>
              </a:rPr>
              <a:t> </a:t>
            </a:r>
            <a:r>
              <a:rPr sz="1764" spc="-97" dirty="0">
                <a:latin typeface="Trebuchet MS"/>
                <a:cs typeface="Trebuchet MS"/>
              </a:rPr>
              <a:t>c</a:t>
            </a:r>
            <a:r>
              <a:rPr sz="1764" spc="23" dirty="0">
                <a:latin typeface="Trebuchet MS"/>
                <a:cs typeface="Trebuchet MS"/>
              </a:rPr>
              <a:t>o</a:t>
            </a:r>
            <a:r>
              <a:rPr sz="1764" spc="-88" dirty="0">
                <a:latin typeface="Trebuchet MS"/>
                <a:cs typeface="Trebuchet MS"/>
              </a:rPr>
              <a:t>m</a:t>
            </a:r>
            <a:r>
              <a:rPr sz="1764" spc="-106" dirty="0">
                <a:latin typeface="Trebuchet MS"/>
                <a:cs typeface="Trebuchet MS"/>
              </a:rPr>
              <a:t>m</a:t>
            </a:r>
            <a:r>
              <a:rPr sz="1764" spc="-167" dirty="0">
                <a:latin typeface="Trebuchet MS"/>
                <a:cs typeface="Trebuchet MS"/>
              </a:rPr>
              <a:t>a</a:t>
            </a:r>
            <a:r>
              <a:rPr sz="1764" spc="-79" dirty="0">
                <a:latin typeface="Trebuchet MS"/>
                <a:cs typeface="Trebuchet MS"/>
              </a:rPr>
              <a:t>n</a:t>
            </a:r>
            <a:r>
              <a:rPr sz="1764" spc="-84" dirty="0">
                <a:latin typeface="Trebuchet MS"/>
                <a:cs typeface="Trebuchet MS"/>
              </a:rPr>
              <a:t>d</a:t>
            </a:r>
            <a:r>
              <a:rPr sz="1764" spc="-116" dirty="0">
                <a:latin typeface="Trebuchet MS"/>
                <a:cs typeface="Trebuchet MS"/>
              </a:rPr>
              <a:t>e</a:t>
            </a:r>
            <a:endParaRPr sz="1764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67933" y="1980432"/>
            <a:ext cx="2400685" cy="748556"/>
            <a:chOff x="3116580" y="2133600"/>
            <a:chExt cx="2586355" cy="806450"/>
          </a:xfrm>
        </p:grpSpPr>
        <p:sp>
          <p:nvSpPr>
            <p:cNvPr id="6" name="object 6"/>
            <p:cNvSpPr/>
            <p:nvPr/>
          </p:nvSpPr>
          <p:spPr>
            <a:xfrm>
              <a:off x="3124200" y="2141220"/>
              <a:ext cx="2573020" cy="792480"/>
            </a:xfrm>
            <a:custGeom>
              <a:avLst/>
              <a:gdLst/>
              <a:ahLst/>
              <a:cxnLst/>
              <a:rect l="l" t="t" r="r" b="b"/>
              <a:pathLst>
                <a:path w="2573020" h="792480">
                  <a:moveTo>
                    <a:pt x="2572512" y="792479"/>
                  </a:moveTo>
                  <a:lnTo>
                    <a:pt x="0" y="792479"/>
                  </a:lnTo>
                  <a:lnTo>
                    <a:pt x="0" y="0"/>
                  </a:lnTo>
                  <a:lnTo>
                    <a:pt x="2572512" y="0"/>
                  </a:lnTo>
                  <a:lnTo>
                    <a:pt x="2572512" y="7924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3116580" y="2133600"/>
              <a:ext cx="2586355" cy="806450"/>
            </a:xfrm>
            <a:custGeom>
              <a:avLst/>
              <a:gdLst/>
              <a:ahLst/>
              <a:cxnLst/>
              <a:rect l="l" t="t" r="r" b="b"/>
              <a:pathLst>
                <a:path w="2586354" h="806450">
                  <a:moveTo>
                    <a:pt x="2583180" y="806195"/>
                  </a:moveTo>
                  <a:lnTo>
                    <a:pt x="3048" y="806195"/>
                  </a:lnTo>
                  <a:lnTo>
                    <a:pt x="0" y="803147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583180" y="0"/>
                  </a:lnTo>
                  <a:lnTo>
                    <a:pt x="2586227" y="3048"/>
                  </a:lnTo>
                  <a:lnTo>
                    <a:pt x="2586227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792480"/>
                  </a:lnTo>
                  <a:lnTo>
                    <a:pt x="7620" y="792480"/>
                  </a:lnTo>
                  <a:lnTo>
                    <a:pt x="15240" y="800099"/>
                  </a:lnTo>
                  <a:lnTo>
                    <a:pt x="2586227" y="800099"/>
                  </a:lnTo>
                  <a:lnTo>
                    <a:pt x="2586227" y="803147"/>
                  </a:lnTo>
                  <a:lnTo>
                    <a:pt x="2583180" y="806195"/>
                  </a:lnTo>
                  <a:close/>
                </a:path>
                <a:path w="2586354" h="806450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2586354" h="806450">
                  <a:moveTo>
                    <a:pt x="2572511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2572511" y="7620"/>
                  </a:lnTo>
                  <a:lnTo>
                    <a:pt x="2572511" y="13716"/>
                  </a:lnTo>
                  <a:close/>
                </a:path>
                <a:path w="2586354" h="806450">
                  <a:moveTo>
                    <a:pt x="2572511" y="800099"/>
                  </a:moveTo>
                  <a:lnTo>
                    <a:pt x="2572511" y="7620"/>
                  </a:lnTo>
                  <a:lnTo>
                    <a:pt x="2580132" y="13716"/>
                  </a:lnTo>
                  <a:lnTo>
                    <a:pt x="2586227" y="13716"/>
                  </a:lnTo>
                  <a:lnTo>
                    <a:pt x="2586227" y="792480"/>
                  </a:lnTo>
                  <a:lnTo>
                    <a:pt x="2580132" y="792480"/>
                  </a:lnTo>
                  <a:lnTo>
                    <a:pt x="2572511" y="800099"/>
                  </a:lnTo>
                  <a:close/>
                </a:path>
                <a:path w="2586354" h="806450">
                  <a:moveTo>
                    <a:pt x="2586227" y="13716"/>
                  </a:moveTo>
                  <a:lnTo>
                    <a:pt x="2580132" y="13716"/>
                  </a:lnTo>
                  <a:lnTo>
                    <a:pt x="2572511" y="7620"/>
                  </a:lnTo>
                  <a:lnTo>
                    <a:pt x="2586227" y="7620"/>
                  </a:lnTo>
                  <a:lnTo>
                    <a:pt x="2586227" y="13716"/>
                  </a:lnTo>
                  <a:close/>
                </a:path>
                <a:path w="2586354" h="806450">
                  <a:moveTo>
                    <a:pt x="15240" y="800099"/>
                  </a:moveTo>
                  <a:lnTo>
                    <a:pt x="7620" y="792480"/>
                  </a:lnTo>
                  <a:lnTo>
                    <a:pt x="15240" y="792480"/>
                  </a:lnTo>
                  <a:lnTo>
                    <a:pt x="15240" y="800099"/>
                  </a:lnTo>
                  <a:close/>
                </a:path>
                <a:path w="2586354" h="806450">
                  <a:moveTo>
                    <a:pt x="2572511" y="800099"/>
                  </a:moveTo>
                  <a:lnTo>
                    <a:pt x="15240" y="800099"/>
                  </a:lnTo>
                  <a:lnTo>
                    <a:pt x="15240" y="792480"/>
                  </a:lnTo>
                  <a:lnTo>
                    <a:pt x="2572511" y="792480"/>
                  </a:lnTo>
                  <a:lnTo>
                    <a:pt x="2572511" y="800099"/>
                  </a:lnTo>
                  <a:close/>
                </a:path>
                <a:path w="2586354" h="806450">
                  <a:moveTo>
                    <a:pt x="2586227" y="800099"/>
                  </a:moveTo>
                  <a:lnTo>
                    <a:pt x="2572511" y="800099"/>
                  </a:lnTo>
                  <a:lnTo>
                    <a:pt x="2580132" y="792480"/>
                  </a:lnTo>
                  <a:lnTo>
                    <a:pt x="2586227" y="792480"/>
                  </a:lnTo>
                  <a:lnTo>
                    <a:pt x="2586227" y="800099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75006" y="1987505"/>
            <a:ext cx="2388307" cy="684704"/>
          </a:xfrm>
          <a:prstGeom prst="rect">
            <a:avLst/>
          </a:prstGeom>
        </p:spPr>
        <p:txBody>
          <a:bodyPr vert="horz" wrap="square" lIns="0" tIns="17682" rIns="0" bIns="0" rtlCol="0">
            <a:spAutoFit/>
          </a:bodyPr>
          <a:lstStyle/>
          <a:p>
            <a:pPr marL="73086" marR="364843">
              <a:lnSpc>
                <a:spcPts val="2580"/>
              </a:lnSpc>
              <a:spcBef>
                <a:spcPts val="139"/>
              </a:spcBef>
            </a:pPr>
            <a:r>
              <a:rPr sz="1392" spc="9" dirty="0">
                <a:latin typeface="Calibri"/>
                <a:cs typeface="Calibri"/>
              </a:rPr>
              <a:t>apt-cache search maven </a:t>
            </a:r>
            <a:r>
              <a:rPr sz="1392" spc="14" dirty="0">
                <a:latin typeface="Calibri"/>
                <a:cs typeface="Calibri"/>
              </a:rPr>
              <a:t> sudo</a:t>
            </a:r>
            <a:r>
              <a:rPr sz="1392" dirty="0">
                <a:latin typeface="Calibri"/>
                <a:cs typeface="Calibri"/>
              </a:rPr>
              <a:t> </a:t>
            </a:r>
            <a:r>
              <a:rPr sz="1392" spc="5" dirty="0">
                <a:latin typeface="Calibri"/>
                <a:cs typeface="Calibri"/>
              </a:rPr>
              <a:t>apt-get</a:t>
            </a:r>
            <a:r>
              <a:rPr sz="1392" spc="19" dirty="0">
                <a:latin typeface="Calibri"/>
                <a:cs typeface="Calibri"/>
              </a:rPr>
              <a:t> </a:t>
            </a:r>
            <a:r>
              <a:rPr sz="1392" dirty="0">
                <a:latin typeface="Calibri"/>
                <a:cs typeface="Calibri"/>
              </a:rPr>
              <a:t>install</a:t>
            </a:r>
            <a:r>
              <a:rPr sz="1392" spc="14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maven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95776" y="4590357"/>
            <a:ext cx="2400685" cy="419073"/>
            <a:chOff x="1638300" y="4945379"/>
            <a:chExt cx="2586355" cy="451484"/>
          </a:xfrm>
        </p:grpSpPr>
        <p:sp>
          <p:nvSpPr>
            <p:cNvPr id="10" name="object 10"/>
            <p:cNvSpPr/>
            <p:nvPr/>
          </p:nvSpPr>
          <p:spPr>
            <a:xfrm>
              <a:off x="1645920" y="4952999"/>
              <a:ext cx="2571115" cy="436245"/>
            </a:xfrm>
            <a:custGeom>
              <a:avLst/>
              <a:gdLst/>
              <a:ahLst/>
              <a:cxnLst/>
              <a:rect l="l" t="t" r="r" b="b"/>
              <a:pathLst>
                <a:path w="2571115" h="436245">
                  <a:moveTo>
                    <a:pt x="2570987" y="435864"/>
                  </a:moveTo>
                  <a:lnTo>
                    <a:pt x="0" y="435864"/>
                  </a:lnTo>
                  <a:lnTo>
                    <a:pt x="0" y="0"/>
                  </a:lnTo>
                  <a:lnTo>
                    <a:pt x="2570987" y="0"/>
                  </a:lnTo>
                  <a:lnTo>
                    <a:pt x="2570987" y="4358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1638300" y="4945379"/>
              <a:ext cx="2586355" cy="451484"/>
            </a:xfrm>
            <a:custGeom>
              <a:avLst/>
              <a:gdLst/>
              <a:ahLst/>
              <a:cxnLst/>
              <a:rect l="l" t="t" r="r" b="b"/>
              <a:pathLst>
                <a:path w="2586354" h="451485">
                  <a:moveTo>
                    <a:pt x="2583180" y="451104"/>
                  </a:moveTo>
                  <a:lnTo>
                    <a:pt x="3048" y="451104"/>
                  </a:lnTo>
                  <a:lnTo>
                    <a:pt x="0" y="4480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583180" y="0"/>
                  </a:lnTo>
                  <a:lnTo>
                    <a:pt x="2586227" y="3048"/>
                  </a:lnTo>
                  <a:lnTo>
                    <a:pt x="2586227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37388"/>
                  </a:lnTo>
                  <a:lnTo>
                    <a:pt x="7620" y="437388"/>
                  </a:lnTo>
                  <a:lnTo>
                    <a:pt x="13716" y="443483"/>
                  </a:lnTo>
                  <a:lnTo>
                    <a:pt x="2586227" y="443483"/>
                  </a:lnTo>
                  <a:lnTo>
                    <a:pt x="2586227" y="448056"/>
                  </a:lnTo>
                  <a:lnTo>
                    <a:pt x="2583180" y="451104"/>
                  </a:lnTo>
                  <a:close/>
                </a:path>
                <a:path w="2586354" h="45148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586354" h="451485">
                  <a:moveTo>
                    <a:pt x="2572511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572511" y="7620"/>
                  </a:lnTo>
                  <a:lnTo>
                    <a:pt x="2572511" y="13716"/>
                  </a:lnTo>
                  <a:close/>
                </a:path>
                <a:path w="2586354" h="451485">
                  <a:moveTo>
                    <a:pt x="2572511" y="443483"/>
                  </a:moveTo>
                  <a:lnTo>
                    <a:pt x="2572511" y="7620"/>
                  </a:lnTo>
                  <a:lnTo>
                    <a:pt x="2578608" y="13716"/>
                  </a:lnTo>
                  <a:lnTo>
                    <a:pt x="2586227" y="13716"/>
                  </a:lnTo>
                  <a:lnTo>
                    <a:pt x="2586227" y="437388"/>
                  </a:lnTo>
                  <a:lnTo>
                    <a:pt x="2578608" y="437388"/>
                  </a:lnTo>
                  <a:lnTo>
                    <a:pt x="2572511" y="443483"/>
                  </a:lnTo>
                  <a:close/>
                </a:path>
                <a:path w="2586354" h="451485">
                  <a:moveTo>
                    <a:pt x="2586227" y="13716"/>
                  </a:moveTo>
                  <a:lnTo>
                    <a:pt x="2578608" y="13716"/>
                  </a:lnTo>
                  <a:lnTo>
                    <a:pt x="2572511" y="7620"/>
                  </a:lnTo>
                  <a:lnTo>
                    <a:pt x="2586227" y="7620"/>
                  </a:lnTo>
                  <a:lnTo>
                    <a:pt x="2586227" y="13716"/>
                  </a:lnTo>
                  <a:close/>
                </a:path>
                <a:path w="2586354" h="451485">
                  <a:moveTo>
                    <a:pt x="13716" y="443483"/>
                  </a:moveTo>
                  <a:lnTo>
                    <a:pt x="7620" y="437388"/>
                  </a:lnTo>
                  <a:lnTo>
                    <a:pt x="13716" y="437388"/>
                  </a:lnTo>
                  <a:lnTo>
                    <a:pt x="13716" y="443483"/>
                  </a:lnTo>
                  <a:close/>
                </a:path>
                <a:path w="2586354" h="451485">
                  <a:moveTo>
                    <a:pt x="2572511" y="443483"/>
                  </a:moveTo>
                  <a:lnTo>
                    <a:pt x="13716" y="443483"/>
                  </a:lnTo>
                  <a:lnTo>
                    <a:pt x="13716" y="437388"/>
                  </a:lnTo>
                  <a:lnTo>
                    <a:pt x="2572511" y="437388"/>
                  </a:lnTo>
                  <a:lnTo>
                    <a:pt x="2572511" y="443483"/>
                  </a:lnTo>
                  <a:close/>
                </a:path>
                <a:path w="2586354" h="451485">
                  <a:moveTo>
                    <a:pt x="2586227" y="443483"/>
                  </a:moveTo>
                  <a:lnTo>
                    <a:pt x="2572511" y="443483"/>
                  </a:lnTo>
                  <a:lnTo>
                    <a:pt x="2578608" y="437388"/>
                  </a:lnTo>
                  <a:lnTo>
                    <a:pt x="2586227" y="437388"/>
                  </a:lnTo>
                  <a:lnTo>
                    <a:pt x="2586227" y="443483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02849" y="4597431"/>
            <a:ext cx="2386539" cy="319571"/>
          </a:xfrm>
          <a:prstGeom prst="rect">
            <a:avLst/>
          </a:prstGeom>
        </p:spPr>
        <p:txBody>
          <a:bodyPr vert="horz" wrap="square" lIns="0" tIns="104326" rIns="0" bIns="0" rtlCol="0">
            <a:spAutoFit/>
          </a:bodyPr>
          <a:lstStyle/>
          <a:p>
            <a:pPr marL="73086">
              <a:spcBef>
                <a:spcPts val="821"/>
              </a:spcBef>
            </a:pPr>
            <a:r>
              <a:rPr sz="1392" spc="5" dirty="0">
                <a:latin typeface="Calibri"/>
                <a:cs typeface="Calibri"/>
              </a:rPr>
              <a:t>mvn</a:t>
            </a:r>
            <a:r>
              <a:rPr sz="1392" spc="-14" dirty="0">
                <a:latin typeface="Calibri"/>
                <a:cs typeface="Calibri"/>
              </a:rPr>
              <a:t> </a:t>
            </a:r>
            <a:r>
              <a:rPr sz="1392" spc="14" dirty="0">
                <a:latin typeface="Calibri"/>
                <a:cs typeface="Calibri"/>
              </a:rPr>
              <a:t>-v</a:t>
            </a:r>
            <a:endParaRPr sz="139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88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22754"/>
            <a:ext cx="465521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/>
              <a:t>Créer</a:t>
            </a:r>
            <a:r>
              <a:rPr sz="2924" spc="-106" dirty="0"/>
              <a:t> </a:t>
            </a:r>
            <a:r>
              <a:rPr sz="2924" spc="-32" dirty="0"/>
              <a:t>un</a:t>
            </a:r>
            <a:r>
              <a:rPr sz="2924" spc="-88" dirty="0"/>
              <a:t> </a:t>
            </a:r>
            <a:r>
              <a:rPr sz="2924" spc="-70" dirty="0"/>
              <a:t>projet</a:t>
            </a:r>
            <a:r>
              <a:rPr sz="2924" spc="-88" dirty="0"/>
              <a:t> </a:t>
            </a:r>
            <a:r>
              <a:rPr sz="2924" spc="-70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462853" y="3047969"/>
            <a:ext cx="7242724" cy="2210187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b="1" i="1" spc="-51" dirty="0">
                <a:latin typeface="Trebuchet MS"/>
                <a:cs typeface="Trebuchet MS"/>
              </a:rPr>
              <a:t>mvn</a:t>
            </a:r>
            <a:r>
              <a:rPr sz="1578" b="1" i="1" spc="-46" dirty="0">
                <a:latin typeface="Trebuchet MS"/>
                <a:cs typeface="Trebuchet MS"/>
              </a:rPr>
              <a:t> </a:t>
            </a:r>
            <a:r>
              <a:rPr sz="1578" b="1" i="1" spc="-74" dirty="0">
                <a:latin typeface="Trebuchet MS"/>
                <a:cs typeface="Trebuchet MS"/>
              </a:rPr>
              <a:t>archetype:generate</a:t>
            </a:r>
            <a:r>
              <a:rPr sz="1578" b="1" i="1" spc="-37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135" dirty="0">
                <a:latin typeface="Trebuchet MS"/>
                <a:cs typeface="Trebuchet MS"/>
              </a:rPr>
              <a:t>la</a:t>
            </a:r>
            <a:r>
              <a:rPr sz="1578" spc="-32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commande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permettant</a:t>
            </a:r>
            <a:r>
              <a:rPr sz="1578" spc="-60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de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70" dirty="0">
                <a:latin typeface="Trebuchet MS"/>
                <a:cs typeface="Trebuchet MS"/>
              </a:rPr>
              <a:t>générer</a:t>
            </a:r>
            <a:r>
              <a:rPr sz="1578" spc="-32" dirty="0">
                <a:latin typeface="Trebuchet MS"/>
                <a:cs typeface="Trebuchet MS"/>
              </a:rPr>
              <a:t> </a:t>
            </a:r>
            <a:r>
              <a:rPr sz="1578" spc="-60" dirty="0">
                <a:latin typeface="Trebuchet MS"/>
                <a:cs typeface="Trebuchet MS"/>
              </a:rPr>
              <a:t>un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projet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97" dirty="0">
                <a:latin typeface="Trebuchet MS"/>
                <a:cs typeface="Trebuchet MS"/>
              </a:rPr>
              <a:t>maven</a:t>
            </a:r>
            <a:endParaRPr sz="1578">
              <a:latin typeface="Trebuchet MS"/>
              <a:cs typeface="Trebuchet MS"/>
            </a:endParaRPr>
          </a:p>
          <a:p>
            <a:pPr marL="264644" indent="-253445">
              <a:spcBef>
                <a:spcPts val="390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181" dirty="0">
                <a:latin typeface="Trebuchet MS"/>
                <a:cs typeface="Trebuchet MS"/>
              </a:rPr>
              <a:t>C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70" dirty="0">
                <a:latin typeface="Trebuchet MS"/>
                <a:cs typeface="Trebuchet MS"/>
              </a:rPr>
              <a:t>qu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60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v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121" dirty="0">
                <a:latin typeface="Trebuchet MS"/>
                <a:cs typeface="Trebuchet MS"/>
              </a:rPr>
              <a:t>e</a:t>
            </a:r>
            <a:r>
              <a:rPr sz="1578" spc="-56" dirty="0">
                <a:latin typeface="Trebuchet MS"/>
                <a:cs typeface="Trebuchet MS"/>
              </a:rPr>
              <a:t>n</a:t>
            </a:r>
            <a:r>
              <a:rPr sz="1578" spc="-97" dirty="0">
                <a:latin typeface="Trebuchet MS"/>
                <a:cs typeface="Trebuchet MS"/>
              </a:rPr>
              <a:t>t</a:t>
            </a:r>
            <a:r>
              <a:rPr sz="1578" spc="-51" dirty="0">
                <a:latin typeface="Trebuchet MS"/>
                <a:cs typeface="Trebuchet MS"/>
              </a:rPr>
              <a:t> </a:t>
            </a:r>
            <a:r>
              <a:rPr sz="1578" spc="-149" dirty="0">
                <a:latin typeface="Trebuchet MS"/>
                <a:cs typeface="Trebuchet MS"/>
              </a:rPr>
              <a:t>a</a:t>
            </a:r>
            <a:r>
              <a:rPr sz="1578" spc="-84" dirty="0">
                <a:latin typeface="Trebuchet MS"/>
                <a:cs typeface="Trebuchet MS"/>
              </a:rPr>
              <a:t>p</a:t>
            </a:r>
            <a:r>
              <a:rPr sz="1578" spc="19" dirty="0">
                <a:latin typeface="Trebuchet MS"/>
                <a:cs typeface="Trebuchet MS"/>
              </a:rPr>
              <a:t>r</a:t>
            </a:r>
            <a:r>
              <a:rPr sz="1578" spc="-121" dirty="0">
                <a:latin typeface="Trebuchet MS"/>
                <a:cs typeface="Trebuchet MS"/>
              </a:rPr>
              <a:t>è</a:t>
            </a:r>
            <a:r>
              <a:rPr sz="1578" spc="-28" dirty="0">
                <a:latin typeface="Trebuchet MS"/>
                <a:cs typeface="Trebuchet MS"/>
              </a:rPr>
              <a:t>s</a:t>
            </a:r>
            <a:r>
              <a:rPr sz="1578" spc="-56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l</a:t>
            </a:r>
            <a:r>
              <a:rPr sz="1578" spc="-153" dirty="0">
                <a:latin typeface="Trebuchet MS"/>
                <a:cs typeface="Trebuchet MS"/>
              </a:rPr>
              <a:t>a</a:t>
            </a:r>
            <a:r>
              <a:rPr sz="1578" spc="-28" dirty="0">
                <a:latin typeface="Trebuchet MS"/>
                <a:cs typeface="Trebuchet MS"/>
              </a:rPr>
              <a:t> </a:t>
            </a:r>
            <a:r>
              <a:rPr sz="1578" spc="-139" dirty="0">
                <a:latin typeface="Trebuchet MS"/>
                <a:cs typeface="Trebuchet MS"/>
              </a:rPr>
              <a:t>l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-37" dirty="0">
                <a:latin typeface="Trebuchet MS"/>
                <a:cs typeface="Trebuchet MS"/>
              </a:rPr>
              <a:t>s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e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70" dirty="0">
                <a:latin typeface="Trebuchet MS"/>
                <a:cs typeface="Trebuchet MS"/>
              </a:rPr>
              <a:t>d</a:t>
            </a:r>
            <a:r>
              <a:rPr sz="1578" spc="-121" dirty="0">
                <a:latin typeface="Trebuchet MS"/>
                <a:cs typeface="Trebuchet MS"/>
              </a:rPr>
              <a:t>e</a:t>
            </a:r>
            <a:r>
              <a:rPr sz="1578" spc="-28" dirty="0">
                <a:latin typeface="Trebuchet MS"/>
                <a:cs typeface="Trebuchet MS"/>
              </a:rPr>
              <a:t>s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23" dirty="0">
                <a:latin typeface="Trebuchet MS"/>
                <a:cs typeface="Trebuchet MS"/>
              </a:rPr>
              <a:t>o</a:t>
            </a:r>
            <a:r>
              <a:rPr sz="1578" spc="-84" dirty="0">
                <a:latin typeface="Trebuchet MS"/>
                <a:cs typeface="Trebuchet MS"/>
              </a:rPr>
              <a:t>p</a:t>
            </a:r>
            <a:r>
              <a:rPr sz="1578" spc="-88" dirty="0">
                <a:latin typeface="Trebuchet MS"/>
                <a:cs typeface="Trebuchet MS"/>
              </a:rPr>
              <a:t>t</a:t>
            </a:r>
            <a:r>
              <a:rPr sz="1578" spc="-102" dirty="0">
                <a:latin typeface="Trebuchet MS"/>
                <a:cs typeface="Trebuchet MS"/>
              </a:rPr>
              <a:t>i</a:t>
            </a:r>
            <a:r>
              <a:rPr sz="1578" spc="23" dirty="0">
                <a:latin typeface="Trebuchet MS"/>
                <a:cs typeface="Trebuchet MS"/>
              </a:rPr>
              <a:t>o</a:t>
            </a:r>
            <a:r>
              <a:rPr sz="1578" spc="-70" dirty="0">
                <a:latin typeface="Trebuchet MS"/>
                <a:cs typeface="Trebuchet MS"/>
              </a:rPr>
              <a:t>n</a:t>
            </a:r>
            <a:r>
              <a:rPr sz="1578" spc="-28" dirty="0">
                <a:latin typeface="Trebuchet MS"/>
                <a:cs typeface="Trebuchet MS"/>
              </a:rPr>
              <a:t>s</a:t>
            </a:r>
            <a:endParaRPr sz="1578">
              <a:latin typeface="Trebuchet MS"/>
              <a:cs typeface="Trebuchet MS"/>
            </a:endParaRPr>
          </a:p>
          <a:p>
            <a:pPr marL="635381" lvl="1" indent="-254034">
              <a:spcBef>
                <a:spcPts val="70"/>
              </a:spcBef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56" dirty="0">
                <a:latin typeface="Trebuchet MS"/>
                <a:cs typeface="Trebuchet MS"/>
              </a:rPr>
              <a:t>-</a:t>
            </a:r>
            <a:r>
              <a:rPr sz="1392" spc="213" dirty="0">
                <a:latin typeface="Trebuchet MS"/>
                <a:cs typeface="Trebuchet MS"/>
              </a:rPr>
              <a:t>D</a:t>
            </a:r>
            <a:r>
              <a:rPr sz="1392" spc="-88" dirty="0">
                <a:latin typeface="Trebuchet MS"/>
                <a:cs typeface="Trebuchet MS"/>
              </a:rPr>
              <a:t>g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32" dirty="0">
                <a:latin typeface="Trebuchet MS"/>
                <a:cs typeface="Trebuchet MS"/>
              </a:rPr>
              <a:t>o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-32" dirty="0">
                <a:latin typeface="Trebuchet MS"/>
                <a:cs typeface="Trebuchet MS"/>
              </a:rPr>
              <a:t>I</a:t>
            </a:r>
            <a:r>
              <a:rPr sz="1392" spc="-51" dirty="0">
                <a:latin typeface="Trebuchet MS"/>
                <a:cs typeface="Trebuchet MS"/>
              </a:rPr>
              <a:t>d</a:t>
            </a:r>
            <a:r>
              <a:rPr sz="1392" spc="106" dirty="0">
                <a:latin typeface="Trebuchet MS"/>
                <a:cs typeface="Trebuchet MS"/>
              </a:rPr>
              <a:t>=</a:t>
            </a:r>
            <a:r>
              <a:rPr sz="1392" spc="-42" dirty="0">
                <a:latin typeface="Trebuchet MS"/>
                <a:cs typeface="Trebuchet MS"/>
              </a:rPr>
              <a:t>{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213" dirty="0">
                <a:latin typeface="Trebuchet MS"/>
                <a:cs typeface="Trebuchet MS"/>
              </a:rPr>
              <a:t>j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84" dirty="0">
                <a:latin typeface="Trebuchet MS"/>
                <a:cs typeface="Trebuchet MS"/>
              </a:rPr>
              <a:t>t</a:t>
            </a:r>
            <a:r>
              <a:rPr sz="1392" spc="-42" dirty="0">
                <a:latin typeface="Trebuchet MS"/>
                <a:cs typeface="Trebuchet MS"/>
              </a:rPr>
              <a:t>-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-139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23" dirty="0">
                <a:latin typeface="Trebuchet MS"/>
                <a:cs typeface="Trebuchet MS"/>
              </a:rPr>
              <a:t>k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88" dirty="0">
                <a:latin typeface="Trebuchet MS"/>
                <a:cs typeface="Trebuchet MS"/>
              </a:rPr>
              <a:t>gi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88" dirty="0">
                <a:latin typeface="Trebuchet MS"/>
                <a:cs typeface="Trebuchet MS"/>
              </a:rPr>
              <a:t>g</a:t>
            </a:r>
            <a:r>
              <a:rPr sz="1392" spc="-37" dirty="0">
                <a:latin typeface="Trebuchet MS"/>
                <a:cs typeface="Trebuchet MS"/>
              </a:rPr>
              <a:t>}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28" dirty="0">
                <a:latin typeface="Trebuchet MS"/>
                <a:cs typeface="Trebuchet MS"/>
              </a:rPr>
              <a:t>s</a:t>
            </a:r>
            <a:r>
              <a:rPr sz="1392" spc="-70" dirty="0">
                <a:latin typeface="Trebuchet MS"/>
                <a:cs typeface="Trebuchet MS"/>
              </a:rPr>
              <a:t>t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-79" dirty="0">
                <a:latin typeface="Trebuchet MS"/>
                <a:cs typeface="Trebuchet MS"/>
              </a:rPr>
              <a:t>c</a:t>
            </a:r>
            <a:r>
              <a:rPr sz="1392" spc="-70" dirty="0">
                <a:latin typeface="Trebuchet MS"/>
                <a:cs typeface="Trebuchet MS"/>
              </a:rPr>
              <a:t>t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19" dirty="0">
                <a:latin typeface="Trebuchet MS"/>
                <a:cs typeface="Trebuchet MS"/>
              </a:rPr>
              <a:t>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23" dirty="0">
                <a:latin typeface="Trebuchet MS"/>
                <a:cs typeface="Trebuchet MS"/>
              </a:rPr>
              <a:t>k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88" dirty="0">
                <a:latin typeface="Trebuchet MS"/>
                <a:cs typeface="Trebuchet MS"/>
              </a:rPr>
              <a:t>g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19" dirty="0">
                <a:latin typeface="Trebuchet MS"/>
                <a:cs typeface="Trebuchet MS"/>
              </a:rPr>
              <a:t>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</a:t>
            </a:r>
            <a:r>
              <a:rPr sz="1392" spc="-51" dirty="0">
                <a:latin typeface="Trebuchet MS"/>
                <a:cs typeface="Trebuchet MS"/>
              </a:rPr>
              <a:t>u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79" dirty="0">
                <a:latin typeface="Trebuchet MS"/>
                <a:cs typeface="Trebuchet MS"/>
              </a:rPr>
              <a:t>t</a:t>
            </a:r>
            <a:endParaRPr sz="1392">
              <a:latin typeface="Trebuchet MS"/>
              <a:cs typeface="Trebuchet MS"/>
            </a:endParaRPr>
          </a:p>
          <a:p>
            <a:pPr marL="635381" lvl="1" indent="-254034">
              <a:spcBef>
                <a:spcPts val="5"/>
              </a:spcBef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56" dirty="0">
                <a:latin typeface="Trebuchet MS"/>
                <a:cs typeface="Trebuchet MS"/>
              </a:rPr>
              <a:t>-</a:t>
            </a:r>
            <a:r>
              <a:rPr sz="1392" spc="213" dirty="0">
                <a:latin typeface="Trebuchet MS"/>
                <a:cs typeface="Trebuchet MS"/>
              </a:rPr>
              <a:t>D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84" dirty="0">
                <a:latin typeface="Trebuchet MS"/>
                <a:cs typeface="Trebuchet MS"/>
              </a:rPr>
              <a:t>t</a:t>
            </a:r>
            <a:r>
              <a:rPr sz="1392" spc="-88" dirty="0">
                <a:latin typeface="Trebuchet MS"/>
                <a:cs typeface="Trebuchet MS"/>
              </a:rPr>
              <a:t>i</a:t>
            </a:r>
            <a:r>
              <a:rPr sz="1392" spc="-162" dirty="0">
                <a:latin typeface="Trebuchet MS"/>
                <a:cs typeface="Trebuchet MS"/>
              </a:rPr>
              <a:t>f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70" dirty="0">
                <a:latin typeface="Trebuchet MS"/>
                <a:cs typeface="Trebuchet MS"/>
              </a:rPr>
              <a:t>t</a:t>
            </a:r>
            <a:r>
              <a:rPr sz="1392" spc="-32" dirty="0">
                <a:latin typeface="Trebuchet MS"/>
                <a:cs typeface="Trebuchet MS"/>
              </a:rPr>
              <a:t>I</a:t>
            </a:r>
            <a:r>
              <a:rPr sz="1392" spc="-65" dirty="0">
                <a:latin typeface="Trebuchet MS"/>
                <a:cs typeface="Trebuchet MS"/>
              </a:rPr>
              <a:t>d</a:t>
            </a:r>
            <a:r>
              <a:rPr sz="1392" spc="106" dirty="0">
                <a:latin typeface="Trebuchet MS"/>
                <a:cs typeface="Trebuchet MS"/>
              </a:rPr>
              <a:t>=</a:t>
            </a:r>
            <a:r>
              <a:rPr sz="1392" spc="-28" dirty="0">
                <a:latin typeface="Trebuchet MS"/>
                <a:cs typeface="Trebuchet MS"/>
              </a:rPr>
              <a:t>{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14" dirty="0">
                <a:latin typeface="Trebuchet MS"/>
                <a:cs typeface="Trebuchet MS"/>
              </a:rPr>
              <a:t>r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70" dirty="0">
                <a:latin typeface="Trebuchet MS"/>
                <a:cs typeface="Trebuchet MS"/>
              </a:rPr>
              <a:t>t</a:t>
            </a:r>
            <a:r>
              <a:rPr sz="1392" spc="-56" dirty="0">
                <a:latin typeface="Trebuchet MS"/>
                <a:cs typeface="Trebuchet MS"/>
              </a:rPr>
              <a:t>-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m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37" dirty="0">
                <a:latin typeface="Trebuchet MS"/>
                <a:cs typeface="Trebuchet MS"/>
              </a:rPr>
              <a:t>}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60" dirty="0">
                <a:latin typeface="Trebuchet MS"/>
                <a:cs typeface="Trebuchet MS"/>
              </a:rPr>
              <a:t>m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32" dirty="0">
                <a:latin typeface="Trebuchet MS"/>
                <a:cs typeface="Trebuchet MS"/>
              </a:rPr>
              <a:t>o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endParaRPr sz="1392">
              <a:latin typeface="Trebuchet MS"/>
              <a:cs typeface="Trebuchet MS"/>
            </a:endParaRPr>
          </a:p>
          <a:p>
            <a:pPr marL="635381" lvl="1" indent="-254034">
              <a:lnSpc>
                <a:spcPts val="2056"/>
              </a:lnSpc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51" dirty="0">
                <a:latin typeface="Trebuchet MS"/>
                <a:cs typeface="Trebuchet MS"/>
              </a:rPr>
              <a:t>-DarchetypeArtifactId={archetype-name}</a:t>
            </a:r>
            <a:r>
              <a:rPr sz="1392" spc="42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19" dirty="0">
                <a:latin typeface="Trebuchet MS"/>
                <a:cs typeface="Trebuchet MS"/>
              </a:rPr>
              <a:t> nom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archetype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9" dirty="0">
                <a:latin typeface="Trebuchet MS"/>
                <a:cs typeface="Trebuchet MS"/>
              </a:rPr>
              <a:t>ou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type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projet</a:t>
            </a:r>
            <a:endParaRPr sz="1392">
              <a:latin typeface="Trebuchet MS"/>
              <a:cs typeface="Trebuchet MS"/>
            </a:endParaRPr>
          </a:p>
          <a:p>
            <a:pPr marL="635381" marR="5894" lvl="1" indent="-253445">
              <a:lnSpc>
                <a:spcPts val="1726"/>
              </a:lnSpc>
              <a:spcBef>
                <a:spcPts val="330"/>
              </a:spcBef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32" dirty="0">
                <a:latin typeface="Trebuchet MS"/>
                <a:cs typeface="Trebuchet MS"/>
              </a:rPr>
              <a:t>-DarchetypeGroupId={archetype-groupId}</a:t>
            </a:r>
            <a:r>
              <a:rPr sz="1392" spc="74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135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l’identifiant</a:t>
            </a:r>
            <a:r>
              <a:rPr sz="1392" spc="7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65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groupe</a:t>
            </a:r>
            <a:r>
              <a:rPr sz="1392" spc="70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65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l’archetype</a:t>
            </a:r>
            <a:r>
              <a:rPr sz="1392" spc="84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(valeur </a:t>
            </a:r>
            <a:r>
              <a:rPr sz="1392" spc="-408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par</a:t>
            </a:r>
            <a:r>
              <a:rPr sz="1392" spc="-32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défaut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org.apache.maven.archetypes)</a:t>
            </a:r>
            <a:endParaRPr sz="1392">
              <a:latin typeface="Trebuchet MS"/>
              <a:cs typeface="Trebuchet MS"/>
            </a:endParaRPr>
          </a:p>
          <a:p>
            <a:pPr marL="635381" marR="4715" lvl="1" indent="-253445">
              <a:lnSpc>
                <a:spcPts val="1726"/>
              </a:lnSpc>
              <a:spcBef>
                <a:spcPts val="320"/>
              </a:spcBef>
              <a:buClr>
                <a:srgbClr val="215967"/>
              </a:buClr>
              <a:buSzPct val="123333"/>
              <a:buFont typeface="Courier New"/>
              <a:buChar char="o"/>
              <a:tabLst>
                <a:tab pos="635970" algn="l"/>
              </a:tabLst>
            </a:pPr>
            <a:r>
              <a:rPr sz="1392" spc="-42" dirty="0">
                <a:latin typeface="Trebuchet MS"/>
                <a:cs typeface="Trebuchet MS"/>
              </a:rPr>
              <a:t>-DinteractiveMode=false</a:t>
            </a:r>
            <a:r>
              <a:rPr sz="1392" spc="14" dirty="0">
                <a:latin typeface="Trebuchet MS"/>
                <a:cs typeface="Trebuchet MS"/>
              </a:rPr>
              <a:t> </a:t>
            </a:r>
            <a:r>
              <a:rPr sz="1392" spc="-97" dirty="0">
                <a:latin typeface="Trebuchet MS"/>
                <a:cs typeface="Trebuchet MS"/>
              </a:rPr>
              <a:t>(facultatif)</a:t>
            </a:r>
            <a:r>
              <a:rPr sz="1392" spc="65" dirty="0">
                <a:latin typeface="Trebuchet MS"/>
                <a:cs typeface="Trebuchet MS"/>
              </a:rPr>
              <a:t> </a:t>
            </a:r>
            <a:r>
              <a:rPr sz="1392" spc="-200" dirty="0">
                <a:latin typeface="Trebuchet MS"/>
                <a:cs typeface="Trebuchet MS"/>
              </a:rPr>
              <a:t>:</a:t>
            </a:r>
            <a:r>
              <a:rPr sz="1392" spc="-46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pour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éviter</a:t>
            </a:r>
            <a:r>
              <a:rPr sz="1392" spc="42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37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demander</a:t>
            </a:r>
            <a:r>
              <a:rPr sz="1392" spc="37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des</a:t>
            </a:r>
            <a:r>
              <a:rPr sz="1392" spc="14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confirmations</a:t>
            </a:r>
            <a:r>
              <a:rPr sz="1392" spc="14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 </a:t>
            </a:r>
            <a:r>
              <a:rPr sz="1392" spc="-408" dirty="0">
                <a:latin typeface="Trebuchet MS"/>
                <a:cs typeface="Trebuchet MS"/>
              </a:rPr>
              <a:t> </a:t>
            </a:r>
            <a:r>
              <a:rPr sz="1392" spc="-97" dirty="0">
                <a:latin typeface="Trebuchet MS"/>
                <a:cs typeface="Trebuchet MS"/>
              </a:rPr>
              <a:t>d’afficher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des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messages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détaillant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les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différentes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phases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121" dirty="0">
                <a:latin typeface="Trebuchet MS"/>
                <a:cs typeface="Trebuchet MS"/>
              </a:rPr>
              <a:t>la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génération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du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projet.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72813" y="1474007"/>
            <a:ext cx="8152779" cy="1440529"/>
            <a:chOff x="1182624" y="1588008"/>
            <a:chExt cx="8783320" cy="1551940"/>
          </a:xfrm>
        </p:grpSpPr>
        <p:sp>
          <p:nvSpPr>
            <p:cNvPr id="5" name="object 5"/>
            <p:cNvSpPr/>
            <p:nvPr/>
          </p:nvSpPr>
          <p:spPr>
            <a:xfrm>
              <a:off x="1190243" y="1594104"/>
              <a:ext cx="8768080" cy="1539240"/>
            </a:xfrm>
            <a:custGeom>
              <a:avLst/>
              <a:gdLst/>
              <a:ahLst/>
              <a:cxnLst/>
              <a:rect l="l" t="t" r="r" b="b"/>
              <a:pathLst>
                <a:path w="8768080" h="1539239">
                  <a:moveTo>
                    <a:pt x="8767571" y="1539239"/>
                  </a:moveTo>
                  <a:lnTo>
                    <a:pt x="0" y="1539239"/>
                  </a:lnTo>
                  <a:lnTo>
                    <a:pt x="0" y="0"/>
                  </a:lnTo>
                  <a:lnTo>
                    <a:pt x="8767571" y="0"/>
                  </a:lnTo>
                  <a:lnTo>
                    <a:pt x="8767571" y="1539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6" name="object 6"/>
            <p:cNvSpPr/>
            <p:nvPr/>
          </p:nvSpPr>
          <p:spPr>
            <a:xfrm>
              <a:off x="1182624" y="1588008"/>
              <a:ext cx="8783320" cy="1551940"/>
            </a:xfrm>
            <a:custGeom>
              <a:avLst/>
              <a:gdLst/>
              <a:ahLst/>
              <a:cxnLst/>
              <a:rect l="l" t="t" r="r" b="b"/>
              <a:pathLst>
                <a:path w="8783320" h="1551939">
                  <a:moveTo>
                    <a:pt x="8779764" y="1551432"/>
                  </a:moveTo>
                  <a:lnTo>
                    <a:pt x="3048" y="1551432"/>
                  </a:lnTo>
                  <a:lnTo>
                    <a:pt x="0" y="154838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779764" y="0"/>
                  </a:lnTo>
                  <a:lnTo>
                    <a:pt x="8782812" y="3048"/>
                  </a:lnTo>
                  <a:lnTo>
                    <a:pt x="8782812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1537716"/>
                  </a:lnTo>
                  <a:lnTo>
                    <a:pt x="7620" y="1537716"/>
                  </a:lnTo>
                  <a:lnTo>
                    <a:pt x="15240" y="1545336"/>
                  </a:lnTo>
                  <a:lnTo>
                    <a:pt x="8782812" y="1545336"/>
                  </a:lnTo>
                  <a:lnTo>
                    <a:pt x="8782812" y="1548384"/>
                  </a:lnTo>
                  <a:lnTo>
                    <a:pt x="8779764" y="1551432"/>
                  </a:lnTo>
                  <a:close/>
                </a:path>
                <a:path w="8783320" h="1551939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8783320" h="1551939">
                  <a:moveTo>
                    <a:pt x="8769096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8769096" y="6096"/>
                  </a:lnTo>
                  <a:lnTo>
                    <a:pt x="8769096" y="13716"/>
                  </a:lnTo>
                  <a:close/>
                </a:path>
                <a:path w="8783320" h="1551939">
                  <a:moveTo>
                    <a:pt x="8769096" y="1545336"/>
                  </a:moveTo>
                  <a:lnTo>
                    <a:pt x="8769096" y="6096"/>
                  </a:lnTo>
                  <a:lnTo>
                    <a:pt x="8775192" y="13716"/>
                  </a:lnTo>
                  <a:lnTo>
                    <a:pt x="8782812" y="13716"/>
                  </a:lnTo>
                  <a:lnTo>
                    <a:pt x="8782812" y="1537716"/>
                  </a:lnTo>
                  <a:lnTo>
                    <a:pt x="8775192" y="1537716"/>
                  </a:lnTo>
                  <a:lnTo>
                    <a:pt x="8769096" y="1545336"/>
                  </a:lnTo>
                  <a:close/>
                </a:path>
                <a:path w="8783320" h="1551939">
                  <a:moveTo>
                    <a:pt x="8782812" y="13716"/>
                  </a:moveTo>
                  <a:lnTo>
                    <a:pt x="8775192" y="13716"/>
                  </a:lnTo>
                  <a:lnTo>
                    <a:pt x="8769096" y="6096"/>
                  </a:lnTo>
                  <a:lnTo>
                    <a:pt x="8782812" y="6096"/>
                  </a:lnTo>
                  <a:lnTo>
                    <a:pt x="8782812" y="13716"/>
                  </a:lnTo>
                  <a:close/>
                </a:path>
                <a:path w="8783320" h="1551939">
                  <a:moveTo>
                    <a:pt x="15240" y="1545336"/>
                  </a:moveTo>
                  <a:lnTo>
                    <a:pt x="7620" y="1537716"/>
                  </a:lnTo>
                  <a:lnTo>
                    <a:pt x="15240" y="1537716"/>
                  </a:lnTo>
                  <a:lnTo>
                    <a:pt x="15240" y="1545336"/>
                  </a:lnTo>
                  <a:close/>
                </a:path>
                <a:path w="8783320" h="1551939">
                  <a:moveTo>
                    <a:pt x="8769096" y="1545336"/>
                  </a:moveTo>
                  <a:lnTo>
                    <a:pt x="15240" y="1545336"/>
                  </a:lnTo>
                  <a:lnTo>
                    <a:pt x="15240" y="1537716"/>
                  </a:lnTo>
                  <a:lnTo>
                    <a:pt x="8769096" y="1537716"/>
                  </a:lnTo>
                  <a:lnTo>
                    <a:pt x="8769096" y="1545336"/>
                  </a:lnTo>
                  <a:close/>
                </a:path>
                <a:path w="8783320" h="1551939">
                  <a:moveTo>
                    <a:pt x="8782812" y="1545336"/>
                  </a:moveTo>
                  <a:lnTo>
                    <a:pt x="8769096" y="1545336"/>
                  </a:lnTo>
                  <a:lnTo>
                    <a:pt x="8775192" y="1537716"/>
                  </a:lnTo>
                  <a:lnTo>
                    <a:pt x="8782812" y="1537716"/>
                  </a:lnTo>
                  <a:lnTo>
                    <a:pt x="8782812" y="15453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79886" y="1479665"/>
            <a:ext cx="8138633" cy="1356798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73086">
              <a:spcBef>
                <a:spcPts val="218"/>
              </a:spcBef>
            </a:pPr>
            <a:r>
              <a:rPr sz="1439" b="1" spc="9" dirty="0">
                <a:latin typeface="Calibri"/>
                <a:cs typeface="Calibri"/>
              </a:rPr>
              <a:t>mvn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archetype:generate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2"/>
              </a:spcBef>
            </a:pPr>
            <a:r>
              <a:rPr sz="1439" b="1" spc="5" dirty="0">
                <a:latin typeface="Calibri"/>
                <a:cs typeface="Calibri"/>
              </a:rPr>
              <a:t>-DgroupId={project-packaging}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7"/>
              </a:spcBef>
            </a:pPr>
            <a:r>
              <a:rPr sz="1439" b="1" spc="5" dirty="0">
                <a:latin typeface="Calibri"/>
                <a:cs typeface="Calibri"/>
              </a:rPr>
              <a:t>-DartifactId={project-name}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19"/>
              </a:spcBef>
            </a:pPr>
            <a:r>
              <a:rPr sz="1439" b="1" spc="5" dirty="0">
                <a:latin typeface="Calibri"/>
                <a:cs typeface="Calibri"/>
              </a:rPr>
              <a:t>-DarchetypeGroupId={archetype-groupId}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7"/>
              </a:spcBef>
            </a:pPr>
            <a:r>
              <a:rPr sz="1439" b="1" spc="5" dirty="0">
                <a:latin typeface="Calibri"/>
                <a:cs typeface="Calibri"/>
              </a:rPr>
              <a:t>-DarchetypeArtifactId={archetype-name}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2"/>
              </a:spcBef>
            </a:pPr>
            <a:r>
              <a:rPr sz="1439" b="1" dirty="0">
                <a:latin typeface="Calibri"/>
                <a:cs typeface="Calibri"/>
              </a:rPr>
              <a:t>-DinteractiveMode=false</a:t>
            </a:r>
            <a:endParaRPr sz="143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34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algn="ctr"/>
            <a:r>
              <a:rPr lang="fr-BE" sz="4800" dirty="0" smtClean="0"/>
              <a:t>Intégration Continue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107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52546"/>
            <a:ext cx="415115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/>
              <a:t>Créer</a:t>
            </a:r>
            <a:r>
              <a:rPr sz="2924" spc="-106" dirty="0"/>
              <a:t> </a:t>
            </a:r>
            <a:r>
              <a:rPr sz="2924" spc="-32" dirty="0"/>
              <a:t>un</a:t>
            </a:r>
            <a:r>
              <a:rPr sz="2924" spc="-88" dirty="0"/>
              <a:t> </a:t>
            </a:r>
            <a:r>
              <a:rPr sz="2924" spc="-70" dirty="0"/>
              <a:t>projet</a:t>
            </a:r>
            <a:r>
              <a:rPr sz="2924" spc="-88" dirty="0"/>
              <a:t> </a:t>
            </a:r>
            <a:r>
              <a:rPr sz="2924" spc="-70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55899" y="1407183"/>
            <a:ext cx="6662740" cy="569880"/>
          </a:xfrm>
          <a:prstGeom prst="rect">
            <a:avLst/>
          </a:prstGeom>
        </p:spPr>
        <p:txBody>
          <a:bodyPr vert="horz" wrap="square" lIns="0" tIns="49511" rIns="0" bIns="0" rtlCol="0">
            <a:spAutoFit/>
          </a:bodyPr>
          <a:lstStyle/>
          <a:p>
            <a:pPr marL="264644" indent="-253445">
              <a:spcBef>
                <a:spcPts val="390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dirty="0">
                <a:latin typeface="Trebuchet MS"/>
                <a:cs typeface="Trebuchet MS"/>
              </a:rPr>
              <a:t>Ouvrez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60" dirty="0">
                <a:latin typeface="Trebuchet MS"/>
                <a:cs typeface="Trebuchet MS"/>
              </a:rPr>
              <a:t>Terminal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et</a:t>
            </a:r>
            <a:r>
              <a:rPr sz="1439" spc="-9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placez-vous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dans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répertoire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5" dirty="0">
                <a:latin typeface="Trebuchet MS"/>
                <a:cs typeface="Trebuchet MS"/>
              </a:rPr>
              <a:t>où</a:t>
            </a:r>
            <a:r>
              <a:rPr sz="1439" spc="-28" dirty="0">
                <a:latin typeface="Trebuchet MS"/>
                <a:cs typeface="Trebuchet MS"/>
              </a:rPr>
              <a:t> vous</a:t>
            </a:r>
            <a:r>
              <a:rPr sz="1439" spc="-56" dirty="0">
                <a:latin typeface="Trebuchet MS"/>
                <a:cs typeface="Trebuchet MS"/>
              </a:rPr>
              <a:t> voulez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créer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projet.</a:t>
            </a:r>
            <a:endParaRPr sz="1439">
              <a:latin typeface="Trebuchet MS"/>
              <a:cs typeface="Trebuchet MS"/>
            </a:endParaRPr>
          </a:p>
          <a:p>
            <a:pPr marL="264644" indent="-253445">
              <a:spcBef>
                <a:spcPts val="645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74" dirty="0">
                <a:latin typeface="Trebuchet MS"/>
                <a:cs typeface="Trebuchet MS"/>
              </a:rPr>
              <a:t>Lancez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125" dirty="0">
                <a:latin typeface="Trebuchet MS"/>
                <a:cs typeface="Trebuchet MS"/>
              </a:rPr>
              <a:t>la</a:t>
            </a:r>
            <a:r>
              <a:rPr sz="1439" spc="-9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génération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130" dirty="0">
                <a:latin typeface="Trebuchet MS"/>
                <a:cs typeface="Trebuchet MS"/>
              </a:rPr>
              <a:t>à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partir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l'archétype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(copier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116" dirty="0">
                <a:latin typeface="Trebuchet MS"/>
                <a:cs typeface="Trebuchet MS"/>
              </a:rPr>
              <a:t>la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en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une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seule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ligne)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5899" y="2745242"/>
            <a:ext cx="7809151" cy="1851105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64644" indent="-253445">
              <a:lnSpc>
                <a:spcPts val="1675"/>
              </a:lnSpc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46" dirty="0">
                <a:latin typeface="Trebuchet MS"/>
                <a:cs typeface="Trebuchet MS"/>
              </a:rPr>
              <a:t>Maven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97" dirty="0">
                <a:latin typeface="Trebuchet MS"/>
                <a:cs typeface="Trebuchet MS"/>
              </a:rPr>
              <a:t>va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23" dirty="0">
                <a:latin typeface="Trebuchet MS"/>
                <a:cs typeface="Trebuchet MS"/>
              </a:rPr>
              <a:t>vous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23" dirty="0">
                <a:latin typeface="Trebuchet MS"/>
                <a:cs typeface="Trebuchet MS"/>
              </a:rPr>
              <a:t>poser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60" dirty="0">
                <a:latin typeface="Trebuchet MS"/>
                <a:cs typeface="Trebuchet MS"/>
              </a:rPr>
              <a:t>des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46" dirty="0">
                <a:latin typeface="Trebuchet MS"/>
                <a:cs typeface="Trebuchet MS"/>
              </a:rPr>
              <a:t>questions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111" dirty="0">
                <a:latin typeface="Trebuchet MS"/>
                <a:cs typeface="Trebuchet MS"/>
              </a:rPr>
              <a:t>afin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personnaliser</a:t>
            </a:r>
            <a:r>
              <a:rPr sz="1439" spc="-74" dirty="0">
                <a:latin typeface="Trebuchet MS"/>
                <a:cs typeface="Trebuchet MS"/>
              </a:rPr>
              <a:t> </a:t>
            </a:r>
            <a:r>
              <a:rPr sz="1439" spc="-116" dirty="0">
                <a:latin typeface="Trebuchet MS"/>
                <a:cs typeface="Trebuchet MS"/>
              </a:rPr>
              <a:t>la</a:t>
            </a:r>
            <a:r>
              <a:rPr sz="1439" spc="-9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génération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de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37" dirty="0">
                <a:latin typeface="Trebuchet MS"/>
                <a:cs typeface="Trebuchet MS"/>
              </a:rPr>
              <a:t>votre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projet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endParaRPr sz="1439">
              <a:latin typeface="Trebuchet MS"/>
              <a:cs typeface="Trebuchet MS"/>
            </a:endParaRPr>
          </a:p>
          <a:p>
            <a:pPr marL="638328" lvl="1" indent="-254034">
              <a:lnSpc>
                <a:spcPts val="1657"/>
              </a:lnSpc>
              <a:buClr>
                <a:srgbClr val="215967"/>
              </a:buClr>
              <a:buSzPct val="117857"/>
              <a:buFont typeface="Courier New"/>
              <a:buChar char="o"/>
              <a:tabLst>
                <a:tab pos="638917" algn="l"/>
              </a:tabLst>
            </a:pPr>
            <a:r>
              <a:rPr sz="1299" spc="-97" dirty="0">
                <a:latin typeface="Trebuchet MS"/>
                <a:cs typeface="Trebuchet MS"/>
              </a:rPr>
              <a:t>g</a:t>
            </a:r>
            <a:r>
              <a:rPr sz="1299" dirty="0">
                <a:latin typeface="Trebuchet MS"/>
                <a:cs typeface="Trebuchet MS"/>
              </a:rPr>
              <a:t>r</a:t>
            </a:r>
            <a:r>
              <a:rPr sz="1299" spc="28" dirty="0">
                <a:latin typeface="Trebuchet MS"/>
                <a:cs typeface="Trebuchet MS"/>
              </a:rPr>
              <a:t>o</a:t>
            </a:r>
            <a:r>
              <a:rPr sz="1299" spc="-60" dirty="0">
                <a:latin typeface="Trebuchet MS"/>
                <a:cs typeface="Trebuchet MS"/>
              </a:rPr>
              <a:t>u</a:t>
            </a:r>
            <a:r>
              <a:rPr sz="1299" spc="-74" dirty="0">
                <a:latin typeface="Trebuchet MS"/>
                <a:cs typeface="Trebuchet MS"/>
              </a:rPr>
              <a:t>p</a:t>
            </a:r>
            <a:r>
              <a:rPr sz="1299" spc="-37" dirty="0">
                <a:latin typeface="Trebuchet MS"/>
                <a:cs typeface="Trebuchet MS"/>
              </a:rPr>
              <a:t>I</a:t>
            </a:r>
            <a:r>
              <a:rPr sz="1299" spc="-60" dirty="0">
                <a:latin typeface="Trebuchet MS"/>
                <a:cs typeface="Trebuchet MS"/>
              </a:rPr>
              <a:t>d</a:t>
            </a:r>
            <a:r>
              <a:rPr sz="1299" spc="-28" dirty="0">
                <a:latin typeface="Trebuchet MS"/>
                <a:cs typeface="Trebuchet MS"/>
              </a:rPr>
              <a:t> </a:t>
            </a:r>
            <a:r>
              <a:rPr sz="1299" spc="-195" dirty="0">
                <a:latin typeface="Trebuchet MS"/>
                <a:cs typeface="Trebuchet MS"/>
              </a:rPr>
              <a:t>:</a:t>
            </a:r>
            <a:r>
              <a:rPr sz="1299" spc="-42" dirty="0">
                <a:latin typeface="Trebuchet MS"/>
                <a:cs typeface="Trebuchet MS"/>
              </a:rPr>
              <a:t> </a:t>
            </a:r>
            <a:r>
              <a:rPr sz="1299" spc="28" dirty="0">
                <a:latin typeface="Trebuchet MS"/>
                <a:cs typeface="Trebuchet MS"/>
              </a:rPr>
              <a:t>o</a:t>
            </a:r>
            <a:r>
              <a:rPr sz="1299" dirty="0">
                <a:latin typeface="Trebuchet MS"/>
                <a:cs typeface="Trebuchet MS"/>
              </a:rPr>
              <a:t>r</a:t>
            </a:r>
            <a:r>
              <a:rPr sz="1299" spc="-97" dirty="0">
                <a:latin typeface="Trebuchet MS"/>
                <a:cs typeface="Trebuchet MS"/>
              </a:rPr>
              <a:t>g</a:t>
            </a:r>
            <a:r>
              <a:rPr sz="1299" spc="-195" dirty="0">
                <a:latin typeface="Trebuchet MS"/>
                <a:cs typeface="Trebuchet MS"/>
              </a:rPr>
              <a:t>.</a:t>
            </a:r>
            <a:r>
              <a:rPr sz="1299" spc="-88" dirty="0">
                <a:latin typeface="Trebuchet MS"/>
                <a:cs typeface="Trebuchet MS"/>
              </a:rPr>
              <a:t>e</a:t>
            </a:r>
            <a:r>
              <a:rPr sz="1299" spc="9" dirty="0">
                <a:latin typeface="Trebuchet MS"/>
                <a:cs typeface="Trebuchet MS"/>
              </a:rPr>
              <a:t>x</a:t>
            </a:r>
            <a:r>
              <a:rPr sz="1299" spc="-102" dirty="0">
                <a:latin typeface="Trebuchet MS"/>
                <a:cs typeface="Trebuchet MS"/>
              </a:rPr>
              <a:t>e</a:t>
            </a:r>
            <a:r>
              <a:rPr sz="1299" spc="-79" dirty="0">
                <a:latin typeface="Trebuchet MS"/>
                <a:cs typeface="Trebuchet MS"/>
              </a:rPr>
              <a:t>m</a:t>
            </a:r>
            <a:r>
              <a:rPr sz="1299" spc="-65" dirty="0">
                <a:latin typeface="Trebuchet MS"/>
                <a:cs typeface="Trebuchet MS"/>
              </a:rPr>
              <a:t>p</a:t>
            </a:r>
            <a:r>
              <a:rPr sz="1299" spc="-102" dirty="0">
                <a:latin typeface="Trebuchet MS"/>
                <a:cs typeface="Trebuchet MS"/>
              </a:rPr>
              <a:t>l</a:t>
            </a:r>
            <a:r>
              <a:rPr sz="1299" spc="-88" dirty="0">
                <a:latin typeface="Trebuchet MS"/>
                <a:cs typeface="Trebuchet MS"/>
              </a:rPr>
              <a:t>e</a:t>
            </a:r>
            <a:r>
              <a:rPr sz="1299" spc="-195" dirty="0">
                <a:latin typeface="Trebuchet MS"/>
                <a:cs typeface="Trebuchet MS"/>
              </a:rPr>
              <a:t>.</a:t>
            </a:r>
            <a:r>
              <a:rPr sz="1299" spc="-60" dirty="0">
                <a:latin typeface="Trebuchet MS"/>
                <a:cs typeface="Trebuchet MS"/>
              </a:rPr>
              <a:t>d</a:t>
            </a:r>
            <a:r>
              <a:rPr sz="1299" spc="-88" dirty="0">
                <a:latin typeface="Trebuchet MS"/>
                <a:cs typeface="Trebuchet MS"/>
              </a:rPr>
              <a:t>e</a:t>
            </a:r>
            <a:r>
              <a:rPr sz="1299" spc="-79" dirty="0">
                <a:latin typeface="Trebuchet MS"/>
                <a:cs typeface="Trebuchet MS"/>
              </a:rPr>
              <a:t>m</a:t>
            </a:r>
            <a:r>
              <a:rPr sz="1299" spc="19" dirty="0">
                <a:latin typeface="Trebuchet MS"/>
                <a:cs typeface="Trebuchet MS"/>
              </a:rPr>
              <a:t>o</a:t>
            </a:r>
            <a:endParaRPr sz="1299">
              <a:latin typeface="Trebuchet MS"/>
              <a:cs typeface="Trebuchet MS"/>
            </a:endParaRPr>
          </a:p>
          <a:p>
            <a:pPr marL="638328" lvl="1" indent="-254034">
              <a:lnSpc>
                <a:spcPts val="1583"/>
              </a:lnSpc>
              <a:buClr>
                <a:srgbClr val="215967"/>
              </a:buClr>
              <a:buSzPct val="117857"/>
              <a:buFont typeface="Courier New"/>
              <a:buChar char="o"/>
              <a:tabLst>
                <a:tab pos="638917" algn="l"/>
              </a:tabLst>
            </a:pPr>
            <a:r>
              <a:rPr sz="1299" spc="-130" dirty="0">
                <a:latin typeface="Trebuchet MS"/>
                <a:cs typeface="Trebuchet MS"/>
              </a:rPr>
              <a:t>a</a:t>
            </a:r>
            <a:r>
              <a:rPr sz="1299" dirty="0">
                <a:latin typeface="Trebuchet MS"/>
                <a:cs typeface="Trebuchet MS"/>
              </a:rPr>
              <a:t>r</a:t>
            </a:r>
            <a:r>
              <a:rPr sz="1299" spc="-88" dirty="0">
                <a:latin typeface="Trebuchet MS"/>
                <a:cs typeface="Trebuchet MS"/>
              </a:rPr>
              <a:t>t</a:t>
            </a:r>
            <a:r>
              <a:rPr sz="1299" spc="-74" dirty="0">
                <a:latin typeface="Trebuchet MS"/>
                <a:cs typeface="Trebuchet MS"/>
              </a:rPr>
              <a:t>i</a:t>
            </a:r>
            <a:r>
              <a:rPr sz="1299" spc="-172" dirty="0">
                <a:latin typeface="Trebuchet MS"/>
                <a:cs typeface="Trebuchet MS"/>
              </a:rPr>
              <a:t>f</a:t>
            </a:r>
            <a:r>
              <a:rPr sz="1299" spc="-130" dirty="0">
                <a:latin typeface="Trebuchet MS"/>
                <a:cs typeface="Trebuchet MS"/>
              </a:rPr>
              <a:t>a</a:t>
            </a:r>
            <a:r>
              <a:rPr sz="1299" spc="-74" dirty="0">
                <a:latin typeface="Trebuchet MS"/>
                <a:cs typeface="Trebuchet MS"/>
              </a:rPr>
              <a:t>c</a:t>
            </a:r>
            <a:r>
              <a:rPr sz="1299" spc="-88" dirty="0">
                <a:latin typeface="Trebuchet MS"/>
                <a:cs typeface="Trebuchet MS"/>
              </a:rPr>
              <a:t>t</a:t>
            </a:r>
            <a:r>
              <a:rPr sz="1299" spc="-37" dirty="0">
                <a:latin typeface="Trebuchet MS"/>
                <a:cs typeface="Trebuchet MS"/>
              </a:rPr>
              <a:t>I</a:t>
            </a:r>
            <a:r>
              <a:rPr sz="1299" spc="-60" dirty="0">
                <a:latin typeface="Trebuchet MS"/>
                <a:cs typeface="Trebuchet MS"/>
              </a:rPr>
              <a:t>d</a:t>
            </a:r>
            <a:r>
              <a:rPr sz="1299" spc="-14" dirty="0">
                <a:latin typeface="Trebuchet MS"/>
                <a:cs typeface="Trebuchet MS"/>
              </a:rPr>
              <a:t> </a:t>
            </a:r>
            <a:r>
              <a:rPr sz="1299" spc="-195" dirty="0">
                <a:latin typeface="Trebuchet MS"/>
                <a:cs typeface="Trebuchet MS"/>
              </a:rPr>
              <a:t>:</a:t>
            </a:r>
            <a:r>
              <a:rPr sz="1299" spc="-28" dirty="0">
                <a:latin typeface="Trebuchet MS"/>
                <a:cs typeface="Trebuchet MS"/>
              </a:rPr>
              <a:t> </a:t>
            </a:r>
            <a:r>
              <a:rPr sz="1299" spc="-79" dirty="0">
                <a:latin typeface="Trebuchet MS"/>
                <a:cs typeface="Trebuchet MS"/>
              </a:rPr>
              <a:t>m</a:t>
            </a:r>
            <a:r>
              <a:rPr sz="1299" spc="14" dirty="0">
                <a:latin typeface="Trebuchet MS"/>
                <a:cs typeface="Trebuchet MS"/>
              </a:rPr>
              <a:t>o</a:t>
            </a:r>
            <a:r>
              <a:rPr sz="1299" spc="-51" dirty="0">
                <a:latin typeface="Trebuchet MS"/>
                <a:cs typeface="Trebuchet MS"/>
              </a:rPr>
              <a:t>n</a:t>
            </a:r>
            <a:r>
              <a:rPr sz="1299" spc="-65" dirty="0">
                <a:latin typeface="Trebuchet MS"/>
                <a:cs typeface="Trebuchet MS"/>
              </a:rPr>
              <a:t>-</a:t>
            </a:r>
            <a:r>
              <a:rPr sz="1299" spc="-130" dirty="0">
                <a:latin typeface="Trebuchet MS"/>
                <a:cs typeface="Trebuchet MS"/>
              </a:rPr>
              <a:t>a</a:t>
            </a:r>
            <a:r>
              <a:rPr sz="1299" spc="-74" dirty="0">
                <a:latin typeface="Trebuchet MS"/>
                <a:cs typeface="Trebuchet MS"/>
              </a:rPr>
              <a:t>p</a:t>
            </a:r>
            <a:r>
              <a:rPr sz="1299" spc="-65" dirty="0">
                <a:latin typeface="Trebuchet MS"/>
                <a:cs typeface="Trebuchet MS"/>
              </a:rPr>
              <a:t>p</a:t>
            </a:r>
            <a:r>
              <a:rPr sz="1299" spc="-102" dirty="0">
                <a:latin typeface="Trebuchet MS"/>
                <a:cs typeface="Trebuchet MS"/>
              </a:rPr>
              <a:t>l</a:t>
            </a:r>
            <a:r>
              <a:rPr sz="1299" spc="-88" dirty="0">
                <a:latin typeface="Trebuchet MS"/>
                <a:cs typeface="Trebuchet MS"/>
              </a:rPr>
              <a:t>i</a:t>
            </a:r>
            <a:endParaRPr sz="1299">
              <a:latin typeface="Trebuchet MS"/>
              <a:cs typeface="Trebuchet MS"/>
            </a:endParaRPr>
          </a:p>
          <a:p>
            <a:pPr marL="638328" lvl="1" indent="-254034">
              <a:lnSpc>
                <a:spcPts val="1583"/>
              </a:lnSpc>
              <a:buClr>
                <a:srgbClr val="215967"/>
              </a:buClr>
              <a:buSzPct val="117857"/>
              <a:buFont typeface="Courier New"/>
              <a:buChar char="o"/>
              <a:tabLst>
                <a:tab pos="638917" algn="l"/>
              </a:tabLst>
            </a:pPr>
            <a:r>
              <a:rPr sz="1299" spc="-70" dirty="0">
                <a:latin typeface="Trebuchet MS"/>
                <a:cs typeface="Trebuchet MS"/>
              </a:rPr>
              <a:t>v</a:t>
            </a:r>
            <a:r>
              <a:rPr sz="1299" spc="-102" dirty="0">
                <a:latin typeface="Trebuchet MS"/>
                <a:cs typeface="Trebuchet MS"/>
              </a:rPr>
              <a:t>e</a:t>
            </a:r>
            <a:r>
              <a:rPr sz="1299" spc="14" dirty="0">
                <a:latin typeface="Trebuchet MS"/>
                <a:cs typeface="Trebuchet MS"/>
              </a:rPr>
              <a:t>r</a:t>
            </a:r>
            <a:r>
              <a:rPr sz="1299" spc="-37" dirty="0">
                <a:latin typeface="Trebuchet MS"/>
                <a:cs typeface="Trebuchet MS"/>
              </a:rPr>
              <a:t>s</a:t>
            </a:r>
            <a:r>
              <a:rPr sz="1299" spc="-88" dirty="0">
                <a:latin typeface="Trebuchet MS"/>
                <a:cs typeface="Trebuchet MS"/>
              </a:rPr>
              <a:t>i</a:t>
            </a:r>
            <a:r>
              <a:rPr sz="1299" spc="28" dirty="0">
                <a:latin typeface="Trebuchet MS"/>
                <a:cs typeface="Trebuchet MS"/>
              </a:rPr>
              <a:t>o</a:t>
            </a:r>
            <a:r>
              <a:rPr sz="1299" spc="-60" dirty="0">
                <a:latin typeface="Trebuchet MS"/>
                <a:cs typeface="Trebuchet MS"/>
              </a:rPr>
              <a:t>n</a:t>
            </a:r>
            <a:r>
              <a:rPr sz="1299" spc="-28" dirty="0">
                <a:latin typeface="Trebuchet MS"/>
                <a:cs typeface="Trebuchet MS"/>
              </a:rPr>
              <a:t> </a:t>
            </a:r>
            <a:r>
              <a:rPr sz="1299" spc="-65" dirty="0">
                <a:latin typeface="Trebuchet MS"/>
                <a:cs typeface="Trebuchet MS"/>
              </a:rPr>
              <a:t>(</a:t>
            </a:r>
            <a:r>
              <a:rPr sz="1299" spc="-23" dirty="0">
                <a:latin typeface="Trebuchet MS"/>
                <a:cs typeface="Trebuchet MS"/>
              </a:rPr>
              <a:t>1</a:t>
            </a:r>
            <a:r>
              <a:rPr sz="1299" spc="-195" dirty="0">
                <a:latin typeface="Trebuchet MS"/>
                <a:cs typeface="Trebuchet MS"/>
              </a:rPr>
              <a:t>.</a:t>
            </a:r>
            <a:r>
              <a:rPr sz="1299" spc="-32" dirty="0">
                <a:latin typeface="Trebuchet MS"/>
                <a:cs typeface="Trebuchet MS"/>
              </a:rPr>
              <a:t>0</a:t>
            </a:r>
            <a:r>
              <a:rPr sz="1299" spc="-56" dirty="0">
                <a:latin typeface="Trebuchet MS"/>
                <a:cs typeface="Trebuchet MS"/>
              </a:rPr>
              <a:t>-</a:t>
            </a:r>
            <a:r>
              <a:rPr sz="1299" spc="-32" dirty="0">
                <a:latin typeface="Trebuchet MS"/>
                <a:cs typeface="Trebuchet MS"/>
              </a:rPr>
              <a:t>S</a:t>
            </a:r>
            <a:r>
              <a:rPr sz="1299" spc="181" dirty="0">
                <a:latin typeface="Trebuchet MS"/>
                <a:cs typeface="Trebuchet MS"/>
              </a:rPr>
              <a:t>N</a:t>
            </a:r>
            <a:r>
              <a:rPr sz="1299" spc="93" dirty="0">
                <a:latin typeface="Trebuchet MS"/>
                <a:cs typeface="Trebuchet MS"/>
              </a:rPr>
              <a:t>A</a:t>
            </a:r>
            <a:r>
              <a:rPr sz="1299" spc="-60" dirty="0">
                <a:latin typeface="Trebuchet MS"/>
                <a:cs typeface="Trebuchet MS"/>
              </a:rPr>
              <a:t>P</a:t>
            </a:r>
            <a:r>
              <a:rPr sz="1299" spc="-32" dirty="0">
                <a:latin typeface="Trebuchet MS"/>
                <a:cs typeface="Trebuchet MS"/>
              </a:rPr>
              <a:t>S</a:t>
            </a:r>
            <a:r>
              <a:rPr sz="1299" spc="97" dirty="0">
                <a:latin typeface="Trebuchet MS"/>
                <a:cs typeface="Trebuchet MS"/>
              </a:rPr>
              <a:t>H</a:t>
            </a:r>
            <a:r>
              <a:rPr sz="1299" spc="189" dirty="0">
                <a:latin typeface="Trebuchet MS"/>
                <a:cs typeface="Trebuchet MS"/>
              </a:rPr>
              <a:t>O</a:t>
            </a:r>
            <a:r>
              <a:rPr sz="1299" spc="23" dirty="0">
                <a:latin typeface="Trebuchet MS"/>
                <a:cs typeface="Trebuchet MS"/>
              </a:rPr>
              <a:t>T</a:t>
            </a:r>
            <a:r>
              <a:rPr sz="1299" spc="-60" dirty="0">
                <a:latin typeface="Trebuchet MS"/>
                <a:cs typeface="Trebuchet MS"/>
              </a:rPr>
              <a:t>) </a:t>
            </a:r>
            <a:r>
              <a:rPr sz="1299" spc="-195" dirty="0">
                <a:latin typeface="Trebuchet MS"/>
                <a:cs typeface="Trebuchet MS"/>
              </a:rPr>
              <a:t>:</a:t>
            </a:r>
            <a:r>
              <a:rPr sz="1299" spc="-42" dirty="0">
                <a:latin typeface="Trebuchet MS"/>
                <a:cs typeface="Trebuchet MS"/>
              </a:rPr>
              <a:t> </a:t>
            </a:r>
            <a:r>
              <a:rPr sz="1299" spc="-102" dirty="0">
                <a:latin typeface="Trebuchet MS"/>
                <a:cs typeface="Trebuchet MS"/>
              </a:rPr>
              <a:t>l</a:t>
            </a:r>
            <a:r>
              <a:rPr sz="1299" spc="-130" dirty="0">
                <a:latin typeface="Trebuchet MS"/>
                <a:cs typeface="Trebuchet MS"/>
              </a:rPr>
              <a:t>a</a:t>
            </a:r>
            <a:r>
              <a:rPr sz="1299" spc="-88" dirty="0">
                <a:latin typeface="Trebuchet MS"/>
                <a:cs typeface="Trebuchet MS"/>
              </a:rPr>
              <a:t>i</a:t>
            </a:r>
            <a:r>
              <a:rPr sz="1299" spc="-23" dirty="0">
                <a:latin typeface="Trebuchet MS"/>
                <a:cs typeface="Trebuchet MS"/>
              </a:rPr>
              <a:t>s</a:t>
            </a:r>
            <a:r>
              <a:rPr sz="1299" spc="-37" dirty="0">
                <a:latin typeface="Trebuchet MS"/>
                <a:cs typeface="Trebuchet MS"/>
              </a:rPr>
              <a:t>s</a:t>
            </a:r>
            <a:r>
              <a:rPr sz="1299" spc="-88" dirty="0">
                <a:latin typeface="Trebuchet MS"/>
                <a:cs typeface="Trebuchet MS"/>
              </a:rPr>
              <a:t>e</a:t>
            </a:r>
            <a:r>
              <a:rPr sz="1299" spc="-74" dirty="0">
                <a:latin typeface="Trebuchet MS"/>
                <a:cs typeface="Trebuchet MS"/>
              </a:rPr>
              <a:t>z</a:t>
            </a:r>
            <a:r>
              <a:rPr sz="1299" spc="-37" dirty="0">
                <a:latin typeface="Trebuchet MS"/>
                <a:cs typeface="Trebuchet MS"/>
              </a:rPr>
              <a:t> </a:t>
            </a:r>
            <a:r>
              <a:rPr sz="1299" spc="-84" dirty="0">
                <a:latin typeface="Trebuchet MS"/>
                <a:cs typeface="Trebuchet MS"/>
              </a:rPr>
              <a:t>v</a:t>
            </a:r>
            <a:r>
              <a:rPr sz="1299" spc="-88" dirty="0">
                <a:latin typeface="Trebuchet MS"/>
                <a:cs typeface="Trebuchet MS"/>
              </a:rPr>
              <a:t>i</a:t>
            </a:r>
            <a:r>
              <a:rPr sz="1299" spc="-51" dirty="0">
                <a:latin typeface="Trebuchet MS"/>
                <a:cs typeface="Trebuchet MS"/>
              </a:rPr>
              <a:t>d</a:t>
            </a:r>
            <a:r>
              <a:rPr sz="1299" spc="-88" dirty="0">
                <a:latin typeface="Trebuchet MS"/>
                <a:cs typeface="Trebuchet MS"/>
              </a:rPr>
              <a:t>e</a:t>
            </a:r>
            <a:endParaRPr sz="1299">
              <a:latin typeface="Trebuchet MS"/>
              <a:cs typeface="Trebuchet MS"/>
            </a:endParaRPr>
          </a:p>
          <a:p>
            <a:pPr marL="638328" lvl="1" indent="-254034">
              <a:lnSpc>
                <a:spcPts val="1707"/>
              </a:lnSpc>
              <a:buClr>
                <a:srgbClr val="215967"/>
              </a:buClr>
              <a:buSzPct val="117857"/>
              <a:buFont typeface="Courier New"/>
              <a:buChar char="o"/>
              <a:tabLst>
                <a:tab pos="638917" algn="l"/>
              </a:tabLst>
            </a:pPr>
            <a:r>
              <a:rPr sz="1299" spc="-93" dirty="0">
                <a:latin typeface="Trebuchet MS"/>
                <a:cs typeface="Trebuchet MS"/>
              </a:rPr>
              <a:t>package</a:t>
            </a:r>
            <a:r>
              <a:rPr sz="1299" spc="-19" dirty="0">
                <a:latin typeface="Trebuchet MS"/>
                <a:cs typeface="Trebuchet MS"/>
              </a:rPr>
              <a:t> </a:t>
            </a:r>
            <a:r>
              <a:rPr sz="1299" spc="-74" dirty="0">
                <a:latin typeface="Trebuchet MS"/>
                <a:cs typeface="Trebuchet MS"/>
              </a:rPr>
              <a:t>(org.exemple.demo)</a:t>
            </a:r>
            <a:r>
              <a:rPr sz="1299" spc="-70" dirty="0">
                <a:latin typeface="Trebuchet MS"/>
                <a:cs typeface="Trebuchet MS"/>
              </a:rPr>
              <a:t> </a:t>
            </a:r>
            <a:r>
              <a:rPr sz="1299" spc="-195" dirty="0">
                <a:latin typeface="Trebuchet MS"/>
                <a:cs typeface="Trebuchet MS"/>
              </a:rPr>
              <a:t>:</a:t>
            </a:r>
            <a:r>
              <a:rPr sz="1299" spc="-5" dirty="0">
                <a:latin typeface="Trebuchet MS"/>
                <a:cs typeface="Trebuchet MS"/>
              </a:rPr>
              <a:t> </a:t>
            </a:r>
            <a:r>
              <a:rPr sz="1299" spc="-79" dirty="0">
                <a:latin typeface="Trebuchet MS"/>
                <a:cs typeface="Trebuchet MS"/>
              </a:rPr>
              <a:t>laissez</a:t>
            </a:r>
            <a:r>
              <a:rPr sz="1299" spc="-42" dirty="0">
                <a:latin typeface="Trebuchet MS"/>
                <a:cs typeface="Trebuchet MS"/>
              </a:rPr>
              <a:t> </a:t>
            </a:r>
            <a:r>
              <a:rPr sz="1299" spc="-74" dirty="0">
                <a:latin typeface="Trebuchet MS"/>
                <a:cs typeface="Trebuchet MS"/>
              </a:rPr>
              <a:t>vide</a:t>
            </a:r>
            <a:endParaRPr sz="1299">
              <a:latin typeface="Trebuchet MS"/>
              <a:cs typeface="Trebuchet MS"/>
            </a:endParaRPr>
          </a:p>
          <a:p>
            <a:pPr marL="264644" marR="4715" indent="-253445">
              <a:lnSpc>
                <a:spcPct val="71600"/>
              </a:lnSpc>
              <a:spcBef>
                <a:spcPts val="1244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60" dirty="0">
                <a:latin typeface="Trebuchet MS"/>
                <a:cs typeface="Trebuchet MS"/>
              </a:rPr>
              <a:t>Ensuite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42" dirty="0">
                <a:latin typeface="Trebuchet MS"/>
                <a:cs typeface="Trebuchet MS"/>
              </a:rPr>
              <a:t>Maven</a:t>
            </a:r>
            <a:r>
              <a:rPr sz="1439" spc="-28" dirty="0">
                <a:latin typeface="Trebuchet MS"/>
                <a:cs typeface="Trebuchet MS"/>
              </a:rPr>
              <a:t> vous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demande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confirmer </a:t>
            </a:r>
            <a:r>
              <a:rPr sz="1439" spc="-70" dirty="0">
                <a:latin typeface="Trebuchet MS"/>
                <a:cs typeface="Trebuchet MS"/>
              </a:rPr>
              <a:t>les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paramètres,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97" dirty="0">
                <a:latin typeface="Trebuchet MS"/>
                <a:cs typeface="Trebuchet MS"/>
              </a:rPr>
              <a:t>il</a:t>
            </a:r>
            <a:r>
              <a:rPr sz="1439" spc="-14" dirty="0">
                <a:latin typeface="Trebuchet MS"/>
                <a:cs typeface="Trebuchet MS"/>
              </a:rPr>
              <a:t> </a:t>
            </a:r>
            <a:r>
              <a:rPr sz="1439" spc="-28" dirty="0">
                <a:latin typeface="Trebuchet MS"/>
                <a:cs typeface="Trebuchet MS"/>
              </a:rPr>
              <a:t>vous</a:t>
            </a:r>
            <a:r>
              <a:rPr sz="1439" spc="-51" dirty="0">
                <a:latin typeface="Trebuchet MS"/>
                <a:cs typeface="Trebuchet MS"/>
              </a:rPr>
              <a:t> </a:t>
            </a:r>
            <a:r>
              <a:rPr sz="1439" spc="-97" dirty="0">
                <a:latin typeface="Trebuchet MS"/>
                <a:cs typeface="Trebuchet MS"/>
              </a:rPr>
              <a:t>suffit</a:t>
            </a:r>
            <a:r>
              <a:rPr sz="1439" spc="-37" dirty="0">
                <a:latin typeface="Trebuchet MS"/>
                <a:cs typeface="Trebuchet MS"/>
              </a:rPr>
              <a:t> donc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de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taper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14" dirty="0">
                <a:latin typeface="Trebuchet MS"/>
                <a:cs typeface="Trebuchet MS"/>
              </a:rPr>
              <a:t>sur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-116" dirty="0">
                <a:latin typeface="Trebuchet MS"/>
                <a:cs typeface="Trebuchet MS"/>
              </a:rPr>
              <a:t>la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touche </a:t>
            </a:r>
            <a:r>
              <a:rPr sz="1439" spc="-418" dirty="0">
                <a:latin typeface="Trebuchet MS"/>
                <a:cs typeface="Trebuchet MS"/>
              </a:rPr>
              <a:t> </a:t>
            </a:r>
            <a:r>
              <a:rPr sz="1439" spc="-79" dirty="0">
                <a:latin typeface="Trebuchet MS"/>
                <a:cs typeface="Trebuchet MS"/>
              </a:rPr>
              <a:t>Entrée.</a:t>
            </a:r>
            <a:endParaRPr sz="1439">
              <a:latin typeface="Trebuchet MS"/>
              <a:cs typeface="Trebuchet MS"/>
            </a:endParaRPr>
          </a:p>
          <a:p>
            <a:pPr marL="264644" indent="-253445">
              <a:spcBef>
                <a:spcPts val="63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46" dirty="0">
                <a:latin typeface="Trebuchet MS"/>
                <a:cs typeface="Trebuchet MS"/>
              </a:rPr>
              <a:t>Maven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crée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le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squelette</a:t>
            </a:r>
            <a:r>
              <a:rPr sz="1439" spc="-46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du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projet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r>
              <a:rPr sz="1439" spc="-19" dirty="0">
                <a:latin typeface="Trebuchet MS"/>
                <a:cs typeface="Trebuchet MS"/>
              </a:rPr>
              <a:t> </a:t>
            </a:r>
            <a:r>
              <a:rPr sz="1439" spc="-28" dirty="0">
                <a:latin typeface="Trebuchet MS"/>
                <a:cs typeface="Trebuchet MS"/>
              </a:rPr>
              <a:t>vous</a:t>
            </a:r>
            <a:r>
              <a:rPr sz="1439" spc="-56" dirty="0">
                <a:latin typeface="Trebuchet MS"/>
                <a:cs typeface="Trebuchet MS"/>
              </a:rPr>
              <a:t> </a:t>
            </a:r>
            <a:r>
              <a:rPr sz="1439" spc="-60" dirty="0">
                <a:latin typeface="Trebuchet MS"/>
                <a:cs typeface="Trebuchet MS"/>
              </a:rPr>
              <a:t>devriez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23" dirty="0">
                <a:latin typeface="Trebuchet MS"/>
                <a:cs typeface="Trebuchet MS"/>
              </a:rPr>
              <a:t>voir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51" dirty="0">
                <a:latin typeface="Trebuchet MS"/>
                <a:cs typeface="Trebuchet MS"/>
              </a:rPr>
              <a:t>un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résultat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46" dirty="0">
                <a:latin typeface="Trebuchet MS"/>
                <a:cs typeface="Trebuchet MS"/>
              </a:rPr>
              <a:t>comme </a:t>
            </a:r>
            <a:r>
              <a:rPr sz="1439" spc="-79" dirty="0">
                <a:latin typeface="Trebuchet MS"/>
                <a:cs typeface="Trebuchet MS"/>
              </a:rPr>
              <a:t>celui-ci</a:t>
            </a:r>
            <a:r>
              <a:rPr sz="1439" spc="-32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endParaRPr sz="1439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40170" y="2042673"/>
            <a:ext cx="5406698" cy="673701"/>
            <a:chOff x="1470659" y="2200655"/>
            <a:chExt cx="5824855" cy="725805"/>
          </a:xfrm>
        </p:grpSpPr>
        <p:sp>
          <p:nvSpPr>
            <p:cNvPr id="6" name="object 6"/>
            <p:cNvSpPr/>
            <p:nvPr/>
          </p:nvSpPr>
          <p:spPr>
            <a:xfrm>
              <a:off x="1478279" y="2206751"/>
              <a:ext cx="5809615" cy="711835"/>
            </a:xfrm>
            <a:custGeom>
              <a:avLst/>
              <a:gdLst/>
              <a:ahLst/>
              <a:cxnLst/>
              <a:rect l="l" t="t" r="r" b="b"/>
              <a:pathLst>
                <a:path w="5809615" h="711835">
                  <a:moveTo>
                    <a:pt x="5809487" y="711708"/>
                  </a:moveTo>
                  <a:lnTo>
                    <a:pt x="0" y="711708"/>
                  </a:lnTo>
                  <a:lnTo>
                    <a:pt x="0" y="0"/>
                  </a:lnTo>
                  <a:lnTo>
                    <a:pt x="5809487" y="0"/>
                  </a:lnTo>
                  <a:lnTo>
                    <a:pt x="5809487" y="7117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1470659" y="2200655"/>
              <a:ext cx="5824855" cy="725805"/>
            </a:xfrm>
            <a:custGeom>
              <a:avLst/>
              <a:gdLst/>
              <a:ahLst/>
              <a:cxnLst/>
              <a:rect l="l" t="t" r="r" b="b"/>
              <a:pathLst>
                <a:path w="5824855" h="725805">
                  <a:moveTo>
                    <a:pt x="5821680" y="725423"/>
                  </a:moveTo>
                  <a:lnTo>
                    <a:pt x="3048" y="725423"/>
                  </a:lnTo>
                  <a:lnTo>
                    <a:pt x="0" y="722375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821680" y="0"/>
                  </a:lnTo>
                  <a:lnTo>
                    <a:pt x="5824728" y="3048"/>
                  </a:lnTo>
                  <a:lnTo>
                    <a:pt x="5824728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11708"/>
                  </a:lnTo>
                  <a:lnTo>
                    <a:pt x="7620" y="711708"/>
                  </a:lnTo>
                  <a:lnTo>
                    <a:pt x="13716" y="717804"/>
                  </a:lnTo>
                  <a:lnTo>
                    <a:pt x="5824728" y="717804"/>
                  </a:lnTo>
                  <a:lnTo>
                    <a:pt x="5824728" y="722375"/>
                  </a:lnTo>
                  <a:lnTo>
                    <a:pt x="5821680" y="725423"/>
                  </a:lnTo>
                  <a:close/>
                </a:path>
                <a:path w="5824855" h="725805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5824855" h="725805">
                  <a:moveTo>
                    <a:pt x="581101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5811012" y="6096"/>
                  </a:lnTo>
                  <a:lnTo>
                    <a:pt x="5811012" y="13716"/>
                  </a:lnTo>
                  <a:close/>
                </a:path>
                <a:path w="5824855" h="725805">
                  <a:moveTo>
                    <a:pt x="5811012" y="717804"/>
                  </a:moveTo>
                  <a:lnTo>
                    <a:pt x="5811012" y="6096"/>
                  </a:lnTo>
                  <a:lnTo>
                    <a:pt x="5817107" y="13716"/>
                  </a:lnTo>
                  <a:lnTo>
                    <a:pt x="5824728" y="13716"/>
                  </a:lnTo>
                  <a:lnTo>
                    <a:pt x="5824728" y="711708"/>
                  </a:lnTo>
                  <a:lnTo>
                    <a:pt x="5817107" y="711708"/>
                  </a:lnTo>
                  <a:lnTo>
                    <a:pt x="5811012" y="717804"/>
                  </a:lnTo>
                  <a:close/>
                </a:path>
                <a:path w="5824855" h="725805">
                  <a:moveTo>
                    <a:pt x="5824728" y="13716"/>
                  </a:moveTo>
                  <a:lnTo>
                    <a:pt x="5817107" y="13716"/>
                  </a:lnTo>
                  <a:lnTo>
                    <a:pt x="5811012" y="6096"/>
                  </a:lnTo>
                  <a:lnTo>
                    <a:pt x="5824728" y="6096"/>
                  </a:lnTo>
                  <a:lnTo>
                    <a:pt x="5824728" y="13716"/>
                  </a:lnTo>
                  <a:close/>
                </a:path>
                <a:path w="5824855" h="725805">
                  <a:moveTo>
                    <a:pt x="13716" y="717804"/>
                  </a:moveTo>
                  <a:lnTo>
                    <a:pt x="7620" y="711708"/>
                  </a:lnTo>
                  <a:lnTo>
                    <a:pt x="13716" y="711708"/>
                  </a:lnTo>
                  <a:lnTo>
                    <a:pt x="13716" y="717804"/>
                  </a:lnTo>
                  <a:close/>
                </a:path>
                <a:path w="5824855" h="725805">
                  <a:moveTo>
                    <a:pt x="5811012" y="717804"/>
                  </a:moveTo>
                  <a:lnTo>
                    <a:pt x="13716" y="717804"/>
                  </a:lnTo>
                  <a:lnTo>
                    <a:pt x="13716" y="711708"/>
                  </a:lnTo>
                  <a:lnTo>
                    <a:pt x="5811012" y="711708"/>
                  </a:lnTo>
                  <a:lnTo>
                    <a:pt x="5811012" y="717804"/>
                  </a:lnTo>
                  <a:close/>
                </a:path>
                <a:path w="5824855" h="725805">
                  <a:moveTo>
                    <a:pt x="5824728" y="717804"/>
                  </a:moveTo>
                  <a:lnTo>
                    <a:pt x="5811012" y="717804"/>
                  </a:lnTo>
                  <a:lnTo>
                    <a:pt x="5817107" y="711708"/>
                  </a:lnTo>
                  <a:lnTo>
                    <a:pt x="5824728" y="711708"/>
                  </a:lnTo>
                  <a:lnTo>
                    <a:pt x="5824728" y="71780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47244" y="2048332"/>
            <a:ext cx="5392552" cy="599260"/>
          </a:xfrm>
          <a:prstGeom prst="rect">
            <a:avLst/>
          </a:prstGeom>
        </p:spPr>
        <p:txBody>
          <a:bodyPr vert="horz" wrap="square" lIns="0" tIns="20630" rIns="0" bIns="0" rtlCol="0">
            <a:spAutoFit/>
          </a:bodyPr>
          <a:lstStyle/>
          <a:p>
            <a:pPr marL="73086">
              <a:spcBef>
                <a:spcPts val="162"/>
              </a:spcBef>
            </a:pPr>
            <a:r>
              <a:rPr sz="1253" b="1" dirty="0">
                <a:latin typeface="Courier New"/>
                <a:cs typeface="Courier New"/>
              </a:rPr>
              <a:t>mvn</a:t>
            </a:r>
            <a:r>
              <a:rPr sz="1253" b="1" spc="-14" dirty="0">
                <a:latin typeface="Courier New"/>
                <a:cs typeface="Courier New"/>
              </a:rPr>
              <a:t> </a:t>
            </a:r>
            <a:r>
              <a:rPr sz="1253" b="1" spc="5" dirty="0">
                <a:latin typeface="Courier New"/>
                <a:cs typeface="Courier New"/>
              </a:rPr>
              <a:t>archetype:generate</a:t>
            </a:r>
            <a:endParaRPr sz="1253" dirty="0">
              <a:latin typeface="Courier New"/>
              <a:cs typeface="Courier New"/>
            </a:endParaRPr>
          </a:p>
          <a:p>
            <a:pPr marL="73086">
              <a:spcBef>
                <a:spcPts val="19"/>
              </a:spcBef>
            </a:pPr>
            <a:r>
              <a:rPr sz="1253" b="1" spc="5" dirty="0">
                <a:latin typeface="Courier New"/>
                <a:cs typeface="Courier New"/>
              </a:rPr>
              <a:t>-DarchetypeArtifactId=maven-archetype-quickstart</a:t>
            </a:r>
            <a:endParaRPr sz="1253" dirty="0">
              <a:latin typeface="Courier New"/>
              <a:cs typeface="Courier New"/>
            </a:endParaRPr>
          </a:p>
          <a:p>
            <a:pPr marL="73086">
              <a:spcBef>
                <a:spcPts val="32"/>
              </a:spcBef>
            </a:pPr>
            <a:r>
              <a:rPr sz="1253" b="1" spc="5" dirty="0">
                <a:latin typeface="Courier New"/>
                <a:cs typeface="Courier New"/>
              </a:rPr>
              <a:t>-DarchetypeVersion=1.1</a:t>
            </a:r>
            <a:endParaRPr sz="1253" dirty="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2065" y="4686551"/>
            <a:ext cx="5651305" cy="95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3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96326"/>
            <a:ext cx="393513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/>
              <a:t>Créer</a:t>
            </a:r>
            <a:r>
              <a:rPr sz="2924" spc="-106" dirty="0"/>
              <a:t> </a:t>
            </a:r>
            <a:r>
              <a:rPr sz="2924" spc="-32" dirty="0"/>
              <a:t>un</a:t>
            </a:r>
            <a:r>
              <a:rPr sz="2924" spc="-88" dirty="0"/>
              <a:t> </a:t>
            </a:r>
            <a:r>
              <a:rPr sz="2924" spc="-70" dirty="0"/>
              <a:t>projet</a:t>
            </a:r>
            <a:r>
              <a:rPr sz="2924" spc="-88" dirty="0"/>
              <a:t> </a:t>
            </a:r>
            <a:r>
              <a:rPr sz="2924" spc="-70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55879" y="1411277"/>
            <a:ext cx="7417780" cy="475893"/>
          </a:xfrm>
          <a:prstGeom prst="rect">
            <a:avLst/>
          </a:prstGeom>
        </p:spPr>
        <p:txBody>
          <a:bodyPr vert="horz" wrap="square" lIns="0" tIns="39491" rIns="0" bIns="0" rtlCol="0">
            <a:spAutoFit/>
          </a:bodyPr>
          <a:lstStyle/>
          <a:p>
            <a:pPr marL="264644" marR="4715" indent="-253445">
              <a:lnSpc>
                <a:spcPts val="1717"/>
              </a:lnSpc>
              <a:spcBef>
                <a:spcPts val="311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-56" dirty="0">
                <a:latin typeface="Trebuchet MS"/>
                <a:cs typeface="Trebuchet MS"/>
              </a:rPr>
              <a:t>Maven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153" dirty="0">
                <a:latin typeface="Trebuchet MS"/>
                <a:cs typeface="Trebuchet MS"/>
              </a:rPr>
              <a:t>a</a:t>
            </a:r>
            <a:r>
              <a:rPr sz="1578" spc="-56" dirty="0">
                <a:latin typeface="Trebuchet MS"/>
                <a:cs typeface="Trebuchet MS"/>
              </a:rPr>
              <a:t> </a:t>
            </a:r>
            <a:r>
              <a:rPr sz="1578" spc="-65" dirty="0">
                <a:latin typeface="Trebuchet MS"/>
                <a:cs typeface="Trebuchet MS"/>
              </a:rPr>
              <a:t>créé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121" dirty="0">
                <a:latin typeface="Trebuchet MS"/>
                <a:cs typeface="Trebuchet MS"/>
              </a:rPr>
              <a:t>le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51" dirty="0">
                <a:latin typeface="Trebuchet MS"/>
                <a:cs typeface="Trebuchet MS"/>
              </a:rPr>
              <a:t>répertoire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mon-appli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(valeur</a:t>
            </a:r>
            <a:r>
              <a:rPr sz="1578" spc="-51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de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l'artifactId</a:t>
            </a:r>
            <a:r>
              <a:rPr sz="1578" spc="-74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saisie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74" dirty="0">
                <a:latin typeface="Trebuchet MS"/>
                <a:cs typeface="Trebuchet MS"/>
              </a:rPr>
              <a:t>plus</a:t>
            </a:r>
            <a:r>
              <a:rPr sz="1578" spc="-70" dirty="0">
                <a:latin typeface="Trebuchet MS"/>
                <a:cs typeface="Trebuchet MS"/>
              </a:rPr>
              <a:t> </a:t>
            </a:r>
            <a:r>
              <a:rPr sz="1578" spc="-56" dirty="0">
                <a:latin typeface="Trebuchet MS"/>
                <a:cs typeface="Trebuchet MS"/>
              </a:rPr>
              <a:t>tôt)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97" dirty="0">
                <a:latin typeface="Trebuchet MS"/>
                <a:cs typeface="Trebuchet MS"/>
              </a:rPr>
              <a:t>et</a:t>
            </a:r>
            <a:r>
              <a:rPr sz="1578" spc="-32" dirty="0">
                <a:latin typeface="Trebuchet MS"/>
                <a:cs typeface="Trebuchet MS"/>
              </a:rPr>
              <a:t> </a:t>
            </a:r>
            <a:r>
              <a:rPr sz="1578" spc="-84" dirty="0">
                <a:latin typeface="Trebuchet MS"/>
                <a:cs typeface="Trebuchet MS"/>
              </a:rPr>
              <a:t>y</a:t>
            </a:r>
            <a:r>
              <a:rPr sz="1578" spc="-56" dirty="0">
                <a:latin typeface="Trebuchet MS"/>
                <a:cs typeface="Trebuchet MS"/>
              </a:rPr>
              <a:t> </a:t>
            </a:r>
            <a:r>
              <a:rPr sz="1578" spc="-153" dirty="0">
                <a:latin typeface="Trebuchet MS"/>
                <a:cs typeface="Trebuchet MS"/>
              </a:rPr>
              <a:t>a</a:t>
            </a:r>
            <a:r>
              <a:rPr sz="1578" spc="-23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généré </a:t>
            </a:r>
            <a:r>
              <a:rPr sz="1578" spc="-464" dirty="0">
                <a:latin typeface="Trebuchet MS"/>
                <a:cs typeface="Trebuchet MS"/>
              </a:rPr>
              <a:t> </a:t>
            </a:r>
            <a:r>
              <a:rPr sz="1578" spc="-60" dirty="0">
                <a:latin typeface="Trebuchet MS"/>
                <a:cs typeface="Trebuchet MS"/>
              </a:rPr>
              <a:t>l'arborescence</a:t>
            </a:r>
            <a:r>
              <a:rPr sz="1578" spc="-84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suivante</a:t>
            </a:r>
            <a:r>
              <a:rPr sz="1578" spc="-79" dirty="0">
                <a:latin typeface="Trebuchet MS"/>
                <a:cs typeface="Trebuchet MS"/>
              </a:rPr>
              <a:t> </a:t>
            </a:r>
            <a:r>
              <a:rPr sz="1578" spc="-232" dirty="0"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37448" y="2070965"/>
            <a:ext cx="4218439" cy="3451610"/>
            <a:chOff x="1144524" y="2231135"/>
            <a:chExt cx="4544695" cy="3718560"/>
          </a:xfrm>
        </p:grpSpPr>
        <p:sp>
          <p:nvSpPr>
            <p:cNvPr id="5" name="object 5"/>
            <p:cNvSpPr/>
            <p:nvPr/>
          </p:nvSpPr>
          <p:spPr>
            <a:xfrm>
              <a:off x="1152143" y="2238755"/>
              <a:ext cx="4531360" cy="3705225"/>
            </a:xfrm>
            <a:custGeom>
              <a:avLst/>
              <a:gdLst/>
              <a:ahLst/>
              <a:cxnLst/>
              <a:rect l="l" t="t" r="r" b="b"/>
              <a:pathLst>
                <a:path w="4531360" h="3705225">
                  <a:moveTo>
                    <a:pt x="4530852" y="3704844"/>
                  </a:moveTo>
                  <a:lnTo>
                    <a:pt x="0" y="3704844"/>
                  </a:lnTo>
                  <a:lnTo>
                    <a:pt x="0" y="0"/>
                  </a:lnTo>
                  <a:lnTo>
                    <a:pt x="4530852" y="0"/>
                  </a:lnTo>
                  <a:lnTo>
                    <a:pt x="4530852" y="37048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6" name="object 6"/>
            <p:cNvSpPr/>
            <p:nvPr/>
          </p:nvSpPr>
          <p:spPr>
            <a:xfrm>
              <a:off x="1144524" y="2231135"/>
              <a:ext cx="4544695" cy="3718560"/>
            </a:xfrm>
            <a:custGeom>
              <a:avLst/>
              <a:gdLst/>
              <a:ahLst/>
              <a:cxnLst/>
              <a:rect l="l" t="t" r="r" b="b"/>
              <a:pathLst>
                <a:path w="4544695" h="3718560">
                  <a:moveTo>
                    <a:pt x="4541520" y="3718560"/>
                  </a:moveTo>
                  <a:lnTo>
                    <a:pt x="3048" y="3718560"/>
                  </a:lnTo>
                  <a:lnTo>
                    <a:pt x="0" y="371551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541520" y="0"/>
                  </a:lnTo>
                  <a:lnTo>
                    <a:pt x="4544568" y="3048"/>
                  </a:lnTo>
                  <a:lnTo>
                    <a:pt x="454456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704844"/>
                  </a:lnTo>
                  <a:lnTo>
                    <a:pt x="7620" y="3704844"/>
                  </a:lnTo>
                  <a:lnTo>
                    <a:pt x="13716" y="3712464"/>
                  </a:lnTo>
                  <a:lnTo>
                    <a:pt x="4544568" y="3712464"/>
                  </a:lnTo>
                  <a:lnTo>
                    <a:pt x="4544568" y="3715512"/>
                  </a:lnTo>
                  <a:lnTo>
                    <a:pt x="4541520" y="3718560"/>
                  </a:lnTo>
                  <a:close/>
                </a:path>
                <a:path w="4544695" h="371856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544695" h="3718560">
                  <a:moveTo>
                    <a:pt x="453085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530852" y="7620"/>
                  </a:lnTo>
                  <a:lnTo>
                    <a:pt x="4530852" y="13716"/>
                  </a:lnTo>
                  <a:close/>
                </a:path>
                <a:path w="4544695" h="3718560">
                  <a:moveTo>
                    <a:pt x="4530852" y="3712464"/>
                  </a:moveTo>
                  <a:lnTo>
                    <a:pt x="4530852" y="7620"/>
                  </a:lnTo>
                  <a:lnTo>
                    <a:pt x="4538472" y="13716"/>
                  </a:lnTo>
                  <a:lnTo>
                    <a:pt x="4544568" y="13716"/>
                  </a:lnTo>
                  <a:lnTo>
                    <a:pt x="4544568" y="3704844"/>
                  </a:lnTo>
                  <a:lnTo>
                    <a:pt x="4538472" y="3704844"/>
                  </a:lnTo>
                  <a:lnTo>
                    <a:pt x="4530852" y="3712464"/>
                  </a:lnTo>
                  <a:close/>
                </a:path>
                <a:path w="4544695" h="3718560">
                  <a:moveTo>
                    <a:pt x="4544568" y="13716"/>
                  </a:moveTo>
                  <a:lnTo>
                    <a:pt x="4538472" y="13716"/>
                  </a:lnTo>
                  <a:lnTo>
                    <a:pt x="4530852" y="7620"/>
                  </a:lnTo>
                  <a:lnTo>
                    <a:pt x="4544568" y="7620"/>
                  </a:lnTo>
                  <a:lnTo>
                    <a:pt x="4544568" y="13716"/>
                  </a:lnTo>
                  <a:close/>
                </a:path>
                <a:path w="4544695" h="3718560">
                  <a:moveTo>
                    <a:pt x="13716" y="3712464"/>
                  </a:moveTo>
                  <a:lnTo>
                    <a:pt x="7620" y="3704844"/>
                  </a:lnTo>
                  <a:lnTo>
                    <a:pt x="13716" y="3704844"/>
                  </a:lnTo>
                  <a:lnTo>
                    <a:pt x="13716" y="3712464"/>
                  </a:lnTo>
                  <a:close/>
                </a:path>
                <a:path w="4544695" h="3718560">
                  <a:moveTo>
                    <a:pt x="4530852" y="3712464"/>
                  </a:moveTo>
                  <a:lnTo>
                    <a:pt x="13716" y="3712464"/>
                  </a:lnTo>
                  <a:lnTo>
                    <a:pt x="13716" y="3704844"/>
                  </a:lnTo>
                  <a:lnTo>
                    <a:pt x="4530852" y="3704844"/>
                  </a:lnTo>
                  <a:lnTo>
                    <a:pt x="4530852" y="3712464"/>
                  </a:lnTo>
                  <a:close/>
                </a:path>
                <a:path w="4544695" h="3718560">
                  <a:moveTo>
                    <a:pt x="4544568" y="3712464"/>
                  </a:moveTo>
                  <a:lnTo>
                    <a:pt x="4530852" y="3712464"/>
                  </a:lnTo>
                  <a:lnTo>
                    <a:pt x="4538472" y="3704844"/>
                  </a:lnTo>
                  <a:lnTo>
                    <a:pt x="4544568" y="3704844"/>
                  </a:lnTo>
                  <a:lnTo>
                    <a:pt x="4544568" y="3712464"/>
                  </a:lnTo>
                  <a:close/>
                </a:path>
              </a:pathLst>
            </a:custGeom>
            <a:solidFill>
              <a:srgbClr val="917C6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91653" y="2054429"/>
            <a:ext cx="3977368" cy="3365349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225742" marR="6483" indent="-226332" algn="just">
              <a:lnSpc>
                <a:spcPct val="154700"/>
              </a:lnSpc>
              <a:spcBef>
                <a:spcPts val="84"/>
              </a:spcBef>
              <a:buClr>
                <a:srgbClr val="5B9AD4"/>
              </a:buClr>
              <a:buSzPct val="83333"/>
              <a:buFont typeface="Wingdings"/>
              <a:buChar char=""/>
              <a:tabLst>
                <a:tab pos="226332" algn="l"/>
              </a:tabLst>
            </a:pPr>
            <a:r>
              <a:rPr sz="1392" b="1" spc="37" dirty="0">
                <a:solidFill>
                  <a:srgbClr val="0000CC"/>
                </a:solidFill>
                <a:latin typeface="Trebuchet MS"/>
                <a:cs typeface="Trebuchet MS"/>
              </a:rPr>
              <a:t>pom.xml </a:t>
            </a:r>
            <a:r>
              <a:rPr sz="1392" spc="-200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392" spc="-19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fichier</a:t>
            </a:r>
            <a:r>
              <a:rPr sz="1392" spc="-70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</a:t>
            </a:r>
            <a:r>
              <a:rPr sz="1392" spc="288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description/configuration</a:t>
            </a:r>
            <a:r>
              <a:rPr sz="1392" spc="288" dirty="0">
                <a:latin typeface="Trebuchet MS"/>
                <a:cs typeface="Trebuchet MS"/>
              </a:rPr>
              <a:t> </a:t>
            </a:r>
            <a:r>
              <a:rPr sz="1392" spc="-125" dirty="0">
                <a:latin typeface="Trebuchet MS"/>
                <a:cs typeface="Trebuchet MS"/>
              </a:rPr>
              <a:t>à </a:t>
            </a:r>
            <a:r>
              <a:rPr sz="1392" spc="-408" dirty="0">
                <a:latin typeface="Trebuchet MS"/>
                <a:cs typeface="Trebuchet MS"/>
              </a:rPr>
              <a:t> </a:t>
            </a:r>
            <a:r>
              <a:rPr sz="1392" spc="-102" dirty="0">
                <a:latin typeface="Trebuchet MS"/>
                <a:cs typeface="Trebuchet MS"/>
              </a:rPr>
              <a:t>l</a:t>
            </a:r>
            <a:r>
              <a:rPr sz="1392" spc="-125" dirty="0">
                <a:latin typeface="Trebuchet MS"/>
                <a:cs typeface="Trebuchet MS"/>
              </a:rPr>
              <a:t>a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28" dirty="0">
                <a:latin typeface="Trebuchet MS"/>
                <a:cs typeface="Trebuchet MS"/>
              </a:rPr>
              <a:t>r</a:t>
            </a:r>
            <a:r>
              <a:rPr sz="1392" spc="-121" dirty="0">
                <a:latin typeface="Trebuchet MS"/>
                <a:cs typeface="Trebuchet MS"/>
              </a:rPr>
              <a:t>a</a:t>
            </a:r>
            <a:r>
              <a:rPr sz="1392" spc="-65" dirty="0">
                <a:latin typeface="Trebuchet MS"/>
                <a:cs typeface="Trebuchet MS"/>
              </a:rPr>
              <a:t>c</a:t>
            </a:r>
            <a:r>
              <a:rPr sz="1392" spc="-102" dirty="0">
                <a:latin typeface="Trebuchet MS"/>
                <a:cs typeface="Trebuchet MS"/>
              </a:rPr>
              <a:t>i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</a:t>
            </a:r>
            <a:r>
              <a:rPr sz="1392" spc="-14" dirty="0">
                <a:latin typeface="Trebuchet MS"/>
                <a:cs typeface="Trebuchet MS"/>
              </a:rPr>
              <a:t>r</a:t>
            </a:r>
            <a:r>
              <a:rPr sz="1392" spc="46" dirty="0">
                <a:latin typeface="Trebuchet MS"/>
                <a:cs typeface="Trebuchet MS"/>
              </a:rPr>
              <a:t>o</a:t>
            </a:r>
            <a:r>
              <a:rPr sz="1392" spc="-200" dirty="0">
                <a:latin typeface="Trebuchet MS"/>
                <a:cs typeface="Trebuchet MS"/>
              </a:rPr>
              <a:t>j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79" dirty="0">
                <a:latin typeface="Trebuchet MS"/>
                <a:cs typeface="Trebuchet MS"/>
              </a:rPr>
              <a:t>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121" dirty="0">
                <a:latin typeface="Trebuchet MS"/>
                <a:cs typeface="Trebuchet MS"/>
              </a:rPr>
              <a:t>M</a:t>
            </a:r>
            <a:r>
              <a:rPr sz="1392" spc="-181" dirty="0">
                <a:latin typeface="Trebuchet MS"/>
                <a:cs typeface="Trebuchet MS"/>
              </a:rPr>
              <a:t>a</a:t>
            </a:r>
            <a:r>
              <a:rPr sz="1392" spc="-88" dirty="0">
                <a:latin typeface="Trebuchet MS"/>
                <a:cs typeface="Trebuchet MS"/>
              </a:rPr>
              <a:t>v</a:t>
            </a:r>
            <a:r>
              <a:rPr sz="1392" spc="-93" dirty="0">
                <a:latin typeface="Trebuchet MS"/>
                <a:cs typeface="Trebuchet MS"/>
              </a:rPr>
              <a:t>e</a:t>
            </a:r>
            <a:r>
              <a:rPr sz="1392" spc="-51" dirty="0">
                <a:latin typeface="Trebuchet MS"/>
                <a:cs typeface="Trebuchet MS"/>
              </a:rPr>
              <a:t>n</a:t>
            </a:r>
            <a:r>
              <a:rPr sz="1392" spc="-200" dirty="0">
                <a:latin typeface="Trebuchet MS"/>
                <a:cs typeface="Trebuchet MS"/>
              </a:rPr>
              <a:t>.</a:t>
            </a:r>
            <a:endParaRPr sz="1392">
              <a:latin typeface="Trebuchet MS"/>
              <a:cs typeface="Trebuchet MS"/>
            </a:endParaRPr>
          </a:p>
          <a:p>
            <a:pPr marL="225742" marR="4715" indent="-226332" algn="just">
              <a:lnSpc>
                <a:spcPct val="154000"/>
              </a:lnSpc>
              <a:spcBef>
                <a:spcPts val="246"/>
              </a:spcBef>
              <a:buClr>
                <a:srgbClr val="5B9AD4"/>
              </a:buClr>
              <a:buSzPct val="83333"/>
              <a:buFont typeface="Wingdings"/>
              <a:buChar char=""/>
              <a:tabLst>
                <a:tab pos="226332" algn="l"/>
              </a:tabLst>
            </a:pPr>
            <a:r>
              <a:rPr sz="1392" b="1" spc="-23" dirty="0">
                <a:solidFill>
                  <a:srgbClr val="0000CC"/>
                </a:solidFill>
                <a:latin typeface="Trebuchet MS"/>
                <a:cs typeface="Trebuchet MS"/>
              </a:rPr>
              <a:t>src/main/java </a:t>
            </a:r>
            <a:r>
              <a:rPr sz="1392" spc="-200" dirty="0">
                <a:solidFill>
                  <a:srgbClr val="0000CC"/>
                </a:solidFill>
                <a:latin typeface="Trebuchet MS"/>
                <a:cs typeface="Trebuchet MS"/>
              </a:rPr>
              <a:t>: </a:t>
            </a:r>
            <a:r>
              <a:rPr sz="1392" spc="-37" dirty="0">
                <a:latin typeface="Trebuchet MS"/>
                <a:cs typeface="Trebuchet MS"/>
              </a:rPr>
              <a:t>répertoire </a:t>
            </a:r>
            <a:r>
              <a:rPr sz="1392" spc="-60" dirty="0">
                <a:latin typeface="Trebuchet MS"/>
                <a:cs typeface="Trebuchet MS"/>
              </a:rPr>
              <a:t>contenant </a:t>
            </a:r>
            <a:r>
              <a:rPr sz="1392" spc="-70" dirty="0">
                <a:latin typeface="Trebuchet MS"/>
                <a:cs typeface="Trebuchet MS"/>
              </a:rPr>
              <a:t>les </a:t>
            </a:r>
            <a:r>
              <a:rPr sz="1392" spc="-28" dirty="0">
                <a:latin typeface="Trebuchet MS"/>
                <a:cs typeface="Trebuchet MS"/>
              </a:rPr>
              <a:t>sources 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de </a:t>
            </a:r>
            <a:r>
              <a:rPr sz="1392" spc="-93" dirty="0">
                <a:latin typeface="Trebuchet MS"/>
                <a:cs typeface="Trebuchet MS"/>
              </a:rPr>
              <a:t>l’application, </a:t>
            </a:r>
            <a:r>
              <a:rPr sz="1392" spc="-60" dirty="0">
                <a:latin typeface="Trebuchet MS"/>
                <a:cs typeface="Trebuchet MS"/>
              </a:rPr>
              <a:t>contenant </a:t>
            </a:r>
            <a:r>
              <a:rPr sz="1392" spc="-14" dirty="0">
                <a:latin typeface="Trebuchet MS"/>
                <a:cs typeface="Trebuchet MS"/>
              </a:rPr>
              <a:t>pour </a:t>
            </a:r>
            <a:r>
              <a:rPr sz="1392" spc="-60" dirty="0">
                <a:latin typeface="Trebuchet MS"/>
                <a:cs typeface="Trebuchet MS"/>
              </a:rPr>
              <a:t>l'instant </a:t>
            </a:r>
            <a:r>
              <a:rPr sz="1392" spc="-51" dirty="0">
                <a:latin typeface="Trebuchet MS"/>
                <a:cs typeface="Trebuchet MS"/>
              </a:rPr>
              <a:t>un </a:t>
            </a:r>
            <a:r>
              <a:rPr sz="1392" spc="-65" dirty="0">
                <a:latin typeface="Trebuchet MS"/>
                <a:cs typeface="Trebuchet MS"/>
              </a:rPr>
              <a:t>unique </a:t>
            </a:r>
            <a:r>
              <a:rPr sz="1392" spc="-60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fichier</a:t>
            </a:r>
            <a:r>
              <a:rPr sz="1392" spc="-70" dirty="0">
                <a:latin typeface="Trebuchet MS"/>
                <a:cs typeface="Trebuchet MS"/>
              </a:rPr>
              <a:t> </a:t>
            </a:r>
            <a:r>
              <a:rPr sz="1392" b="1" spc="-9" dirty="0">
                <a:latin typeface="Trebuchet MS"/>
                <a:cs typeface="Trebuchet MS"/>
              </a:rPr>
              <a:t>App.java</a:t>
            </a:r>
            <a:r>
              <a:rPr sz="1392" b="1" spc="-5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situé</a:t>
            </a:r>
            <a:r>
              <a:rPr sz="1392" spc="-56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dans</a:t>
            </a:r>
            <a:r>
              <a:rPr sz="1392" spc="-56" dirty="0">
                <a:latin typeface="Trebuchet MS"/>
                <a:cs typeface="Trebuchet MS"/>
              </a:rPr>
              <a:t> </a:t>
            </a:r>
            <a:r>
              <a:rPr sz="1392" spc="-97" dirty="0">
                <a:latin typeface="Trebuchet MS"/>
                <a:cs typeface="Trebuchet MS"/>
              </a:rPr>
              <a:t>le</a:t>
            </a:r>
            <a:r>
              <a:rPr sz="1392" spc="-93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package </a:t>
            </a:r>
            <a:r>
              <a:rPr sz="1392" spc="-79" dirty="0">
                <a:latin typeface="Trebuchet MS"/>
                <a:cs typeface="Trebuchet MS"/>
              </a:rPr>
              <a:t> org.exemple.demo.</a:t>
            </a:r>
            <a:endParaRPr sz="1392">
              <a:latin typeface="Trebuchet MS"/>
              <a:cs typeface="Trebuchet MS"/>
            </a:endParaRPr>
          </a:p>
          <a:p>
            <a:pPr marL="225742" marR="4715" indent="-226332" algn="just">
              <a:lnSpc>
                <a:spcPct val="154200"/>
              </a:lnSpc>
              <a:spcBef>
                <a:spcPts val="241"/>
              </a:spcBef>
              <a:buClr>
                <a:srgbClr val="5B9AD4"/>
              </a:buClr>
              <a:buSzPct val="83333"/>
              <a:buFont typeface="Wingdings"/>
              <a:buChar char=""/>
              <a:tabLst>
                <a:tab pos="226332" algn="l"/>
              </a:tabLst>
            </a:pPr>
            <a:r>
              <a:rPr sz="1392" b="1" spc="-32" dirty="0">
                <a:solidFill>
                  <a:srgbClr val="0000CC"/>
                </a:solidFill>
                <a:latin typeface="Trebuchet MS"/>
                <a:cs typeface="Trebuchet MS"/>
              </a:rPr>
              <a:t>src/test/java </a:t>
            </a:r>
            <a:r>
              <a:rPr sz="1392" spc="-200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392" spc="-19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répertoire </a:t>
            </a:r>
            <a:r>
              <a:rPr sz="1392" spc="-60" dirty="0">
                <a:latin typeface="Trebuchet MS"/>
                <a:cs typeface="Trebuchet MS"/>
              </a:rPr>
              <a:t>contenant</a:t>
            </a:r>
            <a:r>
              <a:rPr sz="1392" spc="-56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les</a:t>
            </a:r>
            <a:r>
              <a:rPr sz="1392" spc="-60" dirty="0">
                <a:latin typeface="Trebuchet MS"/>
                <a:cs typeface="Trebuchet MS"/>
              </a:rPr>
              <a:t> </a:t>
            </a:r>
            <a:r>
              <a:rPr sz="1392" spc="-28" dirty="0">
                <a:latin typeface="Trebuchet MS"/>
                <a:cs typeface="Trebuchet MS"/>
              </a:rPr>
              <a:t>sources 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des</a:t>
            </a:r>
            <a:r>
              <a:rPr sz="1392" spc="-51" dirty="0">
                <a:latin typeface="Trebuchet MS"/>
                <a:cs typeface="Trebuchet MS"/>
              </a:rPr>
              <a:t> tests</a:t>
            </a:r>
            <a:r>
              <a:rPr sz="1392" spc="-46" dirty="0">
                <a:latin typeface="Trebuchet MS"/>
                <a:cs typeface="Trebuchet MS"/>
              </a:rPr>
              <a:t> </a:t>
            </a:r>
            <a:r>
              <a:rPr sz="1392" b="1" spc="-5" dirty="0">
                <a:latin typeface="Trebuchet MS"/>
                <a:cs typeface="Trebuchet MS"/>
              </a:rPr>
              <a:t>JUnit </a:t>
            </a:r>
            <a:r>
              <a:rPr sz="1392" spc="-56" dirty="0">
                <a:latin typeface="Trebuchet MS"/>
                <a:cs typeface="Trebuchet MS"/>
              </a:rPr>
              <a:t>de</a:t>
            </a:r>
            <a:r>
              <a:rPr sz="1392" spc="-51" dirty="0">
                <a:latin typeface="Trebuchet MS"/>
                <a:cs typeface="Trebuchet MS"/>
              </a:rPr>
              <a:t> </a:t>
            </a:r>
            <a:r>
              <a:rPr sz="1392" spc="-23" dirty="0">
                <a:latin typeface="Trebuchet MS"/>
                <a:cs typeface="Trebuchet MS"/>
              </a:rPr>
              <a:t>mon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application. </a:t>
            </a:r>
            <a:r>
              <a:rPr sz="1392" spc="-65" dirty="0">
                <a:latin typeface="Trebuchet MS"/>
                <a:cs typeface="Trebuchet MS"/>
              </a:rPr>
              <a:t>Il</a:t>
            </a:r>
            <a:r>
              <a:rPr sz="1392" spc="288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contient </a:t>
            </a:r>
            <a:r>
              <a:rPr sz="1392" spc="-51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pour </a:t>
            </a:r>
            <a:r>
              <a:rPr sz="1392" spc="-88" dirty="0">
                <a:latin typeface="Trebuchet MS"/>
                <a:cs typeface="Trebuchet MS"/>
              </a:rPr>
              <a:t>le </a:t>
            </a:r>
            <a:r>
              <a:rPr sz="1392" spc="-51" dirty="0">
                <a:latin typeface="Trebuchet MS"/>
                <a:cs typeface="Trebuchet MS"/>
              </a:rPr>
              <a:t>moment </a:t>
            </a:r>
            <a:r>
              <a:rPr sz="1392" spc="-60" dirty="0">
                <a:latin typeface="Trebuchet MS"/>
                <a:cs typeface="Trebuchet MS"/>
              </a:rPr>
              <a:t>un </a:t>
            </a:r>
            <a:r>
              <a:rPr sz="1392" spc="-65" dirty="0">
                <a:latin typeface="Trebuchet MS"/>
                <a:cs typeface="Trebuchet MS"/>
              </a:rPr>
              <a:t>unique </a:t>
            </a:r>
            <a:r>
              <a:rPr sz="1392" spc="-74" dirty="0">
                <a:latin typeface="Trebuchet MS"/>
                <a:cs typeface="Trebuchet MS"/>
              </a:rPr>
              <a:t>fichier </a:t>
            </a:r>
            <a:r>
              <a:rPr sz="1392" b="1" spc="-5" dirty="0">
                <a:latin typeface="Trebuchet MS"/>
                <a:cs typeface="Trebuchet MS"/>
              </a:rPr>
              <a:t>AppTest.java </a:t>
            </a:r>
            <a:r>
              <a:rPr sz="1392" b="1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situé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dans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le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package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org.exemple.demo.</a:t>
            </a:r>
            <a:endParaRPr sz="1392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0938" y="2485442"/>
            <a:ext cx="3635507" cy="274148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690154" y="1942237"/>
            <a:ext cx="3541201" cy="478604"/>
            <a:chOff x="5833871" y="2092451"/>
            <a:chExt cx="3815079" cy="515620"/>
          </a:xfrm>
        </p:grpSpPr>
        <p:sp>
          <p:nvSpPr>
            <p:cNvPr id="10" name="object 10"/>
            <p:cNvSpPr/>
            <p:nvPr/>
          </p:nvSpPr>
          <p:spPr>
            <a:xfrm>
              <a:off x="5839967" y="2100071"/>
              <a:ext cx="3801110" cy="501650"/>
            </a:xfrm>
            <a:custGeom>
              <a:avLst/>
              <a:gdLst/>
              <a:ahLst/>
              <a:cxnLst/>
              <a:rect l="l" t="t" r="r" b="b"/>
              <a:pathLst>
                <a:path w="3801109" h="501650">
                  <a:moveTo>
                    <a:pt x="3800855" y="501395"/>
                  </a:moveTo>
                  <a:lnTo>
                    <a:pt x="0" y="501395"/>
                  </a:lnTo>
                  <a:lnTo>
                    <a:pt x="0" y="0"/>
                  </a:lnTo>
                  <a:lnTo>
                    <a:pt x="3800855" y="0"/>
                  </a:lnTo>
                  <a:lnTo>
                    <a:pt x="3800855" y="5013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5833871" y="2092451"/>
              <a:ext cx="3815079" cy="515620"/>
            </a:xfrm>
            <a:custGeom>
              <a:avLst/>
              <a:gdLst/>
              <a:ahLst/>
              <a:cxnLst/>
              <a:rect l="l" t="t" r="r" b="b"/>
              <a:pathLst>
                <a:path w="3815079" h="515619">
                  <a:moveTo>
                    <a:pt x="3811524" y="515112"/>
                  </a:moveTo>
                  <a:lnTo>
                    <a:pt x="3048" y="515112"/>
                  </a:lnTo>
                  <a:lnTo>
                    <a:pt x="0" y="5120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811524" y="0"/>
                  </a:lnTo>
                  <a:lnTo>
                    <a:pt x="3814572" y="3048"/>
                  </a:lnTo>
                  <a:lnTo>
                    <a:pt x="381457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01396"/>
                  </a:lnTo>
                  <a:lnTo>
                    <a:pt x="6096" y="501396"/>
                  </a:lnTo>
                  <a:lnTo>
                    <a:pt x="13716" y="509016"/>
                  </a:lnTo>
                  <a:lnTo>
                    <a:pt x="3814572" y="509016"/>
                  </a:lnTo>
                  <a:lnTo>
                    <a:pt x="3814572" y="512064"/>
                  </a:lnTo>
                  <a:lnTo>
                    <a:pt x="3811524" y="515112"/>
                  </a:lnTo>
                  <a:close/>
                </a:path>
                <a:path w="3815079" h="51561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815079" h="515619">
                  <a:moveTo>
                    <a:pt x="380085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800856" y="7620"/>
                  </a:lnTo>
                  <a:lnTo>
                    <a:pt x="3800856" y="13716"/>
                  </a:lnTo>
                  <a:close/>
                </a:path>
                <a:path w="3815079" h="515619">
                  <a:moveTo>
                    <a:pt x="3800856" y="509016"/>
                  </a:moveTo>
                  <a:lnTo>
                    <a:pt x="3800856" y="7620"/>
                  </a:lnTo>
                  <a:lnTo>
                    <a:pt x="3806952" y="13716"/>
                  </a:lnTo>
                  <a:lnTo>
                    <a:pt x="3814572" y="13716"/>
                  </a:lnTo>
                  <a:lnTo>
                    <a:pt x="3814572" y="501396"/>
                  </a:lnTo>
                  <a:lnTo>
                    <a:pt x="3806952" y="501396"/>
                  </a:lnTo>
                  <a:lnTo>
                    <a:pt x="3800856" y="509016"/>
                  </a:lnTo>
                  <a:close/>
                </a:path>
                <a:path w="3815079" h="515619">
                  <a:moveTo>
                    <a:pt x="3814572" y="13716"/>
                  </a:moveTo>
                  <a:lnTo>
                    <a:pt x="3806952" y="13716"/>
                  </a:lnTo>
                  <a:lnTo>
                    <a:pt x="3800856" y="7620"/>
                  </a:lnTo>
                  <a:lnTo>
                    <a:pt x="3814572" y="7620"/>
                  </a:lnTo>
                  <a:lnTo>
                    <a:pt x="3814572" y="13716"/>
                  </a:lnTo>
                  <a:close/>
                </a:path>
                <a:path w="3815079" h="515619">
                  <a:moveTo>
                    <a:pt x="13716" y="509016"/>
                  </a:moveTo>
                  <a:lnTo>
                    <a:pt x="6096" y="501396"/>
                  </a:lnTo>
                  <a:lnTo>
                    <a:pt x="13716" y="501396"/>
                  </a:lnTo>
                  <a:lnTo>
                    <a:pt x="13716" y="509016"/>
                  </a:lnTo>
                  <a:close/>
                </a:path>
                <a:path w="3815079" h="515619">
                  <a:moveTo>
                    <a:pt x="3800856" y="509016"/>
                  </a:moveTo>
                  <a:lnTo>
                    <a:pt x="13716" y="509016"/>
                  </a:lnTo>
                  <a:lnTo>
                    <a:pt x="13716" y="501396"/>
                  </a:lnTo>
                  <a:lnTo>
                    <a:pt x="3800856" y="501396"/>
                  </a:lnTo>
                  <a:lnTo>
                    <a:pt x="3800856" y="509016"/>
                  </a:lnTo>
                  <a:close/>
                </a:path>
                <a:path w="3815079" h="515619">
                  <a:moveTo>
                    <a:pt x="3814572" y="509016"/>
                  </a:moveTo>
                  <a:lnTo>
                    <a:pt x="3800856" y="509016"/>
                  </a:lnTo>
                  <a:lnTo>
                    <a:pt x="3806952" y="501396"/>
                  </a:lnTo>
                  <a:lnTo>
                    <a:pt x="3814572" y="501396"/>
                  </a:lnTo>
                  <a:lnTo>
                    <a:pt x="3814572" y="50901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695812" y="1949311"/>
            <a:ext cx="3528234" cy="409382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73086" marR="2285720">
              <a:lnSpc>
                <a:spcPct val="102200"/>
              </a:lnSpc>
              <a:spcBef>
                <a:spcPts val="125"/>
              </a:spcBef>
            </a:pPr>
            <a:r>
              <a:rPr sz="1253" b="1" spc="5" dirty="0">
                <a:latin typeface="Courier New"/>
                <a:cs typeface="Courier New"/>
              </a:rPr>
              <a:t>cd</a:t>
            </a:r>
            <a:r>
              <a:rPr sz="1253" b="1" spc="-60" dirty="0">
                <a:latin typeface="Courier New"/>
                <a:cs typeface="Courier New"/>
              </a:rPr>
              <a:t> </a:t>
            </a:r>
            <a:r>
              <a:rPr sz="1253" b="1" spc="5" dirty="0">
                <a:latin typeface="Courier New"/>
                <a:cs typeface="Courier New"/>
              </a:rPr>
              <a:t>mon-appli </a:t>
            </a:r>
            <a:r>
              <a:rPr sz="1253" b="1" spc="-738" dirty="0">
                <a:latin typeface="Courier New"/>
                <a:cs typeface="Courier New"/>
              </a:rPr>
              <a:t> </a:t>
            </a:r>
            <a:r>
              <a:rPr sz="1253" b="1" spc="5" dirty="0">
                <a:latin typeface="Courier New"/>
                <a:cs typeface="Courier New"/>
              </a:rPr>
              <a:t>ls</a:t>
            </a:r>
            <a:r>
              <a:rPr sz="1253" b="1" spc="-5" dirty="0">
                <a:latin typeface="Courier New"/>
                <a:cs typeface="Courier New"/>
              </a:rPr>
              <a:t> </a:t>
            </a:r>
            <a:r>
              <a:rPr sz="1253" b="1" spc="5" dirty="0">
                <a:latin typeface="Courier New"/>
                <a:cs typeface="Courier New"/>
              </a:rPr>
              <a:t>-lR</a:t>
            </a:r>
            <a:endParaRPr sz="1253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3341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5" y="784685"/>
            <a:ext cx="4373559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56" dirty="0"/>
              <a:t>Créer</a:t>
            </a:r>
            <a:r>
              <a:rPr spc="-88" dirty="0"/>
              <a:t> </a:t>
            </a:r>
            <a:r>
              <a:rPr spc="-51" dirty="0"/>
              <a:t>un</a:t>
            </a:r>
            <a:r>
              <a:rPr spc="-102" dirty="0"/>
              <a:t> </a:t>
            </a:r>
            <a:r>
              <a:rPr spc="-70" dirty="0"/>
              <a:t>projet </a:t>
            </a:r>
            <a:r>
              <a:rPr spc="-84" dirty="0"/>
              <a:t>Maven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5878" y="1377380"/>
            <a:ext cx="7928802" cy="474703"/>
          </a:xfrm>
          <a:prstGeom prst="rect">
            <a:avLst/>
          </a:prstGeom>
        </p:spPr>
        <p:txBody>
          <a:bodyPr vert="horz" wrap="square" lIns="0" tIns="38312" rIns="0" bIns="0" rtlCol="0">
            <a:spAutoFit/>
          </a:bodyPr>
          <a:lstStyle/>
          <a:p>
            <a:pPr marL="264644" marR="4715" indent="-253445">
              <a:lnSpc>
                <a:spcPts val="1726"/>
              </a:lnSpc>
              <a:spcBef>
                <a:spcPts val="302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Dans le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fichier </a:t>
            </a:r>
            <a:r>
              <a:rPr sz="1578" b="1" i="1" dirty="0">
                <a:solidFill>
                  <a:srgbClr val="3F3F3F"/>
                </a:solidFill>
                <a:latin typeface="Calibri"/>
                <a:cs typeface="Calibri"/>
              </a:rPr>
              <a:t>pom.xml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, vous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retrouverez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les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paramètres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saisis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lors 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la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génération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(groupId, </a:t>
            </a:r>
            <a:r>
              <a:rPr sz="1578" spc="-34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artifactId,</a:t>
            </a:r>
            <a:r>
              <a:rPr sz="1578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version)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5879" y="4135789"/>
            <a:ext cx="545974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fichier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i="1" dirty="0">
                <a:solidFill>
                  <a:srgbClr val="3F3F3F"/>
                </a:solidFill>
                <a:latin typeface="Calibri"/>
                <a:cs typeface="Calibri"/>
              </a:rPr>
              <a:t>App.java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,</a:t>
            </a:r>
            <a:r>
              <a:rPr sz="1578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quant</a:t>
            </a:r>
            <a:r>
              <a:rPr sz="1578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lui,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n'est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qu'un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simple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Hello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world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00056" y="1680537"/>
            <a:ext cx="3288932" cy="2190264"/>
            <a:chOff x="5844539" y="1810511"/>
            <a:chExt cx="3543300" cy="23596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8067" y="1844040"/>
              <a:ext cx="3476243" cy="22920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844539" y="1810511"/>
              <a:ext cx="3543300" cy="2359660"/>
            </a:xfrm>
            <a:custGeom>
              <a:avLst/>
              <a:gdLst/>
              <a:ahLst/>
              <a:cxnLst/>
              <a:rect l="l" t="t" r="r" b="b"/>
              <a:pathLst>
                <a:path w="3543300" h="2359660">
                  <a:moveTo>
                    <a:pt x="3543300" y="2359152"/>
                  </a:moveTo>
                  <a:lnTo>
                    <a:pt x="0" y="2359152"/>
                  </a:lnTo>
                  <a:lnTo>
                    <a:pt x="0" y="0"/>
                  </a:lnTo>
                  <a:lnTo>
                    <a:pt x="3543300" y="0"/>
                  </a:lnTo>
                  <a:lnTo>
                    <a:pt x="3543300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325624"/>
                  </a:lnTo>
                  <a:lnTo>
                    <a:pt x="16764" y="2325624"/>
                  </a:lnTo>
                  <a:lnTo>
                    <a:pt x="33528" y="2342388"/>
                  </a:lnTo>
                  <a:lnTo>
                    <a:pt x="3543300" y="2342388"/>
                  </a:lnTo>
                  <a:lnTo>
                    <a:pt x="3543300" y="2359152"/>
                  </a:lnTo>
                  <a:close/>
                </a:path>
                <a:path w="3543300" h="235966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3543300" h="2359660">
                  <a:moveTo>
                    <a:pt x="3509772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3509772" y="16764"/>
                  </a:lnTo>
                  <a:lnTo>
                    <a:pt x="3509772" y="33528"/>
                  </a:lnTo>
                  <a:close/>
                </a:path>
                <a:path w="3543300" h="2359660">
                  <a:moveTo>
                    <a:pt x="3509772" y="2342388"/>
                  </a:moveTo>
                  <a:lnTo>
                    <a:pt x="3509772" y="16764"/>
                  </a:lnTo>
                  <a:lnTo>
                    <a:pt x="3526536" y="33528"/>
                  </a:lnTo>
                  <a:lnTo>
                    <a:pt x="3543300" y="33528"/>
                  </a:lnTo>
                  <a:lnTo>
                    <a:pt x="3543300" y="2325624"/>
                  </a:lnTo>
                  <a:lnTo>
                    <a:pt x="3526536" y="2325624"/>
                  </a:lnTo>
                  <a:lnTo>
                    <a:pt x="3509772" y="2342388"/>
                  </a:lnTo>
                  <a:close/>
                </a:path>
                <a:path w="3543300" h="2359660">
                  <a:moveTo>
                    <a:pt x="3543300" y="33528"/>
                  </a:moveTo>
                  <a:lnTo>
                    <a:pt x="3526536" y="33528"/>
                  </a:lnTo>
                  <a:lnTo>
                    <a:pt x="3509772" y="16764"/>
                  </a:lnTo>
                  <a:lnTo>
                    <a:pt x="3543300" y="16764"/>
                  </a:lnTo>
                  <a:lnTo>
                    <a:pt x="3543300" y="33528"/>
                  </a:lnTo>
                  <a:close/>
                </a:path>
                <a:path w="3543300" h="2359660">
                  <a:moveTo>
                    <a:pt x="33528" y="2342388"/>
                  </a:moveTo>
                  <a:lnTo>
                    <a:pt x="16764" y="2325624"/>
                  </a:lnTo>
                  <a:lnTo>
                    <a:pt x="33528" y="2325624"/>
                  </a:lnTo>
                  <a:lnTo>
                    <a:pt x="33528" y="2342388"/>
                  </a:lnTo>
                  <a:close/>
                </a:path>
                <a:path w="3543300" h="2359660">
                  <a:moveTo>
                    <a:pt x="3509772" y="2342388"/>
                  </a:moveTo>
                  <a:lnTo>
                    <a:pt x="33528" y="2342388"/>
                  </a:lnTo>
                  <a:lnTo>
                    <a:pt x="33528" y="2325624"/>
                  </a:lnTo>
                  <a:lnTo>
                    <a:pt x="3509772" y="2325624"/>
                  </a:lnTo>
                  <a:lnTo>
                    <a:pt x="3509772" y="2342388"/>
                  </a:lnTo>
                  <a:close/>
                </a:path>
                <a:path w="3543300" h="2359660">
                  <a:moveTo>
                    <a:pt x="3543300" y="2342388"/>
                  </a:moveTo>
                  <a:lnTo>
                    <a:pt x="3509772" y="2342388"/>
                  </a:lnTo>
                  <a:lnTo>
                    <a:pt x="3526536" y="2325624"/>
                  </a:lnTo>
                  <a:lnTo>
                    <a:pt x="3543300" y="2325624"/>
                  </a:lnTo>
                  <a:lnTo>
                    <a:pt x="3543300" y="23423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8067" y="1844040"/>
              <a:ext cx="3476243" cy="22920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844539" y="1810511"/>
              <a:ext cx="3543300" cy="2359660"/>
            </a:xfrm>
            <a:custGeom>
              <a:avLst/>
              <a:gdLst/>
              <a:ahLst/>
              <a:cxnLst/>
              <a:rect l="l" t="t" r="r" b="b"/>
              <a:pathLst>
                <a:path w="3543300" h="2359660">
                  <a:moveTo>
                    <a:pt x="3543300" y="2359152"/>
                  </a:moveTo>
                  <a:lnTo>
                    <a:pt x="0" y="2359152"/>
                  </a:lnTo>
                  <a:lnTo>
                    <a:pt x="0" y="0"/>
                  </a:lnTo>
                  <a:lnTo>
                    <a:pt x="3543300" y="0"/>
                  </a:lnTo>
                  <a:lnTo>
                    <a:pt x="3543300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325624"/>
                  </a:lnTo>
                  <a:lnTo>
                    <a:pt x="16764" y="2325624"/>
                  </a:lnTo>
                  <a:lnTo>
                    <a:pt x="33528" y="2342388"/>
                  </a:lnTo>
                  <a:lnTo>
                    <a:pt x="3543300" y="2342388"/>
                  </a:lnTo>
                  <a:lnTo>
                    <a:pt x="3543300" y="2359152"/>
                  </a:lnTo>
                  <a:close/>
                </a:path>
                <a:path w="3543300" h="235966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3543300" h="2359660">
                  <a:moveTo>
                    <a:pt x="3509772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3509772" y="16764"/>
                  </a:lnTo>
                  <a:lnTo>
                    <a:pt x="3509772" y="33528"/>
                  </a:lnTo>
                  <a:close/>
                </a:path>
                <a:path w="3543300" h="2359660">
                  <a:moveTo>
                    <a:pt x="3509772" y="2342388"/>
                  </a:moveTo>
                  <a:lnTo>
                    <a:pt x="3509772" y="16764"/>
                  </a:lnTo>
                  <a:lnTo>
                    <a:pt x="3526536" y="33528"/>
                  </a:lnTo>
                  <a:lnTo>
                    <a:pt x="3543300" y="33528"/>
                  </a:lnTo>
                  <a:lnTo>
                    <a:pt x="3543300" y="2325624"/>
                  </a:lnTo>
                  <a:lnTo>
                    <a:pt x="3526536" y="2325624"/>
                  </a:lnTo>
                  <a:lnTo>
                    <a:pt x="3509772" y="2342388"/>
                  </a:lnTo>
                  <a:close/>
                </a:path>
                <a:path w="3543300" h="2359660">
                  <a:moveTo>
                    <a:pt x="3543300" y="33528"/>
                  </a:moveTo>
                  <a:lnTo>
                    <a:pt x="3526536" y="33528"/>
                  </a:lnTo>
                  <a:lnTo>
                    <a:pt x="3509772" y="16764"/>
                  </a:lnTo>
                  <a:lnTo>
                    <a:pt x="3543300" y="16764"/>
                  </a:lnTo>
                  <a:lnTo>
                    <a:pt x="3543300" y="33528"/>
                  </a:lnTo>
                  <a:close/>
                </a:path>
                <a:path w="3543300" h="2359660">
                  <a:moveTo>
                    <a:pt x="33528" y="2342388"/>
                  </a:moveTo>
                  <a:lnTo>
                    <a:pt x="16764" y="2325624"/>
                  </a:lnTo>
                  <a:lnTo>
                    <a:pt x="33528" y="2325624"/>
                  </a:lnTo>
                  <a:lnTo>
                    <a:pt x="33528" y="2342388"/>
                  </a:lnTo>
                  <a:close/>
                </a:path>
                <a:path w="3543300" h="2359660">
                  <a:moveTo>
                    <a:pt x="3509772" y="2342388"/>
                  </a:moveTo>
                  <a:lnTo>
                    <a:pt x="33528" y="2342388"/>
                  </a:lnTo>
                  <a:lnTo>
                    <a:pt x="33528" y="2325624"/>
                  </a:lnTo>
                  <a:lnTo>
                    <a:pt x="3509772" y="2325624"/>
                  </a:lnTo>
                  <a:lnTo>
                    <a:pt x="3509772" y="2342388"/>
                  </a:lnTo>
                  <a:close/>
                </a:path>
                <a:path w="3543300" h="2359660">
                  <a:moveTo>
                    <a:pt x="3543300" y="2342388"/>
                  </a:moveTo>
                  <a:lnTo>
                    <a:pt x="3509772" y="2342388"/>
                  </a:lnTo>
                  <a:lnTo>
                    <a:pt x="3526536" y="2325624"/>
                  </a:lnTo>
                  <a:lnTo>
                    <a:pt x="3543300" y="2325624"/>
                  </a:lnTo>
                  <a:lnTo>
                    <a:pt x="3543300" y="23423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510027" y="2070965"/>
            <a:ext cx="2360015" cy="308853"/>
            <a:chOff x="1330451" y="2231135"/>
            <a:chExt cx="2542540" cy="332740"/>
          </a:xfrm>
        </p:grpSpPr>
        <p:sp>
          <p:nvSpPr>
            <p:cNvPr id="11" name="object 11"/>
            <p:cNvSpPr/>
            <p:nvPr/>
          </p:nvSpPr>
          <p:spPr>
            <a:xfrm>
              <a:off x="1336548" y="2238755"/>
              <a:ext cx="2529840" cy="317500"/>
            </a:xfrm>
            <a:custGeom>
              <a:avLst/>
              <a:gdLst/>
              <a:ahLst/>
              <a:cxnLst/>
              <a:rect l="l" t="t" r="r" b="b"/>
              <a:pathLst>
                <a:path w="2529840" h="317500">
                  <a:moveTo>
                    <a:pt x="2529840" y="316992"/>
                  </a:moveTo>
                  <a:lnTo>
                    <a:pt x="0" y="316992"/>
                  </a:lnTo>
                  <a:lnTo>
                    <a:pt x="0" y="0"/>
                  </a:lnTo>
                  <a:lnTo>
                    <a:pt x="2529840" y="0"/>
                  </a:lnTo>
                  <a:lnTo>
                    <a:pt x="2529840" y="3169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0451" y="2231135"/>
              <a:ext cx="2542540" cy="332740"/>
            </a:xfrm>
            <a:custGeom>
              <a:avLst/>
              <a:gdLst/>
              <a:ahLst/>
              <a:cxnLst/>
              <a:rect l="l" t="t" r="r" b="b"/>
              <a:pathLst>
                <a:path w="2542540" h="332739">
                  <a:moveTo>
                    <a:pt x="2538984" y="332232"/>
                  </a:moveTo>
                  <a:lnTo>
                    <a:pt x="3048" y="332232"/>
                  </a:lnTo>
                  <a:lnTo>
                    <a:pt x="0" y="329183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538984" y="0"/>
                  </a:lnTo>
                  <a:lnTo>
                    <a:pt x="2542032" y="3048"/>
                  </a:lnTo>
                  <a:lnTo>
                    <a:pt x="25420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18515"/>
                  </a:lnTo>
                  <a:lnTo>
                    <a:pt x="6096" y="318515"/>
                  </a:lnTo>
                  <a:lnTo>
                    <a:pt x="13716" y="324612"/>
                  </a:lnTo>
                  <a:lnTo>
                    <a:pt x="2542032" y="324612"/>
                  </a:lnTo>
                  <a:lnTo>
                    <a:pt x="2542032" y="329183"/>
                  </a:lnTo>
                  <a:lnTo>
                    <a:pt x="2538984" y="332232"/>
                  </a:lnTo>
                  <a:close/>
                </a:path>
                <a:path w="2542540" h="332739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542540" h="332739">
                  <a:moveTo>
                    <a:pt x="25283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528316" y="7620"/>
                  </a:lnTo>
                  <a:lnTo>
                    <a:pt x="2528316" y="13716"/>
                  </a:lnTo>
                  <a:close/>
                </a:path>
                <a:path w="2542540" h="332739">
                  <a:moveTo>
                    <a:pt x="2528316" y="324612"/>
                  </a:moveTo>
                  <a:lnTo>
                    <a:pt x="2528316" y="7620"/>
                  </a:lnTo>
                  <a:lnTo>
                    <a:pt x="2535935" y="13716"/>
                  </a:lnTo>
                  <a:lnTo>
                    <a:pt x="2542032" y="13716"/>
                  </a:lnTo>
                  <a:lnTo>
                    <a:pt x="2542032" y="318515"/>
                  </a:lnTo>
                  <a:lnTo>
                    <a:pt x="2535935" y="318515"/>
                  </a:lnTo>
                  <a:lnTo>
                    <a:pt x="2528316" y="324612"/>
                  </a:lnTo>
                  <a:close/>
                </a:path>
                <a:path w="2542540" h="332739">
                  <a:moveTo>
                    <a:pt x="2542032" y="13716"/>
                  </a:moveTo>
                  <a:lnTo>
                    <a:pt x="2535935" y="13716"/>
                  </a:lnTo>
                  <a:lnTo>
                    <a:pt x="2528316" y="7620"/>
                  </a:lnTo>
                  <a:lnTo>
                    <a:pt x="2542032" y="7620"/>
                  </a:lnTo>
                  <a:lnTo>
                    <a:pt x="2542032" y="13716"/>
                  </a:lnTo>
                  <a:close/>
                </a:path>
                <a:path w="2542540" h="332739">
                  <a:moveTo>
                    <a:pt x="13716" y="324612"/>
                  </a:moveTo>
                  <a:lnTo>
                    <a:pt x="6096" y="318515"/>
                  </a:lnTo>
                  <a:lnTo>
                    <a:pt x="13716" y="318515"/>
                  </a:lnTo>
                  <a:lnTo>
                    <a:pt x="13716" y="324612"/>
                  </a:lnTo>
                  <a:close/>
                </a:path>
                <a:path w="2542540" h="332739">
                  <a:moveTo>
                    <a:pt x="2528316" y="324612"/>
                  </a:moveTo>
                  <a:lnTo>
                    <a:pt x="13716" y="324612"/>
                  </a:lnTo>
                  <a:lnTo>
                    <a:pt x="13716" y="318515"/>
                  </a:lnTo>
                  <a:lnTo>
                    <a:pt x="2528316" y="318515"/>
                  </a:lnTo>
                  <a:lnTo>
                    <a:pt x="2528316" y="324612"/>
                  </a:lnTo>
                  <a:close/>
                </a:path>
                <a:path w="2542540" h="332739">
                  <a:moveTo>
                    <a:pt x="2542032" y="324612"/>
                  </a:moveTo>
                  <a:lnTo>
                    <a:pt x="2528316" y="324612"/>
                  </a:lnTo>
                  <a:lnTo>
                    <a:pt x="2535935" y="318515"/>
                  </a:lnTo>
                  <a:lnTo>
                    <a:pt x="2542032" y="318515"/>
                  </a:lnTo>
                  <a:lnTo>
                    <a:pt x="2542032" y="324612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15686" y="2078038"/>
            <a:ext cx="2348227" cy="235652"/>
          </a:xfrm>
          <a:prstGeom prst="rect">
            <a:avLst/>
          </a:prstGeom>
        </p:spPr>
        <p:txBody>
          <a:bodyPr vert="horz" wrap="square" lIns="0" tIns="21219" rIns="0" bIns="0" rtlCol="0">
            <a:spAutoFit/>
          </a:bodyPr>
          <a:lstStyle/>
          <a:p>
            <a:pPr marL="73086">
              <a:spcBef>
                <a:spcPts val="167"/>
              </a:spcBef>
            </a:pPr>
            <a:r>
              <a:rPr sz="1392" b="1" spc="14" dirty="0">
                <a:latin typeface="Courier New"/>
                <a:cs typeface="Courier New"/>
              </a:rPr>
              <a:t>cat</a:t>
            </a:r>
            <a:r>
              <a:rPr sz="1392" b="1" spc="-23" dirty="0">
                <a:latin typeface="Courier New"/>
                <a:cs typeface="Courier New"/>
              </a:rPr>
              <a:t> </a:t>
            </a:r>
            <a:r>
              <a:rPr sz="1392" b="1" spc="14" dirty="0">
                <a:latin typeface="Courier New"/>
                <a:cs typeface="Courier New"/>
              </a:rPr>
              <a:t>pom.xml</a:t>
            </a:r>
            <a:endParaRPr sz="1392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77163" y="4540848"/>
            <a:ext cx="4855006" cy="529294"/>
            <a:chOff x="864108" y="4892040"/>
            <a:chExt cx="5230495" cy="570230"/>
          </a:xfrm>
        </p:grpSpPr>
        <p:sp>
          <p:nvSpPr>
            <p:cNvPr id="15" name="object 15"/>
            <p:cNvSpPr/>
            <p:nvPr/>
          </p:nvSpPr>
          <p:spPr>
            <a:xfrm>
              <a:off x="871727" y="4899660"/>
              <a:ext cx="5215255" cy="554990"/>
            </a:xfrm>
            <a:custGeom>
              <a:avLst/>
              <a:gdLst/>
              <a:ahLst/>
              <a:cxnLst/>
              <a:rect l="l" t="t" r="r" b="b"/>
              <a:pathLst>
                <a:path w="5215255" h="554989">
                  <a:moveTo>
                    <a:pt x="5215127" y="554735"/>
                  </a:moveTo>
                  <a:lnTo>
                    <a:pt x="0" y="554735"/>
                  </a:lnTo>
                  <a:lnTo>
                    <a:pt x="0" y="0"/>
                  </a:lnTo>
                  <a:lnTo>
                    <a:pt x="5215127" y="0"/>
                  </a:lnTo>
                  <a:lnTo>
                    <a:pt x="5215127" y="5547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6" name="object 16"/>
            <p:cNvSpPr/>
            <p:nvPr/>
          </p:nvSpPr>
          <p:spPr>
            <a:xfrm>
              <a:off x="864108" y="4892040"/>
              <a:ext cx="5230495" cy="570230"/>
            </a:xfrm>
            <a:custGeom>
              <a:avLst/>
              <a:gdLst/>
              <a:ahLst/>
              <a:cxnLst/>
              <a:rect l="l" t="t" r="r" b="b"/>
              <a:pathLst>
                <a:path w="5230495" h="570229">
                  <a:moveTo>
                    <a:pt x="5227320" y="569976"/>
                  </a:moveTo>
                  <a:lnTo>
                    <a:pt x="3048" y="569976"/>
                  </a:lnTo>
                  <a:lnTo>
                    <a:pt x="0" y="56692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227320" y="0"/>
                  </a:lnTo>
                  <a:lnTo>
                    <a:pt x="5230368" y="3048"/>
                  </a:lnTo>
                  <a:lnTo>
                    <a:pt x="523036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556259"/>
                  </a:lnTo>
                  <a:lnTo>
                    <a:pt x="7620" y="556259"/>
                  </a:lnTo>
                  <a:lnTo>
                    <a:pt x="13716" y="562356"/>
                  </a:lnTo>
                  <a:lnTo>
                    <a:pt x="5230368" y="562356"/>
                  </a:lnTo>
                  <a:lnTo>
                    <a:pt x="5230368" y="566928"/>
                  </a:lnTo>
                  <a:lnTo>
                    <a:pt x="5227320" y="569976"/>
                  </a:lnTo>
                  <a:close/>
                </a:path>
                <a:path w="5230495" h="57022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5230495" h="570229">
                  <a:moveTo>
                    <a:pt x="521512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5215128" y="7620"/>
                  </a:lnTo>
                  <a:lnTo>
                    <a:pt x="5215128" y="13716"/>
                  </a:lnTo>
                  <a:close/>
                </a:path>
                <a:path w="5230495" h="570229">
                  <a:moveTo>
                    <a:pt x="5215128" y="562356"/>
                  </a:moveTo>
                  <a:lnTo>
                    <a:pt x="5215128" y="7620"/>
                  </a:lnTo>
                  <a:lnTo>
                    <a:pt x="5222748" y="13716"/>
                  </a:lnTo>
                  <a:lnTo>
                    <a:pt x="5230368" y="13716"/>
                  </a:lnTo>
                  <a:lnTo>
                    <a:pt x="5230368" y="556259"/>
                  </a:lnTo>
                  <a:lnTo>
                    <a:pt x="5222748" y="556259"/>
                  </a:lnTo>
                  <a:lnTo>
                    <a:pt x="5215128" y="562356"/>
                  </a:lnTo>
                  <a:close/>
                </a:path>
                <a:path w="5230495" h="570229">
                  <a:moveTo>
                    <a:pt x="5230368" y="13716"/>
                  </a:moveTo>
                  <a:lnTo>
                    <a:pt x="5222748" y="13716"/>
                  </a:lnTo>
                  <a:lnTo>
                    <a:pt x="5215128" y="7620"/>
                  </a:lnTo>
                  <a:lnTo>
                    <a:pt x="5230368" y="7620"/>
                  </a:lnTo>
                  <a:lnTo>
                    <a:pt x="5230368" y="13716"/>
                  </a:lnTo>
                  <a:close/>
                </a:path>
                <a:path w="5230495" h="570229">
                  <a:moveTo>
                    <a:pt x="13716" y="562356"/>
                  </a:moveTo>
                  <a:lnTo>
                    <a:pt x="7620" y="556259"/>
                  </a:lnTo>
                  <a:lnTo>
                    <a:pt x="13716" y="556259"/>
                  </a:lnTo>
                  <a:lnTo>
                    <a:pt x="13716" y="562356"/>
                  </a:lnTo>
                  <a:close/>
                </a:path>
                <a:path w="5230495" h="570229">
                  <a:moveTo>
                    <a:pt x="5215128" y="562356"/>
                  </a:moveTo>
                  <a:lnTo>
                    <a:pt x="13716" y="562356"/>
                  </a:lnTo>
                  <a:lnTo>
                    <a:pt x="13716" y="556259"/>
                  </a:lnTo>
                  <a:lnTo>
                    <a:pt x="5215128" y="556259"/>
                  </a:lnTo>
                  <a:lnTo>
                    <a:pt x="5215128" y="562356"/>
                  </a:lnTo>
                  <a:close/>
                </a:path>
                <a:path w="5230495" h="570229">
                  <a:moveTo>
                    <a:pt x="5230368" y="562356"/>
                  </a:moveTo>
                  <a:lnTo>
                    <a:pt x="5215128" y="562356"/>
                  </a:lnTo>
                  <a:lnTo>
                    <a:pt x="5222748" y="556259"/>
                  </a:lnTo>
                  <a:lnTo>
                    <a:pt x="5230368" y="556259"/>
                  </a:lnTo>
                  <a:lnTo>
                    <a:pt x="5230368" y="56235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84235" y="4547921"/>
            <a:ext cx="4840860" cy="448092"/>
          </a:xfrm>
          <a:prstGeom prst="rect">
            <a:avLst/>
          </a:prstGeom>
        </p:spPr>
        <p:txBody>
          <a:bodyPr vert="horz" wrap="square" lIns="0" tIns="19451" rIns="0" bIns="0" rtlCol="0">
            <a:spAutoFit/>
          </a:bodyPr>
          <a:lstStyle/>
          <a:p>
            <a:pPr marL="182127">
              <a:spcBef>
                <a:spcPts val="153"/>
              </a:spcBef>
            </a:pPr>
            <a:r>
              <a:rPr sz="1392" b="1" spc="14" dirty="0">
                <a:latin typeface="Courier New"/>
                <a:cs typeface="Courier New"/>
              </a:rPr>
              <a:t>cat</a:t>
            </a:r>
            <a:endParaRPr sz="1392">
              <a:latin typeface="Courier New"/>
              <a:cs typeface="Courier New"/>
            </a:endParaRPr>
          </a:p>
          <a:p>
            <a:pPr marL="73086">
              <a:spcBef>
                <a:spcPts val="46"/>
              </a:spcBef>
            </a:pPr>
            <a:r>
              <a:rPr sz="1392" b="1" spc="14" dirty="0">
                <a:latin typeface="Courier New"/>
                <a:cs typeface="Courier New"/>
              </a:rPr>
              <a:t>./src/main/java/org/exemple/demo/App.java</a:t>
            </a:r>
            <a:endParaRPr sz="1392">
              <a:latin typeface="Courier New"/>
              <a:cs typeface="Courier New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15193" y="4116470"/>
            <a:ext cx="2839090" cy="183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3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7967" y="1414145"/>
            <a:ext cx="3357894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264644" indent="-253445">
              <a:spcBef>
                <a:spcPts val="121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439" spc="-14" dirty="0">
                <a:latin typeface="Trebuchet MS"/>
                <a:cs typeface="Trebuchet MS"/>
              </a:rPr>
              <a:t>L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cyc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56" dirty="0">
                <a:latin typeface="Trebuchet MS"/>
                <a:cs typeface="Trebuchet MS"/>
              </a:rPr>
              <a:t>d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65" dirty="0">
                <a:latin typeface="Trebuchet MS"/>
                <a:cs typeface="Trebuchet MS"/>
              </a:rPr>
              <a:t>v</a:t>
            </a:r>
            <a:r>
              <a:rPr sz="1439" spc="-88" dirty="0">
                <a:latin typeface="Trebuchet MS"/>
                <a:cs typeface="Trebuchet MS"/>
              </a:rPr>
              <a:t>i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74" dirty="0">
                <a:latin typeface="Trebuchet MS"/>
                <a:cs typeface="Trebuchet MS"/>
              </a:rPr>
              <a:t>d</a:t>
            </a:r>
            <a:r>
              <a:rPr sz="1439" spc="46" dirty="0">
                <a:latin typeface="Trebuchet MS"/>
                <a:cs typeface="Trebuchet MS"/>
              </a:rPr>
              <a:t>'</a:t>
            </a:r>
            <a:r>
              <a:rPr sz="1439" spc="-51" dirty="0">
                <a:latin typeface="Trebuchet MS"/>
                <a:cs typeface="Trebuchet MS"/>
              </a:rPr>
              <a:t>un</a:t>
            </a:r>
            <a:r>
              <a:rPr sz="1439" spc="-23" dirty="0">
                <a:latin typeface="Trebuchet MS"/>
                <a:cs typeface="Trebuchet MS"/>
              </a:rPr>
              <a:t> </a:t>
            </a:r>
            <a:r>
              <a:rPr sz="1439" spc="-70" dirty="0">
                <a:latin typeface="Trebuchet MS"/>
                <a:cs typeface="Trebuchet MS"/>
              </a:rPr>
              <a:t>p</a:t>
            </a:r>
            <a:r>
              <a:rPr sz="1439" spc="9" dirty="0">
                <a:latin typeface="Trebuchet MS"/>
                <a:cs typeface="Trebuchet MS"/>
              </a:rPr>
              <a:t>r</a:t>
            </a:r>
            <a:r>
              <a:rPr sz="1439" spc="32" dirty="0">
                <a:latin typeface="Trebuchet MS"/>
                <a:cs typeface="Trebuchet MS"/>
              </a:rPr>
              <a:t>o</a:t>
            </a:r>
            <a:r>
              <a:rPr sz="1439" spc="-209" dirty="0">
                <a:latin typeface="Trebuchet MS"/>
                <a:cs typeface="Trebuchet MS"/>
              </a:rPr>
              <a:t>j</a:t>
            </a:r>
            <a:r>
              <a:rPr sz="1439" spc="-84" dirty="0">
                <a:latin typeface="Trebuchet MS"/>
                <a:cs typeface="Trebuchet MS"/>
              </a:rPr>
              <a:t>et</a:t>
            </a:r>
            <a:r>
              <a:rPr sz="1439" spc="-42" dirty="0">
                <a:latin typeface="Trebuchet MS"/>
                <a:cs typeface="Trebuchet MS"/>
              </a:rPr>
              <a:t> </a:t>
            </a:r>
            <a:r>
              <a:rPr sz="1439" spc="121" dirty="0">
                <a:latin typeface="Trebuchet MS"/>
                <a:cs typeface="Trebuchet MS"/>
              </a:rPr>
              <a:t>M</a:t>
            </a:r>
            <a:r>
              <a:rPr sz="1439" spc="-144" dirty="0">
                <a:latin typeface="Trebuchet MS"/>
                <a:cs typeface="Trebuchet MS"/>
              </a:rPr>
              <a:t>a</a:t>
            </a:r>
            <a:r>
              <a:rPr sz="1439" spc="-65" dirty="0">
                <a:latin typeface="Trebuchet MS"/>
                <a:cs typeface="Trebuchet MS"/>
              </a:rPr>
              <a:t>v</a:t>
            </a:r>
            <a:r>
              <a:rPr sz="1439" spc="-84" dirty="0">
                <a:latin typeface="Trebuchet MS"/>
                <a:cs typeface="Trebuchet MS"/>
              </a:rPr>
              <a:t>e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37" dirty="0">
                <a:latin typeface="Trebuchet MS"/>
                <a:cs typeface="Trebuchet MS"/>
              </a:rPr>
              <a:t> </a:t>
            </a:r>
            <a:r>
              <a:rPr sz="1439" spc="-88" dirty="0">
                <a:latin typeface="Trebuchet MS"/>
                <a:cs typeface="Trebuchet MS"/>
              </a:rPr>
              <a:t>i</a:t>
            </a:r>
            <a:r>
              <a:rPr sz="1439" spc="-51" dirty="0">
                <a:latin typeface="Trebuchet MS"/>
                <a:cs typeface="Trebuchet MS"/>
              </a:rPr>
              <a:t>n</a:t>
            </a:r>
            <a:r>
              <a:rPr sz="1439" spc="-84" dirty="0">
                <a:latin typeface="Trebuchet MS"/>
                <a:cs typeface="Trebuchet MS"/>
              </a:rPr>
              <a:t>c</a:t>
            </a:r>
            <a:r>
              <a:rPr sz="1439" spc="-102" dirty="0">
                <a:latin typeface="Trebuchet MS"/>
                <a:cs typeface="Trebuchet MS"/>
              </a:rPr>
              <a:t>l</a:t>
            </a:r>
            <a:r>
              <a:rPr sz="1439" spc="-51" dirty="0">
                <a:latin typeface="Trebuchet MS"/>
                <a:cs typeface="Trebuchet MS"/>
              </a:rPr>
              <a:t>u</a:t>
            </a:r>
            <a:r>
              <a:rPr sz="1439" spc="-84" dirty="0">
                <a:latin typeface="Trebuchet MS"/>
                <a:cs typeface="Trebuchet MS"/>
              </a:rPr>
              <a:t>t</a:t>
            </a:r>
            <a:r>
              <a:rPr sz="1439" spc="-28" dirty="0">
                <a:latin typeface="Trebuchet MS"/>
                <a:cs typeface="Trebuchet MS"/>
              </a:rPr>
              <a:t> </a:t>
            </a:r>
            <a:r>
              <a:rPr sz="1439" spc="-209" dirty="0">
                <a:latin typeface="Trebuchet MS"/>
                <a:cs typeface="Trebuchet MS"/>
              </a:rPr>
              <a:t>:</a:t>
            </a:r>
            <a:endParaRPr sz="1439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7967" y="4358449"/>
            <a:ext cx="7600498" cy="1458738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264644" marR="5894" indent="-253445" algn="just">
              <a:lnSpc>
                <a:spcPct val="132300"/>
              </a:lnSpc>
              <a:spcBef>
                <a:spcPts val="84"/>
              </a:spcBef>
              <a:buClr>
                <a:srgbClr val="215967"/>
              </a:buClr>
              <a:buSzPct val="122580"/>
              <a:buFont typeface="Wingdings"/>
              <a:buChar char=""/>
              <a:tabLst>
                <a:tab pos="265233" algn="l"/>
              </a:tabLst>
            </a:pPr>
            <a:r>
              <a:rPr sz="1439" spc="-46" dirty="0">
                <a:latin typeface="Trebuchet MS"/>
                <a:cs typeface="Trebuchet MS"/>
              </a:rPr>
              <a:t>L'idée </a:t>
            </a:r>
            <a:r>
              <a:rPr sz="1439" spc="-70" dirty="0">
                <a:latin typeface="Trebuchet MS"/>
                <a:cs typeface="Trebuchet MS"/>
              </a:rPr>
              <a:t>est </a:t>
            </a:r>
            <a:r>
              <a:rPr sz="1439" spc="-102" dirty="0">
                <a:latin typeface="Trebuchet MS"/>
                <a:cs typeface="Trebuchet MS"/>
              </a:rPr>
              <a:t>que, </a:t>
            </a:r>
            <a:r>
              <a:rPr sz="1439" spc="-23" dirty="0">
                <a:latin typeface="Trebuchet MS"/>
                <a:cs typeface="Trebuchet MS"/>
              </a:rPr>
              <a:t>pour </a:t>
            </a:r>
            <a:r>
              <a:rPr sz="1439" spc="-42" dirty="0">
                <a:latin typeface="Trebuchet MS"/>
                <a:cs typeface="Trebuchet MS"/>
              </a:rPr>
              <a:t>n'importe </a:t>
            </a:r>
            <a:r>
              <a:rPr sz="1439" spc="-84" dirty="0">
                <a:latin typeface="Trebuchet MS"/>
                <a:cs typeface="Trebuchet MS"/>
              </a:rPr>
              <a:t>quelle </a:t>
            </a:r>
            <a:r>
              <a:rPr sz="1439" spc="-97" dirty="0">
                <a:latin typeface="Trebuchet MS"/>
                <a:cs typeface="Trebuchet MS"/>
              </a:rPr>
              <a:t>phase, </a:t>
            </a:r>
            <a:r>
              <a:rPr sz="1439" spc="-51" dirty="0">
                <a:latin typeface="Trebuchet MS"/>
                <a:cs typeface="Trebuchet MS"/>
              </a:rPr>
              <a:t>toutes </a:t>
            </a:r>
            <a:r>
              <a:rPr sz="1439" spc="-70" dirty="0">
                <a:latin typeface="Trebuchet MS"/>
                <a:cs typeface="Trebuchet MS"/>
              </a:rPr>
              <a:t>les phases en </a:t>
            </a:r>
            <a:r>
              <a:rPr sz="1439" spc="-65" dirty="0">
                <a:latin typeface="Trebuchet MS"/>
                <a:cs typeface="Trebuchet MS"/>
              </a:rPr>
              <a:t>amont </a:t>
            </a:r>
            <a:r>
              <a:rPr sz="1439" spc="-60" dirty="0">
                <a:latin typeface="Trebuchet MS"/>
                <a:cs typeface="Trebuchet MS"/>
              </a:rPr>
              <a:t>doivent être </a:t>
            </a:r>
            <a:r>
              <a:rPr sz="1439" spc="-65" dirty="0">
                <a:latin typeface="Trebuchet MS"/>
                <a:cs typeface="Trebuchet MS"/>
              </a:rPr>
              <a:t>exécutées </a:t>
            </a:r>
            <a:r>
              <a:rPr sz="1439" spc="-60" dirty="0">
                <a:latin typeface="Trebuchet MS"/>
                <a:cs typeface="Trebuchet MS"/>
              </a:rPr>
              <a:t> </a:t>
            </a:r>
            <a:r>
              <a:rPr sz="1439" spc="-93" dirty="0">
                <a:latin typeface="Trebuchet MS"/>
                <a:cs typeface="Trebuchet MS"/>
              </a:rPr>
              <a:t>sauf </a:t>
            </a:r>
            <a:r>
              <a:rPr sz="1439" spc="-51" dirty="0">
                <a:latin typeface="Trebuchet MS"/>
                <a:cs typeface="Trebuchet MS"/>
              </a:rPr>
              <a:t>si </a:t>
            </a:r>
            <a:r>
              <a:rPr sz="1439" spc="-84" dirty="0">
                <a:latin typeface="Trebuchet MS"/>
                <a:cs typeface="Trebuchet MS"/>
              </a:rPr>
              <a:t>elles </a:t>
            </a:r>
            <a:r>
              <a:rPr sz="1439" spc="-28" dirty="0">
                <a:latin typeface="Trebuchet MS"/>
                <a:cs typeface="Trebuchet MS"/>
              </a:rPr>
              <a:t>ont </a:t>
            </a:r>
            <a:r>
              <a:rPr sz="1439" spc="-121" dirty="0">
                <a:latin typeface="Trebuchet MS"/>
                <a:cs typeface="Trebuchet MS"/>
              </a:rPr>
              <a:t>déjà </a:t>
            </a:r>
            <a:r>
              <a:rPr sz="1439" spc="-84" dirty="0">
                <a:latin typeface="Trebuchet MS"/>
                <a:cs typeface="Trebuchet MS"/>
              </a:rPr>
              <a:t>été </a:t>
            </a:r>
            <a:r>
              <a:rPr sz="1439" spc="-65" dirty="0">
                <a:latin typeface="Trebuchet MS"/>
                <a:cs typeface="Trebuchet MS"/>
              </a:rPr>
              <a:t>exécutées </a:t>
            </a:r>
            <a:r>
              <a:rPr sz="1439" spc="-93" dirty="0">
                <a:latin typeface="Trebuchet MS"/>
                <a:cs typeface="Trebuchet MS"/>
              </a:rPr>
              <a:t>avec </a:t>
            </a:r>
            <a:r>
              <a:rPr sz="1439" spc="-56" dirty="0">
                <a:latin typeface="Trebuchet MS"/>
                <a:cs typeface="Trebuchet MS"/>
              </a:rPr>
              <a:t>succès </a:t>
            </a:r>
            <a:r>
              <a:rPr sz="1439" spc="-88" dirty="0">
                <a:latin typeface="Trebuchet MS"/>
                <a:cs typeface="Trebuchet MS"/>
              </a:rPr>
              <a:t>et </a:t>
            </a:r>
            <a:r>
              <a:rPr sz="1439" spc="-60" dirty="0">
                <a:latin typeface="Trebuchet MS"/>
                <a:cs typeface="Trebuchet MS"/>
              </a:rPr>
              <a:t>qu'aucun </a:t>
            </a:r>
            <a:r>
              <a:rPr sz="1439" spc="-79" dirty="0">
                <a:latin typeface="Trebuchet MS"/>
                <a:cs typeface="Trebuchet MS"/>
              </a:rPr>
              <a:t>changement </a:t>
            </a:r>
            <a:r>
              <a:rPr sz="1439" spc="-51" dirty="0">
                <a:latin typeface="Trebuchet MS"/>
                <a:cs typeface="Trebuchet MS"/>
              </a:rPr>
              <a:t>n'a </a:t>
            </a:r>
            <a:r>
              <a:rPr sz="1439" spc="-84" dirty="0">
                <a:latin typeface="Trebuchet MS"/>
                <a:cs typeface="Trebuchet MS"/>
              </a:rPr>
              <a:t>été </a:t>
            </a:r>
            <a:r>
              <a:rPr sz="1439" spc="-121" dirty="0">
                <a:latin typeface="Trebuchet MS"/>
                <a:cs typeface="Trebuchet MS"/>
              </a:rPr>
              <a:t>fait </a:t>
            </a:r>
            <a:r>
              <a:rPr sz="1439" spc="-74" dirty="0">
                <a:latin typeface="Trebuchet MS"/>
                <a:cs typeface="Trebuchet MS"/>
              </a:rPr>
              <a:t>dans </a:t>
            </a:r>
            <a:r>
              <a:rPr sz="1439" spc="-102" dirty="0">
                <a:latin typeface="Trebuchet MS"/>
                <a:cs typeface="Trebuchet MS"/>
              </a:rPr>
              <a:t>le </a:t>
            </a:r>
            <a:r>
              <a:rPr sz="1439" spc="-65" dirty="0">
                <a:latin typeface="Trebuchet MS"/>
                <a:cs typeface="Trebuchet MS"/>
              </a:rPr>
              <a:t>projet </a:t>
            </a:r>
            <a:r>
              <a:rPr sz="1439" spc="-60" dirty="0">
                <a:latin typeface="Trebuchet MS"/>
                <a:cs typeface="Trebuchet MS"/>
              </a:rPr>
              <a:t> </a:t>
            </a:r>
            <a:r>
              <a:rPr sz="1439" spc="-84" dirty="0">
                <a:latin typeface="Trebuchet MS"/>
                <a:cs typeface="Trebuchet MS"/>
              </a:rPr>
              <a:t>depuis.</a:t>
            </a:r>
            <a:endParaRPr sz="1439">
              <a:latin typeface="Trebuchet MS"/>
              <a:cs typeface="Trebuchet MS"/>
            </a:endParaRPr>
          </a:p>
          <a:p>
            <a:pPr marL="638328" marR="4715" lvl="1" indent="-253445" algn="just">
              <a:lnSpc>
                <a:spcPct val="130000"/>
              </a:lnSpc>
              <a:spcBef>
                <a:spcPts val="376"/>
              </a:spcBef>
              <a:buClr>
                <a:srgbClr val="215967"/>
              </a:buClr>
              <a:buSzPct val="117857"/>
              <a:buFont typeface="Wingdings"/>
              <a:buChar char=""/>
              <a:tabLst>
                <a:tab pos="638917" algn="l"/>
              </a:tabLst>
            </a:pPr>
            <a:r>
              <a:rPr sz="1299" spc="-60" dirty="0">
                <a:latin typeface="Trebuchet MS"/>
                <a:cs typeface="Trebuchet MS"/>
              </a:rPr>
              <a:t>Par </a:t>
            </a:r>
            <a:r>
              <a:rPr sz="1299" spc="-88" dirty="0">
                <a:latin typeface="Trebuchet MS"/>
                <a:cs typeface="Trebuchet MS"/>
              </a:rPr>
              <a:t>exemple, </a:t>
            </a:r>
            <a:r>
              <a:rPr sz="1299" spc="-74" dirty="0">
                <a:latin typeface="Trebuchet MS"/>
                <a:cs typeface="Trebuchet MS"/>
              </a:rPr>
              <a:t>quand </a:t>
            </a:r>
            <a:r>
              <a:rPr sz="1299" spc="-14" dirty="0">
                <a:latin typeface="Trebuchet MS"/>
                <a:cs typeface="Trebuchet MS"/>
              </a:rPr>
              <a:t>on </a:t>
            </a:r>
            <a:r>
              <a:rPr sz="1299" spc="-70" dirty="0">
                <a:latin typeface="Trebuchet MS"/>
                <a:cs typeface="Trebuchet MS"/>
              </a:rPr>
              <a:t>exécute </a:t>
            </a:r>
            <a:r>
              <a:rPr sz="1299" b="1" spc="28" dirty="0">
                <a:latin typeface="Trebuchet MS"/>
                <a:cs typeface="Trebuchet MS"/>
              </a:rPr>
              <a:t>mvn </a:t>
            </a:r>
            <a:r>
              <a:rPr sz="1299" b="1" spc="-37" dirty="0">
                <a:latin typeface="Trebuchet MS"/>
                <a:cs typeface="Trebuchet MS"/>
              </a:rPr>
              <a:t>install</a:t>
            </a:r>
            <a:r>
              <a:rPr sz="1299" spc="-37" dirty="0">
                <a:latin typeface="Trebuchet MS"/>
                <a:cs typeface="Trebuchet MS"/>
              </a:rPr>
              <a:t>, </a:t>
            </a:r>
            <a:r>
              <a:rPr sz="1299" spc="-56" dirty="0">
                <a:latin typeface="Trebuchet MS"/>
                <a:cs typeface="Trebuchet MS"/>
              </a:rPr>
              <a:t>Maven </a:t>
            </a:r>
            <a:r>
              <a:rPr sz="1299" spc="-106" dirty="0">
                <a:latin typeface="Trebuchet MS"/>
                <a:cs typeface="Trebuchet MS"/>
              </a:rPr>
              <a:t>va </a:t>
            </a:r>
            <a:r>
              <a:rPr sz="1299" spc="-70" dirty="0">
                <a:latin typeface="Trebuchet MS"/>
                <a:cs typeface="Trebuchet MS"/>
              </a:rPr>
              <a:t>vérifier que </a:t>
            </a:r>
            <a:r>
              <a:rPr sz="1299" b="1" spc="32" dirty="0">
                <a:latin typeface="Trebuchet MS"/>
                <a:cs typeface="Trebuchet MS"/>
              </a:rPr>
              <a:t>mvn </a:t>
            </a:r>
            <a:r>
              <a:rPr sz="1299" b="1" dirty="0">
                <a:latin typeface="Trebuchet MS"/>
                <a:cs typeface="Trebuchet MS"/>
              </a:rPr>
              <a:t>package </a:t>
            </a:r>
            <a:r>
              <a:rPr sz="1299" spc="-37" dirty="0">
                <a:latin typeface="Trebuchet MS"/>
                <a:cs typeface="Trebuchet MS"/>
              </a:rPr>
              <a:t>s'est </a:t>
            </a:r>
            <a:r>
              <a:rPr sz="1299" spc="-70" dirty="0">
                <a:latin typeface="Trebuchet MS"/>
                <a:cs typeface="Trebuchet MS"/>
              </a:rPr>
              <a:t>terminé </a:t>
            </a:r>
            <a:r>
              <a:rPr sz="1299" spc="-93" dirty="0">
                <a:latin typeface="Trebuchet MS"/>
                <a:cs typeface="Trebuchet MS"/>
              </a:rPr>
              <a:t>avec </a:t>
            </a:r>
            <a:r>
              <a:rPr sz="1299" spc="-88" dirty="0">
                <a:latin typeface="Trebuchet MS"/>
                <a:cs typeface="Trebuchet MS"/>
              </a:rPr>
              <a:t> </a:t>
            </a:r>
            <a:r>
              <a:rPr sz="1299" spc="-60" dirty="0">
                <a:latin typeface="Trebuchet MS"/>
                <a:cs typeface="Trebuchet MS"/>
              </a:rPr>
              <a:t>succès</a:t>
            </a:r>
            <a:r>
              <a:rPr sz="1299" spc="-42" dirty="0">
                <a:latin typeface="Trebuchet MS"/>
                <a:cs typeface="Trebuchet MS"/>
              </a:rPr>
              <a:t> </a:t>
            </a:r>
            <a:r>
              <a:rPr sz="1299" spc="-195" dirty="0">
                <a:latin typeface="Trebuchet MS"/>
                <a:cs typeface="Trebuchet MS"/>
              </a:rPr>
              <a:t>.</a:t>
            </a:r>
            <a:endParaRPr sz="1299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66612" y="1758340"/>
            <a:ext cx="4536722" cy="2559237"/>
            <a:chOff x="1391412" y="1894331"/>
            <a:chExt cx="4887595" cy="2757170"/>
          </a:xfrm>
        </p:grpSpPr>
        <p:sp>
          <p:nvSpPr>
            <p:cNvPr id="5" name="object 5"/>
            <p:cNvSpPr/>
            <p:nvPr/>
          </p:nvSpPr>
          <p:spPr>
            <a:xfrm>
              <a:off x="1399032" y="1901951"/>
              <a:ext cx="4872355" cy="2741930"/>
            </a:xfrm>
            <a:custGeom>
              <a:avLst/>
              <a:gdLst/>
              <a:ahLst/>
              <a:cxnLst/>
              <a:rect l="l" t="t" r="r" b="b"/>
              <a:pathLst>
                <a:path w="4872355" h="2741929">
                  <a:moveTo>
                    <a:pt x="4872228" y="2741675"/>
                  </a:moveTo>
                  <a:lnTo>
                    <a:pt x="0" y="2741675"/>
                  </a:lnTo>
                  <a:lnTo>
                    <a:pt x="0" y="0"/>
                  </a:lnTo>
                  <a:lnTo>
                    <a:pt x="4872228" y="0"/>
                  </a:lnTo>
                  <a:lnTo>
                    <a:pt x="4872228" y="27416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6" name="object 6"/>
            <p:cNvSpPr/>
            <p:nvPr/>
          </p:nvSpPr>
          <p:spPr>
            <a:xfrm>
              <a:off x="1391412" y="1894331"/>
              <a:ext cx="4887595" cy="2757170"/>
            </a:xfrm>
            <a:custGeom>
              <a:avLst/>
              <a:gdLst/>
              <a:ahLst/>
              <a:cxnLst/>
              <a:rect l="l" t="t" r="r" b="b"/>
              <a:pathLst>
                <a:path w="4887595" h="2757170">
                  <a:moveTo>
                    <a:pt x="4884420" y="2756916"/>
                  </a:moveTo>
                  <a:lnTo>
                    <a:pt x="3048" y="2756916"/>
                  </a:lnTo>
                  <a:lnTo>
                    <a:pt x="0" y="27538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884420" y="0"/>
                  </a:lnTo>
                  <a:lnTo>
                    <a:pt x="4887468" y="3048"/>
                  </a:lnTo>
                  <a:lnTo>
                    <a:pt x="4887468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2743200"/>
                  </a:lnTo>
                  <a:lnTo>
                    <a:pt x="7620" y="2743200"/>
                  </a:lnTo>
                  <a:lnTo>
                    <a:pt x="13716" y="2749296"/>
                  </a:lnTo>
                  <a:lnTo>
                    <a:pt x="4887468" y="2749296"/>
                  </a:lnTo>
                  <a:lnTo>
                    <a:pt x="4887468" y="2753868"/>
                  </a:lnTo>
                  <a:lnTo>
                    <a:pt x="4884420" y="2756916"/>
                  </a:lnTo>
                  <a:close/>
                </a:path>
                <a:path w="4887595" h="275717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4887595" h="2757170">
                  <a:moveTo>
                    <a:pt x="4873752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4873752" y="7620"/>
                  </a:lnTo>
                  <a:lnTo>
                    <a:pt x="4873752" y="15240"/>
                  </a:lnTo>
                  <a:close/>
                </a:path>
                <a:path w="4887595" h="2757170">
                  <a:moveTo>
                    <a:pt x="4873752" y="2749296"/>
                  </a:moveTo>
                  <a:lnTo>
                    <a:pt x="4873752" y="7620"/>
                  </a:lnTo>
                  <a:lnTo>
                    <a:pt x="4879848" y="15240"/>
                  </a:lnTo>
                  <a:lnTo>
                    <a:pt x="4887468" y="15240"/>
                  </a:lnTo>
                  <a:lnTo>
                    <a:pt x="4887468" y="2743200"/>
                  </a:lnTo>
                  <a:lnTo>
                    <a:pt x="4879848" y="2743200"/>
                  </a:lnTo>
                  <a:lnTo>
                    <a:pt x="4873752" y="2749296"/>
                  </a:lnTo>
                  <a:close/>
                </a:path>
                <a:path w="4887595" h="2757170">
                  <a:moveTo>
                    <a:pt x="4887468" y="15240"/>
                  </a:moveTo>
                  <a:lnTo>
                    <a:pt x="4879848" y="15240"/>
                  </a:lnTo>
                  <a:lnTo>
                    <a:pt x="4873752" y="7620"/>
                  </a:lnTo>
                  <a:lnTo>
                    <a:pt x="4887468" y="7620"/>
                  </a:lnTo>
                  <a:lnTo>
                    <a:pt x="4887468" y="15240"/>
                  </a:lnTo>
                  <a:close/>
                </a:path>
                <a:path w="4887595" h="2757170">
                  <a:moveTo>
                    <a:pt x="13716" y="2749296"/>
                  </a:moveTo>
                  <a:lnTo>
                    <a:pt x="7620" y="2743200"/>
                  </a:lnTo>
                  <a:lnTo>
                    <a:pt x="13716" y="2743200"/>
                  </a:lnTo>
                  <a:lnTo>
                    <a:pt x="13716" y="2749296"/>
                  </a:lnTo>
                  <a:close/>
                </a:path>
                <a:path w="4887595" h="2757170">
                  <a:moveTo>
                    <a:pt x="4873752" y="2749296"/>
                  </a:moveTo>
                  <a:lnTo>
                    <a:pt x="13716" y="2749296"/>
                  </a:lnTo>
                  <a:lnTo>
                    <a:pt x="13716" y="2743200"/>
                  </a:lnTo>
                  <a:lnTo>
                    <a:pt x="4873752" y="2743200"/>
                  </a:lnTo>
                  <a:lnTo>
                    <a:pt x="4873752" y="2749296"/>
                  </a:lnTo>
                  <a:close/>
                </a:path>
                <a:path w="4887595" h="2757170">
                  <a:moveTo>
                    <a:pt x="4887468" y="2749296"/>
                  </a:moveTo>
                  <a:lnTo>
                    <a:pt x="4873752" y="2749296"/>
                  </a:lnTo>
                  <a:lnTo>
                    <a:pt x="4879848" y="2743200"/>
                  </a:lnTo>
                  <a:lnTo>
                    <a:pt x="4887468" y="2743200"/>
                  </a:lnTo>
                  <a:lnTo>
                    <a:pt x="4887468" y="2749296"/>
                  </a:lnTo>
                  <a:close/>
                </a:path>
              </a:pathLst>
            </a:custGeom>
            <a:solidFill>
              <a:srgbClr val="917C6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73685" y="1765413"/>
            <a:ext cx="4522576" cy="2457320"/>
          </a:xfrm>
          <a:prstGeom prst="rect">
            <a:avLst/>
          </a:prstGeom>
        </p:spPr>
        <p:txBody>
          <a:bodyPr vert="horz" wrap="square" lIns="0" tIns="95485" rIns="0" bIns="0" rtlCol="0">
            <a:spAutoFit/>
          </a:bodyPr>
          <a:lstStyle/>
          <a:p>
            <a:pPr marL="358949" indent="-286452">
              <a:spcBef>
                <a:spcPts val="752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spc="-9" dirty="0">
                <a:solidFill>
                  <a:srgbClr val="0000CC"/>
                </a:solidFill>
                <a:latin typeface="Trebuchet MS"/>
                <a:cs typeface="Trebuchet MS"/>
              </a:rPr>
              <a:t>c</a:t>
            </a:r>
            <a:r>
              <a:rPr sz="1253" b="1" spc="46" dirty="0">
                <a:solidFill>
                  <a:srgbClr val="0000CC"/>
                </a:solidFill>
                <a:latin typeface="Trebuchet MS"/>
                <a:cs typeface="Trebuchet MS"/>
              </a:rPr>
              <a:t>o</a:t>
            </a:r>
            <a:r>
              <a:rPr sz="1253" b="1" spc="125" dirty="0">
                <a:solidFill>
                  <a:srgbClr val="0000CC"/>
                </a:solidFill>
                <a:latin typeface="Trebuchet MS"/>
                <a:cs typeface="Trebuchet MS"/>
              </a:rPr>
              <a:t>m</a:t>
            </a:r>
            <a:r>
              <a:rPr sz="1253" b="1" spc="5" dirty="0">
                <a:solidFill>
                  <a:srgbClr val="0000CC"/>
                </a:solidFill>
                <a:latin typeface="Trebuchet MS"/>
                <a:cs typeface="Trebuchet MS"/>
              </a:rPr>
              <a:t>p</a:t>
            </a:r>
            <a:r>
              <a:rPr sz="1253" b="1" spc="-37" dirty="0">
                <a:solidFill>
                  <a:srgbClr val="0000CC"/>
                </a:solidFill>
                <a:latin typeface="Trebuchet MS"/>
                <a:cs typeface="Trebuchet MS"/>
              </a:rPr>
              <a:t>i</a:t>
            </a:r>
            <a:r>
              <a:rPr sz="1253" b="1" spc="-19" dirty="0">
                <a:solidFill>
                  <a:srgbClr val="0000CC"/>
                </a:solidFill>
                <a:latin typeface="Trebuchet MS"/>
                <a:cs typeface="Trebuchet MS"/>
              </a:rPr>
              <a:t>l</a:t>
            </a:r>
            <a:r>
              <a:rPr sz="1253" b="1" spc="-23" dirty="0">
                <a:solidFill>
                  <a:srgbClr val="0000CC"/>
                </a:solidFill>
                <a:latin typeface="Trebuchet MS"/>
                <a:cs typeface="Trebuchet MS"/>
              </a:rPr>
              <a:t>e</a:t>
            </a:r>
            <a:r>
              <a:rPr sz="1253" b="1" spc="-19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144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149" dirty="0">
                <a:latin typeface="Trebuchet MS"/>
                <a:cs typeface="Trebuchet MS"/>
              </a:rPr>
              <a:t>C</a:t>
            </a:r>
            <a:r>
              <a:rPr sz="1253" spc="23" dirty="0">
                <a:latin typeface="Trebuchet MS"/>
                <a:cs typeface="Trebuchet MS"/>
              </a:rPr>
              <a:t>o</a:t>
            </a:r>
            <a:r>
              <a:rPr sz="1253" spc="-56" dirty="0">
                <a:latin typeface="Trebuchet MS"/>
                <a:cs typeface="Trebuchet MS"/>
              </a:rPr>
              <a:t>m</a:t>
            </a:r>
            <a:r>
              <a:rPr sz="1253" spc="-65" dirty="0">
                <a:latin typeface="Trebuchet MS"/>
                <a:cs typeface="Trebuchet MS"/>
              </a:rPr>
              <a:t>p</a:t>
            </a:r>
            <a:r>
              <a:rPr sz="1253" spc="-93" dirty="0">
                <a:latin typeface="Trebuchet MS"/>
                <a:cs typeface="Trebuchet MS"/>
              </a:rPr>
              <a:t>il</a:t>
            </a:r>
            <a:r>
              <a:rPr sz="1253" spc="-65" dirty="0">
                <a:latin typeface="Trebuchet MS"/>
                <a:cs typeface="Trebuchet MS"/>
              </a:rPr>
              <a:t>e</a:t>
            </a:r>
            <a:r>
              <a:rPr sz="1253" spc="14" dirty="0">
                <a:latin typeface="Trebuchet MS"/>
                <a:cs typeface="Trebuchet MS"/>
              </a:rPr>
              <a:t>r</a:t>
            </a:r>
            <a:r>
              <a:rPr sz="1253" spc="-32" dirty="0">
                <a:latin typeface="Trebuchet MS"/>
                <a:cs typeface="Trebuchet MS"/>
              </a:rPr>
              <a:t> </a:t>
            </a:r>
            <a:r>
              <a:rPr sz="1253" spc="-93" dirty="0">
                <a:latin typeface="Trebuchet MS"/>
                <a:cs typeface="Trebuchet MS"/>
              </a:rPr>
              <a:t>l</a:t>
            </a:r>
            <a:r>
              <a:rPr sz="1253" spc="-79" dirty="0">
                <a:latin typeface="Trebuchet MS"/>
                <a:cs typeface="Trebuchet MS"/>
              </a:rPr>
              <a:t>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79" dirty="0">
                <a:latin typeface="Trebuchet MS"/>
                <a:cs typeface="Trebuchet MS"/>
              </a:rPr>
              <a:t>c</a:t>
            </a:r>
            <a:r>
              <a:rPr sz="1253" spc="37" dirty="0">
                <a:latin typeface="Trebuchet MS"/>
                <a:cs typeface="Trebuchet MS"/>
              </a:rPr>
              <a:t>o</a:t>
            </a:r>
            <a:r>
              <a:rPr sz="1253" spc="-51" dirty="0">
                <a:latin typeface="Trebuchet MS"/>
                <a:cs typeface="Trebuchet MS"/>
              </a:rPr>
              <a:t>d</a:t>
            </a:r>
            <a:r>
              <a:rPr sz="1253" spc="-79" dirty="0">
                <a:latin typeface="Trebuchet MS"/>
                <a:cs typeface="Trebuchet MS"/>
              </a:rPr>
              <a:t>e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32" dirty="0">
                <a:latin typeface="Trebuchet MS"/>
                <a:cs typeface="Trebuchet MS"/>
              </a:rPr>
              <a:t>s</a:t>
            </a:r>
            <a:r>
              <a:rPr sz="1253" spc="37" dirty="0">
                <a:latin typeface="Trebuchet MS"/>
                <a:cs typeface="Trebuchet MS"/>
              </a:rPr>
              <a:t>o</a:t>
            </a:r>
            <a:r>
              <a:rPr sz="1253" spc="-51" dirty="0">
                <a:latin typeface="Trebuchet MS"/>
                <a:cs typeface="Trebuchet MS"/>
              </a:rPr>
              <a:t>u</a:t>
            </a:r>
            <a:r>
              <a:rPr sz="1253" spc="-32" dirty="0">
                <a:latin typeface="Trebuchet MS"/>
                <a:cs typeface="Trebuchet MS"/>
              </a:rPr>
              <a:t>r</a:t>
            </a:r>
            <a:r>
              <a:rPr sz="1253" spc="-65" dirty="0">
                <a:latin typeface="Trebuchet MS"/>
                <a:cs typeface="Trebuchet MS"/>
              </a:rPr>
              <a:t>c</a:t>
            </a:r>
            <a:r>
              <a:rPr sz="1253" spc="-79" dirty="0">
                <a:latin typeface="Trebuchet MS"/>
                <a:cs typeface="Trebuchet MS"/>
              </a:rPr>
              <a:t>e</a:t>
            </a:r>
            <a:r>
              <a:rPr sz="1253" spc="5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d</a:t>
            </a:r>
            <a:r>
              <a:rPr sz="1253" spc="-51" dirty="0">
                <a:latin typeface="Trebuchet MS"/>
                <a:cs typeface="Trebuchet MS"/>
              </a:rPr>
              <a:t>u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p</a:t>
            </a:r>
            <a:r>
              <a:rPr sz="1253" spc="-23" dirty="0">
                <a:latin typeface="Trebuchet MS"/>
                <a:cs typeface="Trebuchet MS"/>
              </a:rPr>
              <a:t>r</a:t>
            </a:r>
            <a:r>
              <a:rPr sz="1253" spc="23" dirty="0">
                <a:latin typeface="Trebuchet MS"/>
                <a:cs typeface="Trebuchet MS"/>
              </a:rPr>
              <a:t>o</a:t>
            </a:r>
            <a:r>
              <a:rPr sz="1253" spc="-186" dirty="0">
                <a:latin typeface="Trebuchet MS"/>
                <a:cs typeface="Trebuchet MS"/>
              </a:rPr>
              <a:t>j</a:t>
            </a:r>
            <a:r>
              <a:rPr sz="1253" spc="-65" dirty="0">
                <a:latin typeface="Trebuchet MS"/>
                <a:cs typeface="Trebuchet MS"/>
              </a:rPr>
              <a:t>e</a:t>
            </a:r>
            <a:r>
              <a:rPr sz="1253" spc="-74" dirty="0">
                <a:latin typeface="Trebuchet MS"/>
                <a:cs typeface="Trebuchet MS"/>
              </a:rPr>
              <a:t>t</a:t>
            </a:r>
            <a:endParaRPr sz="1253" dirty="0">
              <a:latin typeface="Trebuchet MS"/>
              <a:cs typeface="Trebuchet MS"/>
            </a:endParaRPr>
          </a:p>
          <a:p>
            <a:pPr marL="358949" indent="-286452">
              <a:spcBef>
                <a:spcPts val="1035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spc="5" dirty="0">
                <a:solidFill>
                  <a:srgbClr val="0000CC"/>
                </a:solidFill>
                <a:latin typeface="Trebuchet MS"/>
                <a:cs typeface="Trebuchet MS"/>
              </a:rPr>
              <a:t>test</a:t>
            </a:r>
            <a:r>
              <a:rPr sz="1253" b="1" spc="-19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153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23" dirty="0">
                <a:latin typeface="Trebuchet MS"/>
                <a:cs typeface="Trebuchet MS"/>
              </a:rPr>
              <a:t>Compiler</a:t>
            </a:r>
            <a:r>
              <a:rPr sz="1253" spc="-28" dirty="0">
                <a:latin typeface="Trebuchet MS"/>
                <a:cs typeface="Trebuchet MS"/>
              </a:rPr>
              <a:t> </a:t>
            </a:r>
            <a:r>
              <a:rPr sz="1253" spc="-79" dirty="0">
                <a:latin typeface="Trebuchet MS"/>
                <a:cs typeface="Trebuchet MS"/>
              </a:rPr>
              <a:t>et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exécuter</a:t>
            </a:r>
            <a:r>
              <a:rPr sz="1253" spc="-5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les</a:t>
            </a:r>
            <a:r>
              <a:rPr sz="1253" spc="-28" dirty="0">
                <a:latin typeface="Trebuchet MS"/>
                <a:cs typeface="Trebuchet MS"/>
              </a:rPr>
              <a:t> </a:t>
            </a:r>
            <a:r>
              <a:rPr sz="1253" spc="-56" dirty="0">
                <a:latin typeface="Trebuchet MS"/>
                <a:cs typeface="Trebuchet MS"/>
              </a:rPr>
              <a:t>tests</a:t>
            </a:r>
            <a:r>
              <a:rPr sz="1253" spc="-28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unitaires</a:t>
            </a:r>
            <a:r>
              <a:rPr sz="1253" spc="-14" dirty="0"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automatisés</a:t>
            </a:r>
            <a:endParaRPr sz="1253" dirty="0">
              <a:latin typeface="Trebuchet MS"/>
              <a:cs typeface="Trebuchet MS"/>
            </a:endParaRPr>
          </a:p>
          <a:p>
            <a:pPr marL="358949" marR="68961" indent="-285862">
              <a:lnSpc>
                <a:spcPct val="152600"/>
              </a:lnSpc>
              <a:spcBef>
                <a:spcPts val="232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dirty="0">
                <a:solidFill>
                  <a:srgbClr val="0000CC"/>
                </a:solidFill>
                <a:latin typeface="Trebuchet MS"/>
                <a:cs typeface="Trebuchet MS"/>
              </a:rPr>
              <a:t>package</a:t>
            </a:r>
            <a:r>
              <a:rPr sz="1253" b="1" spc="-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12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28" dirty="0">
                <a:latin typeface="Trebuchet MS"/>
                <a:cs typeface="Trebuchet MS"/>
              </a:rPr>
              <a:t>Générer</a:t>
            </a:r>
            <a:r>
              <a:rPr sz="1253" spc="5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l'artéfact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19" dirty="0">
                <a:latin typeface="Trebuchet MS"/>
                <a:cs typeface="Trebuchet MS"/>
              </a:rPr>
              <a:t>sous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sa</a:t>
            </a:r>
            <a:r>
              <a:rPr sz="1253" spc="-9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forme</a:t>
            </a:r>
            <a:r>
              <a:rPr sz="1253" dirty="0">
                <a:latin typeface="Trebuchet MS"/>
                <a:cs typeface="Trebuchet MS"/>
              </a:rPr>
              <a:t> </a:t>
            </a:r>
            <a:r>
              <a:rPr sz="1253" spc="-88" dirty="0">
                <a:latin typeface="Trebuchet MS"/>
                <a:cs typeface="Trebuchet MS"/>
              </a:rPr>
              <a:t>diffusable</a:t>
            </a:r>
            <a:r>
              <a:rPr sz="1253" dirty="0">
                <a:latin typeface="Trebuchet MS"/>
                <a:cs typeface="Trebuchet MS"/>
              </a:rPr>
              <a:t> </a:t>
            </a:r>
            <a:r>
              <a:rPr sz="1253" spc="-135" dirty="0">
                <a:latin typeface="Trebuchet MS"/>
                <a:cs typeface="Trebuchet MS"/>
              </a:rPr>
              <a:t>(jar, </a:t>
            </a:r>
            <a:r>
              <a:rPr sz="1253" spc="-111" dirty="0">
                <a:latin typeface="Trebuchet MS"/>
                <a:cs typeface="Trebuchet MS"/>
              </a:rPr>
              <a:t>war, </a:t>
            </a:r>
            <a:r>
              <a:rPr sz="1253" spc="-362" dirty="0">
                <a:latin typeface="Trebuchet MS"/>
                <a:cs typeface="Trebuchet MS"/>
              </a:rPr>
              <a:t> </a:t>
            </a:r>
            <a:r>
              <a:rPr sz="1253" spc="-125" dirty="0">
                <a:latin typeface="Trebuchet MS"/>
                <a:cs typeface="Trebuchet MS"/>
              </a:rPr>
              <a:t>ear,</a:t>
            </a:r>
            <a:r>
              <a:rPr sz="1253" spc="-167" dirty="0">
                <a:latin typeface="Trebuchet MS"/>
                <a:cs typeface="Trebuchet MS"/>
              </a:rPr>
              <a:t> </a:t>
            </a:r>
            <a:r>
              <a:rPr sz="1253" spc="-153" dirty="0">
                <a:latin typeface="Trebuchet MS"/>
                <a:cs typeface="Trebuchet MS"/>
              </a:rPr>
              <a:t>...)</a:t>
            </a:r>
            <a:endParaRPr sz="1253" dirty="0">
              <a:latin typeface="Trebuchet MS"/>
              <a:cs typeface="Trebuchet MS"/>
            </a:endParaRPr>
          </a:p>
          <a:p>
            <a:pPr marL="358949" marR="86643" indent="-285862">
              <a:lnSpc>
                <a:spcPct val="152600"/>
              </a:lnSpc>
              <a:spcBef>
                <a:spcPts val="232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spc="-14" dirty="0">
                <a:solidFill>
                  <a:srgbClr val="0000CC"/>
                </a:solidFill>
                <a:latin typeface="Trebuchet MS"/>
                <a:cs typeface="Trebuchet MS"/>
              </a:rPr>
              <a:t>install</a:t>
            </a:r>
            <a:r>
              <a:rPr sz="1253" b="1" spc="14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144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Installer</a:t>
            </a:r>
            <a:r>
              <a:rPr sz="1253" spc="51" dirty="0">
                <a:latin typeface="Trebuchet MS"/>
                <a:cs typeface="Trebuchet MS"/>
              </a:rPr>
              <a:t> </a:t>
            </a:r>
            <a:r>
              <a:rPr sz="1253" spc="-74" dirty="0">
                <a:latin typeface="Trebuchet MS"/>
                <a:cs typeface="Trebuchet MS"/>
              </a:rPr>
              <a:t>l'artéfact</a:t>
            </a:r>
            <a:r>
              <a:rPr sz="1253" spc="65" dirty="0"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dans</a:t>
            </a:r>
            <a:r>
              <a:rPr sz="1253" spc="65" dirty="0">
                <a:latin typeface="Trebuchet MS"/>
                <a:cs typeface="Trebuchet MS"/>
              </a:rPr>
              <a:t> </a:t>
            </a:r>
            <a:r>
              <a:rPr sz="1253" spc="-84" dirty="0">
                <a:latin typeface="Trebuchet MS"/>
                <a:cs typeface="Trebuchet MS"/>
              </a:rPr>
              <a:t>le</a:t>
            </a:r>
            <a:r>
              <a:rPr sz="1253" spc="70" dirty="0">
                <a:latin typeface="Trebuchet MS"/>
                <a:cs typeface="Trebuchet MS"/>
              </a:rPr>
              <a:t> </a:t>
            </a:r>
            <a:r>
              <a:rPr sz="1253" spc="-46" dirty="0">
                <a:latin typeface="Trebuchet MS"/>
                <a:cs typeface="Trebuchet MS"/>
              </a:rPr>
              <a:t>dépôt</a:t>
            </a:r>
            <a:r>
              <a:rPr sz="1253" spc="37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local</a:t>
            </a:r>
            <a:r>
              <a:rPr sz="1253" spc="65" dirty="0">
                <a:latin typeface="Trebuchet MS"/>
                <a:cs typeface="Trebuchet MS"/>
              </a:rPr>
              <a:t> </a:t>
            </a:r>
            <a:r>
              <a:rPr sz="1253" spc="-19" dirty="0">
                <a:latin typeface="Trebuchet MS"/>
                <a:cs typeface="Trebuchet MS"/>
              </a:rPr>
              <a:t>pour</a:t>
            </a:r>
            <a:r>
              <a:rPr sz="1253" spc="362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qu'il </a:t>
            </a:r>
            <a:r>
              <a:rPr sz="1253" spc="-367" dirty="0">
                <a:latin typeface="Trebuchet MS"/>
                <a:cs typeface="Trebuchet MS"/>
              </a:rPr>
              <a:t> </a:t>
            </a:r>
            <a:r>
              <a:rPr sz="1253" spc="-56" dirty="0">
                <a:latin typeface="Trebuchet MS"/>
                <a:cs typeface="Trebuchet MS"/>
              </a:rPr>
              <a:t>puisse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56" dirty="0">
                <a:latin typeface="Trebuchet MS"/>
                <a:cs typeface="Trebuchet MS"/>
              </a:rPr>
              <a:t>être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utilisé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comme</a:t>
            </a:r>
            <a:r>
              <a:rPr sz="1253" spc="-37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dépendance</a:t>
            </a:r>
            <a:endParaRPr sz="1253" dirty="0">
              <a:latin typeface="Trebuchet MS"/>
              <a:cs typeface="Trebuchet MS"/>
            </a:endParaRPr>
          </a:p>
          <a:p>
            <a:pPr marL="358949" marR="86643" indent="-285862">
              <a:lnSpc>
                <a:spcPct val="152600"/>
              </a:lnSpc>
              <a:spcBef>
                <a:spcPts val="236"/>
              </a:spcBef>
              <a:buClr>
                <a:srgbClr val="5B9AD4"/>
              </a:buClr>
              <a:buSzPct val="81481"/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253" b="1" spc="-14" dirty="0">
                <a:solidFill>
                  <a:srgbClr val="0000CC"/>
                </a:solidFill>
                <a:latin typeface="Trebuchet MS"/>
                <a:cs typeface="Trebuchet MS"/>
              </a:rPr>
              <a:t>deploy</a:t>
            </a:r>
            <a:r>
              <a:rPr sz="1253" b="1" spc="74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186" dirty="0">
                <a:solidFill>
                  <a:srgbClr val="0000CC"/>
                </a:solidFill>
                <a:latin typeface="Trebuchet MS"/>
                <a:cs typeface="Trebuchet MS"/>
              </a:rPr>
              <a:t>:</a:t>
            </a:r>
            <a:r>
              <a:rPr sz="1253" spc="-65" dirty="0">
                <a:solidFill>
                  <a:srgbClr val="0000CC"/>
                </a:solidFill>
                <a:latin typeface="Trebuchet MS"/>
                <a:cs typeface="Trebuchet MS"/>
              </a:rPr>
              <a:t> </a:t>
            </a:r>
            <a:r>
              <a:rPr sz="1253" spc="-23" dirty="0">
                <a:latin typeface="Trebuchet MS"/>
                <a:cs typeface="Trebuchet MS"/>
              </a:rPr>
              <a:t>Déployer</a:t>
            </a:r>
            <a:r>
              <a:rPr sz="1253" spc="51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l'artéfact</a:t>
            </a:r>
            <a:r>
              <a:rPr sz="1253" spc="51" dirty="0"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dans</a:t>
            </a:r>
            <a:r>
              <a:rPr sz="1253" spc="74" dirty="0">
                <a:latin typeface="Trebuchet MS"/>
                <a:cs typeface="Trebuchet MS"/>
              </a:rPr>
              <a:t> </a:t>
            </a:r>
            <a:r>
              <a:rPr sz="1253" spc="-51" dirty="0">
                <a:latin typeface="Trebuchet MS"/>
                <a:cs typeface="Trebuchet MS"/>
              </a:rPr>
              <a:t>un</a:t>
            </a:r>
            <a:r>
              <a:rPr sz="1253" spc="56" dirty="0">
                <a:latin typeface="Trebuchet MS"/>
                <a:cs typeface="Trebuchet MS"/>
              </a:rPr>
              <a:t> </a:t>
            </a:r>
            <a:r>
              <a:rPr sz="1253" spc="-56" dirty="0">
                <a:latin typeface="Trebuchet MS"/>
                <a:cs typeface="Trebuchet MS"/>
              </a:rPr>
              <a:t>environnement</a:t>
            </a:r>
            <a:r>
              <a:rPr sz="1253" spc="70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dédié</a:t>
            </a:r>
            <a:r>
              <a:rPr sz="1253" spc="56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et </a:t>
            </a:r>
            <a:r>
              <a:rPr sz="1253" spc="-362" dirty="0">
                <a:latin typeface="Trebuchet MS"/>
                <a:cs typeface="Trebuchet MS"/>
              </a:rPr>
              <a:t> </a:t>
            </a:r>
            <a:r>
              <a:rPr sz="1253" spc="-42" dirty="0">
                <a:latin typeface="Trebuchet MS"/>
                <a:cs typeface="Trebuchet MS"/>
              </a:rPr>
              <a:t>copier</a:t>
            </a:r>
            <a:r>
              <a:rPr sz="1253" spc="-5" dirty="0">
                <a:latin typeface="Trebuchet MS"/>
                <a:cs typeface="Trebuchet MS"/>
              </a:rPr>
              <a:t> </a:t>
            </a:r>
            <a:r>
              <a:rPr sz="1253" spc="-65" dirty="0">
                <a:latin typeface="Trebuchet MS"/>
                <a:cs typeface="Trebuchet MS"/>
              </a:rPr>
              <a:t>de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74" dirty="0">
                <a:latin typeface="Trebuchet MS"/>
                <a:cs typeface="Trebuchet MS"/>
              </a:rPr>
              <a:t>l'artéfact</a:t>
            </a:r>
            <a:r>
              <a:rPr sz="1253" spc="-14" dirty="0">
                <a:latin typeface="Trebuchet MS"/>
                <a:cs typeface="Trebuchet MS"/>
              </a:rPr>
              <a:t> </a:t>
            </a:r>
            <a:r>
              <a:rPr sz="1253" spc="-60" dirty="0">
                <a:latin typeface="Trebuchet MS"/>
                <a:cs typeface="Trebuchet MS"/>
              </a:rPr>
              <a:t>dans</a:t>
            </a:r>
            <a:r>
              <a:rPr sz="1253" spc="-19" dirty="0">
                <a:latin typeface="Trebuchet MS"/>
                <a:cs typeface="Trebuchet MS"/>
              </a:rPr>
              <a:t> </a:t>
            </a:r>
            <a:r>
              <a:rPr sz="1253" spc="-84" dirty="0">
                <a:latin typeface="Trebuchet MS"/>
                <a:cs typeface="Trebuchet MS"/>
              </a:rPr>
              <a:t>le</a:t>
            </a:r>
            <a:r>
              <a:rPr sz="1253" spc="-23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référentiel</a:t>
            </a:r>
            <a:r>
              <a:rPr sz="1253" spc="-19" dirty="0">
                <a:latin typeface="Trebuchet MS"/>
                <a:cs typeface="Trebuchet MS"/>
              </a:rPr>
              <a:t> </a:t>
            </a:r>
            <a:r>
              <a:rPr sz="1253" spc="-70" dirty="0">
                <a:latin typeface="Trebuchet MS"/>
                <a:cs typeface="Trebuchet MS"/>
              </a:rPr>
              <a:t>distant</a:t>
            </a:r>
            <a:endParaRPr sz="1253" dirty="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94187" y="1530590"/>
            <a:ext cx="2481434" cy="2743134"/>
            <a:chOff x="6484620" y="1648967"/>
            <a:chExt cx="2673350" cy="295529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8148" y="1682496"/>
              <a:ext cx="2606039" cy="28879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484620" y="1648967"/>
              <a:ext cx="2673350" cy="2955290"/>
            </a:xfrm>
            <a:custGeom>
              <a:avLst/>
              <a:gdLst/>
              <a:ahLst/>
              <a:cxnLst/>
              <a:rect l="l" t="t" r="r" b="b"/>
              <a:pathLst>
                <a:path w="2673350" h="2955290">
                  <a:moveTo>
                    <a:pt x="2673096" y="2955035"/>
                  </a:moveTo>
                  <a:lnTo>
                    <a:pt x="0" y="2955035"/>
                  </a:lnTo>
                  <a:lnTo>
                    <a:pt x="0" y="0"/>
                  </a:lnTo>
                  <a:lnTo>
                    <a:pt x="2673096" y="0"/>
                  </a:lnTo>
                  <a:lnTo>
                    <a:pt x="2673096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921508"/>
                  </a:lnTo>
                  <a:lnTo>
                    <a:pt x="16764" y="2921508"/>
                  </a:lnTo>
                  <a:lnTo>
                    <a:pt x="33528" y="2938272"/>
                  </a:lnTo>
                  <a:lnTo>
                    <a:pt x="2673096" y="2938272"/>
                  </a:lnTo>
                  <a:lnTo>
                    <a:pt x="2673096" y="2955035"/>
                  </a:lnTo>
                  <a:close/>
                </a:path>
                <a:path w="2673350" h="295529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2673350" h="2955290">
                  <a:moveTo>
                    <a:pt x="2639568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2639568" y="16764"/>
                  </a:lnTo>
                  <a:lnTo>
                    <a:pt x="2639568" y="33528"/>
                  </a:lnTo>
                  <a:close/>
                </a:path>
                <a:path w="2673350" h="2955290">
                  <a:moveTo>
                    <a:pt x="2639568" y="2938272"/>
                  </a:moveTo>
                  <a:lnTo>
                    <a:pt x="2639568" y="16764"/>
                  </a:lnTo>
                  <a:lnTo>
                    <a:pt x="2656332" y="33528"/>
                  </a:lnTo>
                  <a:lnTo>
                    <a:pt x="2673096" y="33528"/>
                  </a:lnTo>
                  <a:lnTo>
                    <a:pt x="2673096" y="2921508"/>
                  </a:lnTo>
                  <a:lnTo>
                    <a:pt x="2656332" y="2921508"/>
                  </a:lnTo>
                  <a:lnTo>
                    <a:pt x="2639568" y="2938272"/>
                  </a:lnTo>
                  <a:close/>
                </a:path>
                <a:path w="2673350" h="2955290">
                  <a:moveTo>
                    <a:pt x="2673096" y="33528"/>
                  </a:moveTo>
                  <a:lnTo>
                    <a:pt x="2656332" y="33528"/>
                  </a:lnTo>
                  <a:lnTo>
                    <a:pt x="2639568" y="16764"/>
                  </a:lnTo>
                  <a:lnTo>
                    <a:pt x="2673096" y="16764"/>
                  </a:lnTo>
                  <a:lnTo>
                    <a:pt x="2673096" y="33528"/>
                  </a:lnTo>
                  <a:close/>
                </a:path>
                <a:path w="2673350" h="2955290">
                  <a:moveTo>
                    <a:pt x="33528" y="2938272"/>
                  </a:moveTo>
                  <a:lnTo>
                    <a:pt x="16764" y="2921508"/>
                  </a:lnTo>
                  <a:lnTo>
                    <a:pt x="33528" y="2921508"/>
                  </a:lnTo>
                  <a:lnTo>
                    <a:pt x="33528" y="2938272"/>
                  </a:lnTo>
                  <a:close/>
                </a:path>
                <a:path w="2673350" h="2955290">
                  <a:moveTo>
                    <a:pt x="2639568" y="2938272"/>
                  </a:moveTo>
                  <a:lnTo>
                    <a:pt x="33528" y="2938272"/>
                  </a:lnTo>
                  <a:lnTo>
                    <a:pt x="33528" y="2921508"/>
                  </a:lnTo>
                  <a:lnTo>
                    <a:pt x="2639568" y="2921508"/>
                  </a:lnTo>
                  <a:lnTo>
                    <a:pt x="2639568" y="2938272"/>
                  </a:lnTo>
                  <a:close/>
                </a:path>
                <a:path w="2673350" h="2955290">
                  <a:moveTo>
                    <a:pt x="2673096" y="2938272"/>
                  </a:moveTo>
                  <a:lnTo>
                    <a:pt x="2639568" y="2938272"/>
                  </a:lnTo>
                  <a:lnTo>
                    <a:pt x="2656332" y="2921508"/>
                  </a:lnTo>
                  <a:lnTo>
                    <a:pt x="2673096" y="2921508"/>
                  </a:lnTo>
                  <a:lnTo>
                    <a:pt x="2673096" y="2938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8148" y="1682496"/>
              <a:ext cx="2606039" cy="288797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484620" y="1648967"/>
              <a:ext cx="2673350" cy="2955290"/>
            </a:xfrm>
            <a:custGeom>
              <a:avLst/>
              <a:gdLst/>
              <a:ahLst/>
              <a:cxnLst/>
              <a:rect l="l" t="t" r="r" b="b"/>
              <a:pathLst>
                <a:path w="2673350" h="2955290">
                  <a:moveTo>
                    <a:pt x="2673096" y="2955035"/>
                  </a:moveTo>
                  <a:lnTo>
                    <a:pt x="0" y="2955035"/>
                  </a:lnTo>
                  <a:lnTo>
                    <a:pt x="0" y="0"/>
                  </a:lnTo>
                  <a:lnTo>
                    <a:pt x="2673096" y="0"/>
                  </a:lnTo>
                  <a:lnTo>
                    <a:pt x="2673096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921508"/>
                  </a:lnTo>
                  <a:lnTo>
                    <a:pt x="16764" y="2921508"/>
                  </a:lnTo>
                  <a:lnTo>
                    <a:pt x="33528" y="2938272"/>
                  </a:lnTo>
                  <a:lnTo>
                    <a:pt x="2673096" y="2938272"/>
                  </a:lnTo>
                  <a:lnTo>
                    <a:pt x="2673096" y="2955035"/>
                  </a:lnTo>
                  <a:close/>
                </a:path>
                <a:path w="2673350" h="295529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2673350" h="2955290">
                  <a:moveTo>
                    <a:pt x="2639568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2639568" y="16764"/>
                  </a:lnTo>
                  <a:lnTo>
                    <a:pt x="2639568" y="33528"/>
                  </a:lnTo>
                  <a:close/>
                </a:path>
                <a:path w="2673350" h="2955290">
                  <a:moveTo>
                    <a:pt x="2639568" y="2938272"/>
                  </a:moveTo>
                  <a:lnTo>
                    <a:pt x="2639568" y="16764"/>
                  </a:lnTo>
                  <a:lnTo>
                    <a:pt x="2656332" y="33528"/>
                  </a:lnTo>
                  <a:lnTo>
                    <a:pt x="2673096" y="33528"/>
                  </a:lnTo>
                  <a:lnTo>
                    <a:pt x="2673096" y="2921508"/>
                  </a:lnTo>
                  <a:lnTo>
                    <a:pt x="2656332" y="2921508"/>
                  </a:lnTo>
                  <a:lnTo>
                    <a:pt x="2639568" y="2938272"/>
                  </a:lnTo>
                  <a:close/>
                </a:path>
                <a:path w="2673350" h="2955290">
                  <a:moveTo>
                    <a:pt x="2673096" y="33528"/>
                  </a:moveTo>
                  <a:lnTo>
                    <a:pt x="2656332" y="33528"/>
                  </a:lnTo>
                  <a:lnTo>
                    <a:pt x="2639568" y="16764"/>
                  </a:lnTo>
                  <a:lnTo>
                    <a:pt x="2673096" y="16764"/>
                  </a:lnTo>
                  <a:lnTo>
                    <a:pt x="2673096" y="33528"/>
                  </a:lnTo>
                  <a:close/>
                </a:path>
                <a:path w="2673350" h="2955290">
                  <a:moveTo>
                    <a:pt x="33528" y="2938272"/>
                  </a:moveTo>
                  <a:lnTo>
                    <a:pt x="16764" y="2921508"/>
                  </a:lnTo>
                  <a:lnTo>
                    <a:pt x="33528" y="2921508"/>
                  </a:lnTo>
                  <a:lnTo>
                    <a:pt x="33528" y="2938272"/>
                  </a:lnTo>
                  <a:close/>
                </a:path>
                <a:path w="2673350" h="2955290">
                  <a:moveTo>
                    <a:pt x="2639568" y="2938272"/>
                  </a:moveTo>
                  <a:lnTo>
                    <a:pt x="33528" y="2938272"/>
                  </a:lnTo>
                  <a:lnTo>
                    <a:pt x="33528" y="2921508"/>
                  </a:lnTo>
                  <a:lnTo>
                    <a:pt x="2639568" y="2921508"/>
                  </a:lnTo>
                  <a:lnTo>
                    <a:pt x="2639568" y="2938272"/>
                  </a:lnTo>
                  <a:close/>
                </a:path>
                <a:path w="2673350" h="2955290">
                  <a:moveTo>
                    <a:pt x="2673096" y="2938272"/>
                  </a:moveTo>
                  <a:lnTo>
                    <a:pt x="2639568" y="2938272"/>
                  </a:lnTo>
                  <a:lnTo>
                    <a:pt x="2656332" y="2921508"/>
                  </a:lnTo>
                  <a:lnTo>
                    <a:pt x="2673096" y="2921508"/>
                  </a:lnTo>
                  <a:lnTo>
                    <a:pt x="2673096" y="2938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274636" y="722368"/>
            <a:ext cx="3099223" cy="549348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3481" spc="-56" dirty="0"/>
              <a:t>Cycle</a:t>
            </a:r>
            <a:r>
              <a:rPr sz="3481" spc="-102" dirty="0"/>
              <a:t> </a:t>
            </a:r>
            <a:r>
              <a:rPr sz="3481" spc="-28" dirty="0"/>
              <a:t>de</a:t>
            </a:r>
            <a:r>
              <a:rPr sz="3481" spc="-97" dirty="0"/>
              <a:t> </a:t>
            </a:r>
            <a:r>
              <a:rPr sz="3481" spc="-56" dirty="0"/>
              <a:t>Vie</a:t>
            </a:r>
            <a:endParaRPr sz="3481" dirty="0"/>
          </a:p>
        </p:txBody>
      </p:sp>
    </p:spTree>
    <p:extLst>
      <p:ext uri="{BB962C8B-B14F-4D97-AF65-F5344CB8AC3E}">
        <p14:creationId xmlns:p14="http://schemas.microsoft.com/office/powerpoint/2010/main" val="10515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4774" y="761895"/>
            <a:ext cx="3099086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0" dirty="0"/>
              <a:t>Cycle</a:t>
            </a:r>
            <a:r>
              <a:rPr spc="-106" dirty="0"/>
              <a:t> </a:t>
            </a:r>
            <a:r>
              <a:rPr spc="-32" dirty="0"/>
              <a:t>de</a:t>
            </a:r>
            <a:r>
              <a:rPr spc="-102" dirty="0"/>
              <a:t> </a:t>
            </a:r>
            <a:r>
              <a:rPr spc="-65" dirty="0"/>
              <a:t>Vie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2955" y="1445207"/>
            <a:ext cx="620122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ces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peuvent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s'ajouter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d'autres</a:t>
            </a:r>
            <a:r>
              <a:rPr sz="1578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supplémentaires,</a:t>
            </a:r>
            <a:r>
              <a:rPr sz="1578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telles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: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2955" y="3236902"/>
            <a:ext cx="6846636" cy="2255512"/>
          </a:xfrm>
          <a:prstGeom prst="rect">
            <a:avLst/>
          </a:prstGeom>
        </p:spPr>
        <p:txBody>
          <a:bodyPr vert="horz" wrap="square" lIns="0" tIns="11199" rIns="0" bIns="0" rtlCol="0">
            <a:spAutoFit/>
          </a:bodyPr>
          <a:lstStyle/>
          <a:p>
            <a:pPr marL="11788" marR="2939373">
              <a:lnSpc>
                <a:spcPct val="151200"/>
              </a:lnSpc>
              <a:spcBef>
                <a:spcPts val="88"/>
              </a:spcBef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Il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est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donc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primordial d'</a:t>
            </a:r>
            <a:r>
              <a:rPr sz="1578" b="1" dirty="0">
                <a:solidFill>
                  <a:srgbClr val="3F3F3F"/>
                </a:solidFill>
                <a:latin typeface="Calibri"/>
                <a:cs typeface="Calibri"/>
              </a:rPr>
              <a:t>automatiser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ces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tâches. </a:t>
            </a:r>
            <a:r>
              <a:rPr sz="1578" spc="-34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Ainsi,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l'automatisation</a:t>
            </a:r>
            <a:r>
              <a:rPr sz="1578" spc="-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va</a:t>
            </a:r>
            <a:r>
              <a:rPr sz="1578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nous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permettre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  <a:p>
            <a:pPr marL="249319" indent="-149120">
              <a:spcBef>
                <a:spcPts val="195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d'accélérer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builds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392">
              <a:latin typeface="Calibri"/>
              <a:cs typeface="Calibri"/>
            </a:endParaRPr>
          </a:p>
          <a:p>
            <a:pPr marL="249319" indent="-149120">
              <a:spcBef>
                <a:spcPts val="371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rendre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plus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fiables,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grâce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 l'exclusion</a:t>
            </a:r>
            <a:r>
              <a:rPr sz="1392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l'intervention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humaine</a:t>
            </a:r>
            <a:r>
              <a:rPr sz="1392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392">
              <a:latin typeface="Calibri"/>
              <a:cs typeface="Calibri"/>
            </a:endParaRPr>
          </a:p>
          <a:p>
            <a:pPr marL="249319" indent="-149120">
              <a:spcBef>
                <a:spcPts val="353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réaliser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des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392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complexes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simplement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392">
              <a:latin typeface="Calibri"/>
              <a:cs typeface="Calibri"/>
            </a:endParaRPr>
          </a:p>
          <a:p>
            <a:pPr marL="249319" indent="-149120">
              <a:spcBef>
                <a:spcPts val="371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rendre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indépendants</a:t>
            </a:r>
            <a:r>
              <a:rPr sz="1392" spc="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d'une</a:t>
            </a:r>
            <a:r>
              <a:rPr sz="1392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plateforme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particulière.</a:t>
            </a:r>
            <a:endParaRPr sz="1392">
              <a:latin typeface="Calibri"/>
              <a:cs typeface="Calibri"/>
            </a:endParaRPr>
          </a:p>
          <a:p>
            <a:pPr marL="249319" marR="4715" indent="-148531">
              <a:lnSpc>
                <a:spcPts val="1550"/>
              </a:lnSpc>
              <a:spcBef>
                <a:spcPts val="506"/>
              </a:spcBef>
              <a:buClr>
                <a:srgbClr val="9CBFBD"/>
              </a:buClr>
              <a:buSzPct val="93333"/>
              <a:buFont typeface="Wingdings"/>
              <a:buChar char=""/>
              <a:tabLst>
                <a:tab pos="249909" algn="l"/>
              </a:tabLst>
            </a:pP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réaliser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builds</a:t>
            </a:r>
            <a:r>
              <a:rPr sz="1392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façon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périodique</a:t>
            </a:r>
            <a:r>
              <a:rPr sz="1392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(chaque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nuit</a:t>
            </a:r>
            <a:r>
              <a:rPr sz="1392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exemple),</a:t>
            </a:r>
            <a:r>
              <a:rPr sz="1392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encore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chaque </a:t>
            </a:r>
            <a:r>
              <a:rPr sz="1392" spc="-30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modification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source.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On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arrive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ici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principe</a:t>
            </a:r>
            <a:r>
              <a:rPr sz="139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392" b="1" dirty="0">
                <a:solidFill>
                  <a:srgbClr val="FF0000"/>
                </a:solidFill>
                <a:latin typeface="Calibri"/>
                <a:cs typeface="Calibri"/>
              </a:rPr>
              <a:t>l'Intégration</a:t>
            </a:r>
            <a:r>
              <a:rPr sz="1392" b="1" spc="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392" b="1" spc="9" dirty="0">
                <a:solidFill>
                  <a:srgbClr val="FF0000"/>
                </a:solidFill>
                <a:latin typeface="Calibri"/>
                <a:cs typeface="Calibri"/>
              </a:rPr>
              <a:t>Continue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110407" y="1756926"/>
            <a:ext cx="2252152" cy="2489686"/>
            <a:chOff x="7363967" y="1892808"/>
            <a:chExt cx="2426335" cy="26822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7495" y="1926336"/>
              <a:ext cx="2360675" cy="26151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363967" y="1892808"/>
              <a:ext cx="2426335" cy="2682240"/>
            </a:xfrm>
            <a:custGeom>
              <a:avLst/>
              <a:gdLst/>
              <a:ahLst/>
              <a:cxnLst/>
              <a:rect l="l" t="t" r="r" b="b"/>
              <a:pathLst>
                <a:path w="2426334" h="2682240">
                  <a:moveTo>
                    <a:pt x="2426208" y="2682240"/>
                  </a:moveTo>
                  <a:lnTo>
                    <a:pt x="0" y="2682240"/>
                  </a:lnTo>
                  <a:lnTo>
                    <a:pt x="0" y="0"/>
                  </a:lnTo>
                  <a:lnTo>
                    <a:pt x="2426208" y="0"/>
                  </a:lnTo>
                  <a:lnTo>
                    <a:pt x="2426208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648711"/>
                  </a:lnTo>
                  <a:lnTo>
                    <a:pt x="16764" y="2648711"/>
                  </a:lnTo>
                  <a:lnTo>
                    <a:pt x="33528" y="2665476"/>
                  </a:lnTo>
                  <a:lnTo>
                    <a:pt x="2426208" y="2665476"/>
                  </a:lnTo>
                  <a:lnTo>
                    <a:pt x="2426208" y="2682240"/>
                  </a:lnTo>
                  <a:close/>
                </a:path>
                <a:path w="2426334" h="268224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2426334" h="2682240">
                  <a:moveTo>
                    <a:pt x="2394204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2394204" y="16764"/>
                  </a:lnTo>
                  <a:lnTo>
                    <a:pt x="2394204" y="33528"/>
                  </a:lnTo>
                  <a:close/>
                </a:path>
                <a:path w="2426334" h="2682240">
                  <a:moveTo>
                    <a:pt x="2394204" y="2665476"/>
                  </a:moveTo>
                  <a:lnTo>
                    <a:pt x="2394204" y="16764"/>
                  </a:lnTo>
                  <a:lnTo>
                    <a:pt x="2409444" y="33528"/>
                  </a:lnTo>
                  <a:lnTo>
                    <a:pt x="2426208" y="33528"/>
                  </a:lnTo>
                  <a:lnTo>
                    <a:pt x="2426208" y="2648711"/>
                  </a:lnTo>
                  <a:lnTo>
                    <a:pt x="2409444" y="2648711"/>
                  </a:lnTo>
                  <a:lnTo>
                    <a:pt x="2394204" y="2665476"/>
                  </a:lnTo>
                  <a:close/>
                </a:path>
                <a:path w="2426334" h="2682240">
                  <a:moveTo>
                    <a:pt x="2426208" y="33528"/>
                  </a:moveTo>
                  <a:lnTo>
                    <a:pt x="2409444" y="33528"/>
                  </a:lnTo>
                  <a:lnTo>
                    <a:pt x="2394204" y="16764"/>
                  </a:lnTo>
                  <a:lnTo>
                    <a:pt x="2426208" y="16764"/>
                  </a:lnTo>
                  <a:lnTo>
                    <a:pt x="2426208" y="33528"/>
                  </a:lnTo>
                  <a:close/>
                </a:path>
                <a:path w="2426334" h="2682240">
                  <a:moveTo>
                    <a:pt x="33528" y="2665476"/>
                  </a:moveTo>
                  <a:lnTo>
                    <a:pt x="16764" y="2648711"/>
                  </a:lnTo>
                  <a:lnTo>
                    <a:pt x="33528" y="2648711"/>
                  </a:lnTo>
                  <a:lnTo>
                    <a:pt x="33528" y="2665476"/>
                  </a:lnTo>
                  <a:close/>
                </a:path>
                <a:path w="2426334" h="2682240">
                  <a:moveTo>
                    <a:pt x="2394204" y="2665476"/>
                  </a:moveTo>
                  <a:lnTo>
                    <a:pt x="33528" y="2665476"/>
                  </a:lnTo>
                  <a:lnTo>
                    <a:pt x="33528" y="2648711"/>
                  </a:lnTo>
                  <a:lnTo>
                    <a:pt x="2394204" y="2648711"/>
                  </a:lnTo>
                  <a:lnTo>
                    <a:pt x="2394204" y="2665476"/>
                  </a:lnTo>
                  <a:close/>
                </a:path>
                <a:path w="2426334" h="2682240">
                  <a:moveTo>
                    <a:pt x="2426208" y="2665476"/>
                  </a:moveTo>
                  <a:lnTo>
                    <a:pt x="2394204" y="2665476"/>
                  </a:lnTo>
                  <a:lnTo>
                    <a:pt x="2409444" y="2648711"/>
                  </a:lnTo>
                  <a:lnTo>
                    <a:pt x="2426208" y="2648711"/>
                  </a:lnTo>
                  <a:lnTo>
                    <a:pt x="2426208" y="26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7495" y="1926336"/>
              <a:ext cx="2360675" cy="26151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363967" y="1892808"/>
              <a:ext cx="2426335" cy="2682240"/>
            </a:xfrm>
            <a:custGeom>
              <a:avLst/>
              <a:gdLst/>
              <a:ahLst/>
              <a:cxnLst/>
              <a:rect l="l" t="t" r="r" b="b"/>
              <a:pathLst>
                <a:path w="2426334" h="2682240">
                  <a:moveTo>
                    <a:pt x="2426208" y="2682240"/>
                  </a:moveTo>
                  <a:lnTo>
                    <a:pt x="0" y="2682240"/>
                  </a:lnTo>
                  <a:lnTo>
                    <a:pt x="0" y="0"/>
                  </a:lnTo>
                  <a:lnTo>
                    <a:pt x="2426208" y="0"/>
                  </a:lnTo>
                  <a:lnTo>
                    <a:pt x="2426208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648711"/>
                  </a:lnTo>
                  <a:lnTo>
                    <a:pt x="16764" y="2648711"/>
                  </a:lnTo>
                  <a:lnTo>
                    <a:pt x="33528" y="2665476"/>
                  </a:lnTo>
                  <a:lnTo>
                    <a:pt x="2426208" y="2665476"/>
                  </a:lnTo>
                  <a:lnTo>
                    <a:pt x="2426208" y="2682240"/>
                  </a:lnTo>
                  <a:close/>
                </a:path>
                <a:path w="2426334" h="268224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2426334" h="2682240">
                  <a:moveTo>
                    <a:pt x="2394204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2394204" y="16764"/>
                  </a:lnTo>
                  <a:lnTo>
                    <a:pt x="2394204" y="33528"/>
                  </a:lnTo>
                  <a:close/>
                </a:path>
                <a:path w="2426334" h="2682240">
                  <a:moveTo>
                    <a:pt x="2394204" y="2665476"/>
                  </a:moveTo>
                  <a:lnTo>
                    <a:pt x="2394204" y="16764"/>
                  </a:lnTo>
                  <a:lnTo>
                    <a:pt x="2409444" y="33528"/>
                  </a:lnTo>
                  <a:lnTo>
                    <a:pt x="2426208" y="33528"/>
                  </a:lnTo>
                  <a:lnTo>
                    <a:pt x="2426208" y="2648711"/>
                  </a:lnTo>
                  <a:lnTo>
                    <a:pt x="2409444" y="2648711"/>
                  </a:lnTo>
                  <a:lnTo>
                    <a:pt x="2394204" y="2665476"/>
                  </a:lnTo>
                  <a:close/>
                </a:path>
                <a:path w="2426334" h="2682240">
                  <a:moveTo>
                    <a:pt x="2426208" y="33528"/>
                  </a:moveTo>
                  <a:lnTo>
                    <a:pt x="2409444" y="33528"/>
                  </a:lnTo>
                  <a:lnTo>
                    <a:pt x="2394204" y="16764"/>
                  </a:lnTo>
                  <a:lnTo>
                    <a:pt x="2426208" y="16764"/>
                  </a:lnTo>
                  <a:lnTo>
                    <a:pt x="2426208" y="33528"/>
                  </a:lnTo>
                  <a:close/>
                </a:path>
                <a:path w="2426334" h="2682240">
                  <a:moveTo>
                    <a:pt x="33528" y="2665476"/>
                  </a:moveTo>
                  <a:lnTo>
                    <a:pt x="16764" y="2648711"/>
                  </a:lnTo>
                  <a:lnTo>
                    <a:pt x="33528" y="2648711"/>
                  </a:lnTo>
                  <a:lnTo>
                    <a:pt x="33528" y="2665476"/>
                  </a:lnTo>
                  <a:close/>
                </a:path>
                <a:path w="2426334" h="2682240">
                  <a:moveTo>
                    <a:pt x="2394204" y="2665476"/>
                  </a:moveTo>
                  <a:lnTo>
                    <a:pt x="33528" y="2665476"/>
                  </a:lnTo>
                  <a:lnTo>
                    <a:pt x="33528" y="2648711"/>
                  </a:lnTo>
                  <a:lnTo>
                    <a:pt x="2394204" y="2648711"/>
                  </a:lnTo>
                  <a:lnTo>
                    <a:pt x="2394204" y="2665476"/>
                  </a:lnTo>
                  <a:close/>
                </a:path>
                <a:path w="2426334" h="2682240">
                  <a:moveTo>
                    <a:pt x="2426208" y="2665476"/>
                  </a:moveTo>
                  <a:lnTo>
                    <a:pt x="2394204" y="2665476"/>
                  </a:lnTo>
                  <a:lnTo>
                    <a:pt x="2409444" y="2648711"/>
                  </a:lnTo>
                  <a:lnTo>
                    <a:pt x="2426208" y="2648711"/>
                  </a:lnTo>
                  <a:lnTo>
                    <a:pt x="2426208" y="26654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566612" y="1847460"/>
            <a:ext cx="5338915" cy="1276082"/>
            <a:chOff x="1391412" y="1990344"/>
            <a:chExt cx="5751830" cy="1374775"/>
          </a:xfrm>
        </p:grpSpPr>
        <p:sp>
          <p:nvSpPr>
            <p:cNvPr id="11" name="object 11"/>
            <p:cNvSpPr/>
            <p:nvPr/>
          </p:nvSpPr>
          <p:spPr>
            <a:xfrm>
              <a:off x="1399032" y="1997964"/>
              <a:ext cx="5736590" cy="1359535"/>
            </a:xfrm>
            <a:custGeom>
              <a:avLst/>
              <a:gdLst/>
              <a:ahLst/>
              <a:cxnLst/>
              <a:rect l="l" t="t" r="r" b="b"/>
              <a:pathLst>
                <a:path w="5736590" h="1359535">
                  <a:moveTo>
                    <a:pt x="5736335" y="1359408"/>
                  </a:moveTo>
                  <a:lnTo>
                    <a:pt x="0" y="1359408"/>
                  </a:lnTo>
                  <a:lnTo>
                    <a:pt x="0" y="0"/>
                  </a:lnTo>
                  <a:lnTo>
                    <a:pt x="5736335" y="0"/>
                  </a:lnTo>
                  <a:lnTo>
                    <a:pt x="5736335" y="1359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391412" y="1990344"/>
              <a:ext cx="5751830" cy="1374775"/>
            </a:xfrm>
            <a:custGeom>
              <a:avLst/>
              <a:gdLst/>
              <a:ahLst/>
              <a:cxnLst/>
              <a:rect l="l" t="t" r="r" b="b"/>
              <a:pathLst>
                <a:path w="5751830" h="1374775">
                  <a:moveTo>
                    <a:pt x="5748528" y="1374648"/>
                  </a:moveTo>
                  <a:lnTo>
                    <a:pt x="3048" y="1374648"/>
                  </a:lnTo>
                  <a:lnTo>
                    <a:pt x="0" y="137160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748528" y="0"/>
                  </a:lnTo>
                  <a:lnTo>
                    <a:pt x="5751576" y="3048"/>
                  </a:lnTo>
                  <a:lnTo>
                    <a:pt x="5751576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360932"/>
                  </a:lnTo>
                  <a:lnTo>
                    <a:pt x="7620" y="1360932"/>
                  </a:lnTo>
                  <a:lnTo>
                    <a:pt x="13716" y="1367028"/>
                  </a:lnTo>
                  <a:lnTo>
                    <a:pt x="5751576" y="1367028"/>
                  </a:lnTo>
                  <a:lnTo>
                    <a:pt x="5751576" y="1371600"/>
                  </a:lnTo>
                  <a:lnTo>
                    <a:pt x="5748528" y="1374648"/>
                  </a:lnTo>
                  <a:close/>
                </a:path>
                <a:path w="5751830" h="137477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5751830" h="1374775">
                  <a:moveTo>
                    <a:pt x="573786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5737860" y="7620"/>
                  </a:lnTo>
                  <a:lnTo>
                    <a:pt x="5737860" y="13716"/>
                  </a:lnTo>
                  <a:close/>
                </a:path>
                <a:path w="5751830" h="1374775">
                  <a:moveTo>
                    <a:pt x="5737860" y="1367028"/>
                  </a:moveTo>
                  <a:lnTo>
                    <a:pt x="5737860" y="7620"/>
                  </a:lnTo>
                  <a:lnTo>
                    <a:pt x="5743955" y="13716"/>
                  </a:lnTo>
                  <a:lnTo>
                    <a:pt x="5751576" y="13716"/>
                  </a:lnTo>
                  <a:lnTo>
                    <a:pt x="5751576" y="1360932"/>
                  </a:lnTo>
                  <a:lnTo>
                    <a:pt x="5743955" y="1360932"/>
                  </a:lnTo>
                  <a:lnTo>
                    <a:pt x="5737860" y="1367028"/>
                  </a:lnTo>
                  <a:close/>
                </a:path>
                <a:path w="5751830" h="1374775">
                  <a:moveTo>
                    <a:pt x="5751576" y="13716"/>
                  </a:moveTo>
                  <a:lnTo>
                    <a:pt x="5743955" y="13716"/>
                  </a:lnTo>
                  <a:lnTo>
                    <a:pt x="5737860" y="7620"/>
                  </a:lnTo>
                  <a:lnTo>
                    <a:pt x="5751576" y="7620"/>
                  </a:lnTo>
                  <a:lnTo>
                    <a:pt x="5751576" y="13716"/>
                  </a:lnTo>
                  <a:close/>
                </a:path>
                <a:path w="5751830" h="1374775">
                  <a:moveTo>
                    <a:pt x="13716" y="1367028"/>
                  </a:moveTo>
                  <a:lnTo>
                    <a:pt x="7620" y="1360932"/>
                  </a:lnTo>
                  <a:lnTo>
                    <a:pt x="13716" y="1360932"/>
                  </a:lnTo>
                  <a:lnTo>
                    <a:pt x="13716" y="1367028"/>
                  </a:lnTo>
                  <a:close/>
                </a:path>
                <a:path w="5751830" h="1374775">
                  <a:moveTo>
                    <a:pt x="5737860" y="1367028"/>
                  </a:moveTo>
                  <a:lnTo>
                    <a:pt x="13716" y="1367028"/>
                  </a:lnTo>
                  <a:lnTo>
                    <a:pt x="13716" y="1360932"/>
                  </a:lnTo>
                  <a:lnTo>
                    <a:pt x="5737860" y="1360932"/>
                  </a:lnTo>
                  <a:lnTo>
                    <a:pt x="5737860" y="1367028"/>
                  </a:lnTo>
                  <a:close/>
                </a:path>
                <a:path w="5751830" h="1374775">
                  <a:moveTo>
                    <a:pt x="5751576" y="1367028"/>
                  </a:moveTo>
                  <a:lnTo>
                    <a:pt x="5737860" y="1367028"/>
                  </a:lnTo>
                  <a:lnTo>
                    <a:pt x="5743955" y="1360932"/>
                  </a:lnTo>
                  <a:lnTo>
                    <a:pt x="5751576" y="1360932"/>
                  </a:lnTo>
                  <a:lnTo>
                    <a:pt x="5751576" y="1367028"/>
                  </a:lnTo>
                  <a:close/>
                </a:path>
              </a:pathLst>
            </a:custGeom>
            <a:solidFill>
              <a:srgbClr val="9CBFBD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73685" y="1854533"/>
            <a:ext cx="5324769" cy="1216302"/>
          </a:xfrm>
          <a:prstGeom prst="rect">
            <a:avLst/>
          </a:prstGeom>
        </p:spPr>
        <p:txBody>
          <a:bodyPr vert="horz" wrap="square" lIns="0" tIns="29471" rIns="0" bIns="0" rtlCol="0">
            <a:spAutoFit/>
          </a:bodyPr>
          <a:lstStyle/>
          <a:p>
            <a:pPr marL="358949" marR="72497" indent="-285862">
              <a:lnSpc>
                <a:spcPct val="102699"/>
              </a:lnSpc>
              <a:spcBef>
                <a:spcPts val="232"/>
              </a:spcBef>
              <a:buClr>
                <a:srgbClr val="4F80BC"/>
              </a:buClr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392" spc="-65" dirty="0">
                <a:latin typeface="Trebuchet MS"/>
                <a:cs typeface="Trebuchet MS"/>
              </a:rPr>
              <a:t>déploiement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livrable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ainsi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créé,</a:t>
            </a:r>
            <a:r>
              <a:rPr sz="1392" spc="189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soit</a:t>
            </a:r>
            <a:r>
              <a:rPr sz="1392" spc="334" dirty="0">
                <a:latin typeface="Trebuchet MS"/>
                <a:cs typeface="Trebuchet MS"/>
              </a:rPr>
              <a:t> </a:t>
            </a:r>
            <a:r>
              <a:rPr sz="1392" spc="-14" dirty="0">
                <a:latin typeface="Trebuchet MS"/>
                <a:cs typeface="Trebuchet MS"/>
              </a:rPr>
              <a:t>sur</a:t>
            </a:r>
            <a:r>
              <a:rPr sz="1392" spc="343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«</a:t>
            </a:r>
            <a:r>
              <a:rPr sz="1392" spc="330" dirty="0">
                <a:latin typeface="Trebuchet MS"/>
                <a:cs typeface="Trebuchet MS"/>
              </a:rPr>
              <a:t> </a:t>
            </a:r>
            <a:r>
              <a:rPr sz="1392" spc="-23" dirty="0">
                <a:latin typeface="Trebuchet MS"/>
                <a:cs typeface="Trebuchet MS"/>
              </a:rPr>
              <a:t>repository</a:t>
            </a:r>
            <a:r>
              <a:rPr sz="1392" spc="339" dirty="0">
                <a:latin typeface="Trebuchet MS"/>
                <a:cs typeface="Trebuchet MS"/>
              </a:rPr>
              <a:t> </a:t>
            </a:r>
            <a:r>
              <a:rPr sz="1392" spc="-32" dirty="0">
                <a:latin typeface="Trebuchet MS"/>
                <a:cs typeface="Trebuchet MS"/>
              </a:rPr>
              <a:t>» </a:t>
            </a:r>
            <a:r>
              <a:rPr sz="1392" spc="-408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général,</a:t>
            </a:r>
            <a:r>
              <a:rPr sz="1392" spc="-158" dirty="0">
                <a:latin typeface="Trebuchet MS"/>
                <a:cs typeface="Trebuchet MS"/>
              </a:rPr>
              <a:t> </a:t>
            </a:r>
            <a:r>
              <a:rPr sz="1392" spc="-42" dirty="0">
                <a:latin typeface="Trebuchet MS"/>
                <a:cs typeface="Trebuchet MS"/>
              </a:rPr>
              <a:t>soit</a:t>
            </a:r>
            <a:r>
              <a:rPr sz="1392" spc="9" dirty="0">
                <a:latin typeface="Trebuchet MS"/>
                <a:cs typeface="Trebuchet MS"/>
              </a:rPr>
              <a:t> </a:t>
            </a:r>
            <a:r>
              <a:rPr sz="1392" spc="-19" dirty="0">
                <a:latin typeface="Trebuchet MS"/>
                <a:cs typeface="Trebuchet MS"/>
              </a:rPr>
              <a:t>sur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un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serveur</a:t>
            </a:r>
            <a:r>
              <a:rPr sz="1392" spc="5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d'applications</a:t>
            </a:r>
            <a:r>
              <a:rPr sz="1392" spc="-5" dirty="0">
                <a:latin typeface="Trebuchet MS"/>
                <a:cs typeface="Trebuchet MS"/>
              </a:rPr>
              <a:t> </a:t>
            </a:r>
            <a:r>
              <a:rPr sz="1392" spc="-88" dirty="0">
                <a:latin typeface="Trebuchet MS"/>
                <a:cs typeface="Trebuchet MS"/>
              </a:rPr>
              <a:t>(Tomcat,</a:t>
            </a:r>
            <a:r>
              <a:rPr sz="1392" spc="-153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Glassfish,</a:t>
            </a:r>
            <a:r>
              <a:rPr sz="1392" spc="-144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etc.)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186" dirty="0">
                <a:latin typeface="Trebuchet MS"/>
                <a:cs typeface="Trebuchet MS"/>
              </a:rPr>
              <a:t>;</a:t>
            </a:r>
            <a:endParaRPr sz="1392">
              <a:latin typeface="Trebuchet MS"/>
              <a:cs typeface="Trebuchet MS"/>
            </a:endParaRPr>
          </a:p>
          <a:p>
            <a:pPr marL="358949" indent="-286452">
              <a:spcBef>
                <a:spcPts val="390"/>
              </a:spcBef>
              <a:buClr>
                <a:srgbClr val="4F80BC"/>
              </a:buClr>
              <a:buFont typeface="Wingdings"/>
              <a:buChar char=""/>
              <a:tabLst>
                <a:tab pos="358949" algn="l"/>
                <a:tab pos="359538" algn="l"/>
                <a:tab pos="1173509" algn="l"/>
                <a:tab pos="1559571" algn="l"/>
                <a:tab pos="2403012" algn="l"/>
                <a:tab pos="2787306" algn="l"/>
                <a:tab pos="3480448" algn="l"/>
                <a:tab pos="3871815" algn="l"/>
                <a:tab pos="4436466" algn="l"/>
                <a:tab pos="4702878" algn="l"/>
              </a:tabLst>
            </a:pPr>
            <a:r>
              <a:rPr sz="1392" spc="-56" dirty="0">
                <a:latin typeface="Trebuchet MS"/>
                <a:cs typeface="Trebuchet MS"/>
              </a:rPr>
              <a:t>création	</a:t>
            </a:r>
            <a:r>
              <a:rPr sz="1392" spc="-65" dirty="0">
                <a:latin typeface="Trebuchet MS"/>
                <a:cs typeface="Trebuchet MS"/>
              </a:rPr>
              <a:t>de	</a:t>
            </a:r>
            <a:r>
              <a:rPr sz="1392" spc="-28" dirty="0">
                <a:latin typeface="Trebuchet MS"/>
                <a:cs typeface="Trebuchet MS"/>
              </a:rPr>
              <a:t>rapports	</a:t>
            </a:r>
            <a:r>
              <a:rPr sz="1392" spc="-65" dirty="0">
                <a:latin typeface="Trebuchet MS"/>
                <a:cs typeface="Trebuchet MS"/>
              </a:rPr>
              <a:t>de	</a:t>
            </a:r>
            <a:r>
              <a:rPr sz="1392" spc="-79" dirty="0">
                <a:latin typeface="Trebuchet MS"/>
                <a:cs typeface="Trebuchet MS"/>
              </a:rPr>
              <a:t>qualité	</a:t>
            </a:r>
            <a:r>
              <a:rPr sz="1392" spc="-51" dirty="0">
                <a:latin typeface="Trebuchet MS"/>
                <a:cs typeface="Trebuchet MS"/>
              </a:rPr>
              <a:t>du	</a:t>
            </a:r>
            <a:r>
              <a:rPr sz="1392" spc="-37" dirty="0">
                <a:latin typeface="Trebuchet MS"/>
                <a:cs typeface="Trebuchet MS"/>
              </a:rPr>
              <a:t>code	</a:t>
            </a:r>
            <a:r>
              <a:rPr sz="1392" spc="-51" dirty="0">
                <a:latin typeface="Trebuchet MS"/>
                <a:cs typeface="Trebuchet MS"/>
              </a:rPr>
              <a:t>(	</a:t>
            </a:r>
            <a:r>
              <a:rPr sz="1392" b="1" u="sng" spc="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Sonar</a:t>
            </a:r>
            <a:r>
              <a:rPr sz="1392" spc="9" dirty="0">
                <a:latin typeface="Trebuchet MS"/>
                <a:cs typeface="Trebuchet MS"/>
              </a:rPr>
              <a:t>,</a:t>
            </a:r>
            <a:endParaRPr sz="1392">
              <a:latin typeface="Trebuchet MS"/>
              <a:cs typeface="Trebuchet MS"/>
            </a:endParaRPr>
          </a:p>
          <a:p>
            <a:pPr marL="358949">
              <a:spcBef>
                <a:spcPts val="46"/>
              </a:spcBef>
            </a:pPr>
            <a:r>
              <a:rPr sz="1392" spc="-200" dirty="0">
                <a:latin typeface="Trebuchet MS"/>
                <a:cs typeface="Trebuchet MS"/>
              </a:rPr>
              <a:t>,</a:t>
            </a:r>
            <a:r>
              <a:rPr sz="1392" spc="-167" dirty="0">
                <a:latin typeface="Trebuchet MS"/>
                <a:cs typeface="Trebuchet MS"/>
              </a:rPr>
              <a:t> </a:t>
            </a:r>
            <a:r>
              <a:rPr sz="1392" b="1" u="sng" spc="37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F</a:t>
            </a:r>
            <a:r>
              <a:rPr sz="1392" b="1" u="sng" spc="-23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i</a:t>
            </a:r>
            <a:r>
              <a:rPr sz="1392" b="1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n</a:t>
            </a:r>
            <a:r>
              <a:rPr sz="1392" b="1" u="sng" spc="28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d</a:t>
            </a:r>
            <a:r>
              <a:rPr sz="1392" b="1" u="sng" spc="14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B</a:t>
            </a:r>
            <a:r>
              <a:rPr sz="1392" b="1" u="sng" spc="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u</a:t>
            </a:r>
            <a:r>
              <a:rPr sz="1392" b="1" u="sng" spc="6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g</a:t>
            </a:r>
            <a:r>
              <a:rPr sz="1392" b="1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s</a:t>
            </a:r>
            <a:r>
              <a:rPr sz="1392" spc="-200" dirty="0">
                <a:latin typeface="Trebuchet MS"/>
                <a:cs typeface="Trebuchet MS"/>
              </a:rPr>
              <a:t>,</a:t>
            </a:r>
            <a:r>
              <a:rPr sz="1392" spc="-153" dirty="0">
                <a:latin typeface="Trebuchet MS"/>
                <a:cs typeface="Trebuchet MS"/>
              </a:rPr>
              <a:t> </a:t>
            </a:r>
            <a:r>
              <a:rPr sz="1392" b="1" u="sng" spc="-26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J</a:t>
            </a:r>
            <a:r>
              <a:rPr sz="1392" b="1" u="sng" spc="223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U</a:t>
            </a:r>
            <a:r>
              <a:rPr sz="1392" b="1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n</a:t>
            </a:r>
            <a:r>
              <a:rPr sz="1392" b="1" u="sng" spc="-23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i</a:t>
            </a:r>
            <a:r>
              <a:rPr sz="1392" b="1" u="sng" spc="14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t</a:t>
            </a:r>
            <a:r>
              <a:rPr sz="1392" spc="-200" dirty="0">
                <a:latin typeface="Trebuchet MS"/>
                <a:cs typeface="Trebuchet MS"/>
              </a:rPr>
              <a:t>,</a:t>
            </a:r>
            <a:r>
              <a:rPr sz="1392" spc="-162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</a:t>
            </a:r>
            <a:r>
              <a:rPr sz="1392" spc="-84" dirty="0">
                <a:latin typeface="Trebuchet MS"/>
                <a:cs typeface="Trebuchet MS"/>
              </a:rPr>
              <a:t>t</a:t>
            </a:r>
            <a:r>
              <a:rPr sz="1392" spc="-37" dirty="0">
                <a:latin typeface="Trebuchet MS"/>
                <a:cs typeface="Trebuchet MS"/>
              </a:rPr>
              <a:t>c</a:t>
            </a:r>
            <a:r>
              <a:rPr sz="1392" spc="-200" dirty="0">
                <a:latin typeface="Trebuchet MS"/>
                <a:cs typeface="Trebuchet MS"/>
              </a:rPr>
              <a:t>.</a:t>
            </a:r>
            <a:r>
              <a:rPr sz="1392" spc="-51" dirty="0">
                <a:latin typeface="Trebuchet MS"/>
                <a:cs typeface="Trebuchet MS"/>
              </a:rPr>
              <a:t>)</a:t>
            </a:r>
            <a:endParaRPr sz="1392">
              <a:latin typeface="Trebuchet MS"/>
              <a:cs typeface="Trebuchet MS"/>
            </a:endParaRPr>
          </a:p>
          <a:p>
            <a:pPr marL="358949" indent="-286452">
              <a:spcBef>
                <a:spcPts val="390"/>
              </a:spcBef>
              <a:buClr>
                <a:srgbClr val="4F80BC"/>
              </a:buClr>
              <a:buFont typeface="Wingdings"/>
              <a:buChar char=""/>
              <a:tabLst>
                <a:tab pos="358949" algn="l"/>
                <a:tab pos="359538" algn="l"/>
              </a:tabLst>
            </a:pPr>
            <a:r>
              <a:rPr sz="1392" spc="-56" dirty="0">
                <a:latin typeface="Trebuchet MS"/>
                <a:cs typeface="Trebuchet MS"/>
              </a:rPr>
              <a:t>génération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79" dirty="0">
                <a:latin typeface="Trebuchet MS"/>
                <a:cs typeface="Trebuchet MS"/>
              </a:rPr>
              <a:t>et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déploiement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site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du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projet.</a:t>
            </a:r>
            <a:endParaRPr sz="1392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3194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5" y="831276"/>
            <a:ext cx="5281228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79" dirty="0"/>
              <a:t>Packaging</a:t>
            </a:r>
            <a:r>
              <a:rPr spc="-32" dirty="0"/>
              <a:t> </a:t>
            </a:r>
            <a:r>
              <a:rPr spc="-56" dirty="0"/>
              <a:t>d'un</a:t>
            </a:r>
            <a:r>
              <a:rPr spc="-93" dirty="0"/>
              <a:t> </a:t>
            </a:r>
            <a:r>
              <a:rPr spc="-70" dirty="0"/>
              <a:t>projet</a:t>
            </a:r>
            <a:r>
              <a:rPr spc="-97" dirty="0"/>
              <a:t> </a:t>
            </a:r>
            <a:r>
              <a:rPr spc="-79" dirty="0"/>
              <a:t>Maven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7966" y="1459349"/>
            <a:ext cx="7977134" cy="694250"/>
          </a:xfrm>
          <a:prstGeom prst="rect">
            <a:avLst/>
          </a:prstGeom>
        </p:spPr>
        <p:txBody>
          <a:bodyPr vert="horz" wrap="square" lIns="0" tIns="38312" rIns="0" bIns="0" rtlCol="0">
            <a:spAutoFit/>
          </a:bodyPr>
          <a:lstStyle/>
          <a:p>
            <a:pPr marL="264644" marR="4715" indent="-253445" algn="just">
              <a:lnSpc>
                <a:spcPct val="89700"/>
              </a:lnSpc>
              <a:spcBef>
                <a:spcPts val="302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5233" algn="l"/>
              </a:tabLst>
            </a:pPr>
            <a:r>
              <a:rPr sz="1578" spc="42" dirty="0">
                <a:latin typeface="Trebuchet MS"/>
                <a:cs typeface="Trebuchet MS"/>
              </a:rPr>
              <a:t>Nous </a:t>
            </a:r>
            <a:r>
              <a:rPr sz="1578" spc="-79" dirty="0">
                <a:latin typeface="Trebuchet MS"/>
                <a:cs typeface="Trebuchet MS"/>
              </a:rPr>
              <a:t>allons </a:t>
            </a:r>
            <a:r>
              <a:rPr sz="1578" spc="-116" dirty="0">
                <a:latin typeface="Trebuchet MS"/>
                <a:cs typeface="Trebuchet MS"/>
              </a:rPr>
              <a:t>maintenant,</a:t>
            </a:r>
            <a:r>
              <a:rPr sz="1578" spc="241" dirty="0"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générer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l'artéfact</a:t>
            </a:r>
            <a:r>
              <a:rPr sz="1578" spc="2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notre </a:t>
            </a:r>
            <a:r>
              <a:rPr sz="1578" spc="-84" dirty="0">
                <a:latin typeface="Trebuchet MS"/>
                <a:cs typeface="Trebuchet MS"/>
              </a:rPr>
              <a:t>projet </a:t>
            </a:r>
            <a:r>
              <a:rPr sz="1578" spc="-60" dirty="0">
                <a:latin typeface="Trebuchet MS"/>
                <a:cs typeface="Trebuchet MS"/>
              </a:rPr>
              <a:t>Maven 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sous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sa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forme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d’un</a:t>
            </a:r>
            <a:r>
              <a:rPr sz="1578" spc="2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spc="-88" dirty="0">
                <a:solidFill>
                  <a:srgbClr val="3F3F3F"/>
                </a:solidFill>
                <a:latin typeface="Trebuchet MS"/>
                <a:cs typeface="Trebuchet MS"/>
              </a:rPr>
              <a:t>jar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.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Pour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ce </a:t>
            </a:r>
            <a:r>
              <a:rPr sz="1578" spc="-130" dirty="0">
                <a:solidFill>
                  <a:srgbClr val="3F3F3F"/>
                </a:solidFill>
                <a:latin typeface="Trebuchet MS"/>
                <a:cs typeface="Trebuchet MS"/>
              </a:rPr>
              <a:t>faire, </a:t>
            </a:r>
            <a:r>
              <a:rPr sz="1578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uvrez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Terminal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à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la racine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du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projet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(répertoire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mon-appli),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là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où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se 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trouve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fichier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i="1" dirty="0">
                <a:solidFill>
                  <a:srgbClr val="3F3F3F"/>
                </a:solidFill>
                <a:latin typeface="Calibri"/>
                <a:cs typeface="Calibri"/>
              </a:rPr>
              <a:t>pom.xml</a:t>
            </a:r>
            <a:r>
              <a:rPr sz="1578" b="1" i="1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tapez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commande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967" y="2723985"/>
            <a:ext cx="4142994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va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générer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spc="35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i="1" dirty="0">
                <a:solidFill>
                  <a:srgbClr val="001F60"/>
                </a:solidFill>
                <a:latin typeface="Calibri"/>
                <a:cs typeface="Calibri"/>
              </a:rPr>
              <a:t>.jar</a:t>
            </a:r>
            <a:r>
              <a:rPr sz="1578" b="1" i="1" spc="5" dirty="0">
                <a:solidFill>
                  <a:srgbClr val="001F60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dossier</a:t>
            </a:r>
            <a:r>
              <a:rPr sz="1578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i="1" spc="-5" dirty="0">
                <a:solidFill>
                  <a:srgbClr val="001F60"/>
                </a:solidFill>
                <a:latin typeface="Calibri"/>
                <a:cs typeface="Calibri"/>
              </a:rPr>
              <a:t>target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2955" y="4316823"/>
            <a:ext cx="7882238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b="1" spc="5" dirty="0">
                <a:solidFill>
                  <a:srgbClr val="3F3F3F"/>
                </a:solidFill>
                <a:latin typeface="Calibri"/>
                <a:cs typeface="Calibri"/>
              </a:rPr>
              <a:t>NB:</a:t>
            </a:r>
            <a:r>
              <a:rPr sz="1578" b="1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Si</a:t>
            </a:r>
            <a:r>
              <a:rPr sz="1578" spc="2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578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utilisez</a:t>
            </a:r>
            <a:r>
              <a:rPr sz="1578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dirty="0">
                <a:solidFill>
                  <a:srgbClr val="3F3F3F"/>
                </a:solidFill>
                <a:latin typeface="Calibri"/>
                <a:cs typeface="Calibri"/>
              </a:rPr>
              <a:t>JDK9</a:t>
            </a:r>
            <a:r>
              <a:rPr sz="1578" b="1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578" spc="22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une</a:t>
            </a:r>
            <a:r>
              <a:rPr sz="1578" spc="21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version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ultérieure,</a:t>
            </a:r>
            <a:r>
              <a:rPr sz="1578" spc="21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578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ajoutez</a:t>
            </a:r>
            <a:r>
              <a:rPr sz="1578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578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spc="2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fichier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b="1" dirty="0">
                <a:solidFill>
                  <a:srgbClr val="3F3F3F"/>
                </a:solidFill>
                <a:latin typeface="Calibri"/>
                <a:cs typeface="Calibri"/>
              </a:rPr>
              <a:t>pom.xml</a:t>
            </a:r>
            <a:r>
              <a:rPr sz="1578" b="1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1473" y="4536098"/>
            <a:ext cx="1779441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propriétés</a:t>
            </a:r>
            <a:r>
              <a:rPr sz="1578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suivantes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66612" y="2244961"/>
            <a:ext cx="2532124" cy="331251"/>
            <a:chOff x="1391412" y="2418588"/>
            <a:chExt cx="2727960" cy="356870"/>
          </a:xfrm>
        </p:grpSpPr>
        <p:sp>
          <p:nvSpPr>
            <p:cNvPr id="8" name="object 8"/>
            <p:cNvSpPr/>
            <p:nvPr/>
          </p:nvSpPr>
          <p:spPr>
            <a:xfrm>
              <a:off x="1399032" y="2426208"/>
              <a:ext cx="2714625" cy="341630"/>
            </a:xfrm>
            <a:custGeom>
              <a:avLst/>
              <a:gdLst/>
              <a:ahLst/>
              <a:cxnLst/>
              <a:rect l="l" t="t" r="r" b="b"/>
              <a:pathLst>
                <a:path w="2714625" h="341630">
                  <a:moveTo>
                    <a:pt x="2714243" y="341375"/>
                  </a:moveTo>
                  <a:lnTo>
                    <a:pt x="0" y="341375"/>
                  </a:lnTo>
                  <a:lnTo>
                    <a:pt x="0" y="0"/>
                  </a:lnTo>
                  <a:lnTo>
                    <a:pt x="2714243" y="0"/>
                  </a:lnTo>
                  <a:lnTo>
                    <a:pt x="2714243" y="3413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391412" y="2418588"/>
              <a:ext cx="2727960" cy="356870"/>
            </a:xfrm>
            <a:custGeom>
              <a:avLst/>
              <a:gdLst/>
              <a:ahLst/>
              <a:cxnLst/>
              <a:rect l="l" t="t" r="r" b="b"/>
              <a:pathLst>
                <a:path w="2727960" h="356869">
                  <a:moveTo>
                    <a:pt x="2724911" y="356616"/>
                  </a:moveTo>
                  <a:lnTo>
                    <a:pt x="3048" y="356616"/>
                  </a:lnTo>
                  <a:lnTo>
                    <a:pt x="0" y="35356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724911" y="0"/>
                  </a:lnTo>
                  <a:lnTo>
                    <a:pt x="2727960" y="3048"/>
                  </a:lnTo>
                  <a:lnTo>
                    <a:pt x="272796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42900"/>
                  </a:lnTo>
                  <a:lnTo>
                    <a:pt x="7620" y="342900"/>
                  </a:lnTo>
                  <a:lnTo>
                    <a:pt x="13716" y="348996"/>
                  </a:lnTo>
                  <a:lnTo>
                    <a:pt x="2727960" y="348996"/>
                  </a:lnTo>
                  <a:lnTo>
                    <a:pt x="2727960" y="353568"/>
                  </a:lnTo>
                  <a:lnTo>
                    <a:pt x="2724911" y="356616"/>
                  </a:lnTo>
                  <a:close/>
                </a:path>
                <a:path w="2727960" h="356869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727960" h="356869">
                  <a:moveTo>
                    <a:pt x="2714243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714243" y="7620"/>
                  </a:lnTo>
                  <a:lnTo>
                    <a:pt x="2714243" y="13716"/>
                  </a:lnTo>
                  <a:close/>
                </a:path>
                <a:path w="2727960" h="356869">
                  <a:moveTo>
                    <a:pt x="2714243" y="348996"/>
                  </a:moveTo>
                  <a:lnTo>
                    <a:pt x="2714243" y="7620"/>
                  </a:lnTo>
                  <a:lnTo>
                    <a:pt x="2721864" y="13716"/>
                  </a:lnTo>
                  <a:lnTo>
                    <a:pt x="2727960" y="13716"/>
                  </a:lnTo>
                  <a:lnTo>
                    <a:pt x="2727960" y="342900"/>
                  </a:lnTo>
                  <a:lnTo>
                    <a:pt x="2721864" y="342900"/>
                  </a:lnTo>
                  <a:lnTo>
                    <a:pt x="2714243" y="348996"/>
                  </a:lnTo>
                  <a:close/>
                </a:path>
                <a:path w="2727960" h="356869">
                  <a:moveTo>
                    <a:pt x="2727960" y="13716"/>
                  </a:moveTo>
                  <a:lnTo>
                    <a:pt x="2721864" y="13716"/>
                  </a:lnTo>
                  <a:lnTo>
                    <a:pt x="2714243" y="7620"/>
                  </a:lnTo>
                  <a:lnTo>
                    <a:pt x="2727960" y="7620"/>
                  </a:lnTo>
                  <a:lnTo>
                    <a:pt x="2727960" y="13716"/>
                  </a:lnTo>
                  <a:close/>
                </a:path>
                <a:path w="2727960" h="356869">
                  <a:moveTo>
                    <a:pt x="13716" y="348996"/>
                  </a:moveTo>
                  <a:lnTo>
                    <a:pt x="7620" y="342900"/>
                  </a:lnTo>
                  <a:lnTo>
                    <a:pt x="13716" y="342900"/>
                  </a:lnTo>
                  <a:lnTo>
                    <a:pt x="13716" y="348996"/>
                  </a:lnTo>
                  <a:close/>
                </a:path>
                <a:path w="2727960" h="356869">
                  <a:moveTo>
                    <a:pt x="2714243" y="348996"/>
                  </a:moveTo>
                  <a:lnTo>
                    <a:pt x="13716" y="348996"/>
                  </a:lnTo>
                  <a:lnTo>
                    <a:pt x="13716" y="342900"/>
                  </a:lnTo>
                  <a:lnTo>
                    <a:pt x="2714243" y="342900"/>
                  </a:lnTo>
                  <a:lnTo>
                    <a:pt x="2714243" y="348996"/>
                  </a:lnTo>
                  <a:close/>
                </a:path>
                <a:path w="2727960" h="356869">
                  <a:moveTo>
                    <a:pt x="2727960" y="348996"/>
                  </a:moveTo>
                  <a:lnTo>
                    <a:pt x="2714243" y="348996"/>
                  </a:lnTo>
                  <a:lnTo>
                    <a:pt x="2721864" y="342900"/>
                  </a:lnTo>
                  <a:lnTo>
                    <a:pt x="2727960" y="342900"/>
                  </a:lnTo>
                  <a:lnTo>
                    <a:pt x="2727960" y="34899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573685" y="2252034"/>
            <a:ext cx="2519746" cy="271392"/>
          </a:xfrm>
          <a:prstGeom prst="rect">
            <a:avLst/>
          </a:prstGeom>
        </p:spPr>
        <p:txBody>
          <a:bodyPr vert="horz" wrap="square" lIns="0" tIns="28292" rIns="0" bIns="0" rtlCol="0">
            <a:spAutoFit/>
          </a:bodyPr>
          <a:lstStyle/>
          <a:p>
            <a:pPr marL="73086">
              <a:spcBef>
                <a:spcPts val="223"/>
              </a:spcBef>
            </a:pPr>
            <a:r>
              <a:rPr sz="1578" b="1" spc="46" dirty="0">
                <a:latin typeface="Trebuchet MS"/>
                <a:cs typeface="Trebuchet MS"/>
              </a:rPr>
              <a:t>mvn</a:t>
            </a:r>
            <a:r>
              <a:rPr sz="1578" b="1" spc="-84" dirty="0">
                <a:latin typeface="Trebuchet MS"/>
                <a:cs typeface="Trebuchet MS"/>
              </a:rPr>
              <a:t> </a:t>
            </a:r>
            <a:r>
              <a:rPr sz="1578" b="1" dirty="0">
                <a:latin typeface="Trebuchet MS"/>
                <a:cs typeface="Trebuchet MS"/>
              </a:rPr>
              <a:t>package</a:t>
            </a:r>
            <a:endParaRPr sz="1578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9102" y="3049865"/>
            <a:ext cx="5052931" cy="1216551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446608" y="4638455"/>
            <a:ext cx="6088650" cy="1190028"/>
            <a:chOff x="3416808" y="4997196"/>
            <a:chExt cx="6559550" cy="1282065"/>
          </a:xfrm>
        </p:grpSpPr>
        <p:sp>
          <p:nvSpPr>
            <p:cNvPr id="13" name="object 13"/>
            <p:cNvSpPr/>
            <p:nvPr/>
          </p:nvSpPr>
          <p:spPr>
            <a:xfrm>
              <a:off x="3424427" y="5004816"/>
              <a:ext cx="6544309" cy="1266825"/>
            </a:xfrm>
            <a:custGeom>
              <a:avLst/>
              <a:gdLst/>
              <a:ahLst/>
              <a:cxnLst/>
              <a:rect l="l" t="t" r="r" b="b"/>
              <a:pathLst>
                <a:path w="6544309" h="1266825">
                  <a:moveTo>
                    <a:pt x="6544056" y="1266444"/>
                  </a:moveTo>
                  <a:lnTo>
                    <a:pt x="0" y="1266444"/>
                  </a:lnTo>
                  <a:lnTo>
                    <a:pt x="0" y="0"/>
                  </a:lnTo>
                  <a:lnTo>
                    <a:pt x="6544056" y="0"/>
                  </a:lnTo>
                  <a:lnTo>
                    <a:pt x="6544056" y="12664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4" name="object 14"/>
            <p:cNvSpPr/>
            <p:nvPr/>
          </p:nvSpPr>
          <p:spPr>
            <a:xfrm>
              <a:off x="3416808" y="4997196"/>
              <a:ext cx="6559550" cy="1282065"/>
            </a:xfrm>
            <a:custGeom>
              <a:avLst/>
              <a:gdLst/>
              <a:ahLst/>
              <a:cxnLst/>
              <a:rect l="l" t="t" r="r" b="b"/>
              <a:pathLst>
                <a:path w="6559550" h="1282064">
                  <a:moveTo>
                    <a:pt x="6556248" y="1281683"/>
                  </a:moveTo>
                  <a:lnTo>
                    <a:pt x="3048" y="1281683"/>
                  </a:lnTo>
                  <a:lnTo>
                    <a:pt x="0" y="127863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556248" y="0"/>
                  </a:lnTo>
                  <a:lnTo>
                    <a:pt x="6559296" y="3048"/>
                  </a:lnTo>
                  <a:lnTo>
                    <a:pt x="6559296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267968"/>
                  </a:lnTo>
                  <a:lnTo>
                    <a:pt x="7620" y="1267968"/>
                  </a:lnTo>
                  <a:lnTo>
                    <a:pt x="13716" y="1274064"/>
                  </a:lnTo>
                  <a:lnTo>
                    <a:pt x="6559296" y="1274064"/>
                  </a:lnTo>
                  <a:lnTo>
                    <a:pt x="6559296" y="1278636"/>
                  </a:lnTo>
                  <a:lnTo>
                    <a:pt x="6556248" y="1281683"/>
                  </a:lnTo>
                  <a:close/>
                </a:path>
                <a:path w="6559550" h="1282064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6559550" h="1282064">
                  <a:moveTo>
                    <a:pt x="6544055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6544055" y="7620"/>
                  </a:lnTo>
                  <a:lnTo>
                    <a:pt x="6544055" y="13716"/>
                  </a:lnTo>
                  <a:close/>
                </a:path>
                <a:path w="6559550" h="1282064">
                  <a:moveTo>
                    <a:pt x="6544055" y="1274064"/>
                  </a:moveTo>
                  <a:lnTo>
                    <a:pt x="6544055" y="7620"/>
                  </a:lnTo>
                  <a:lnTo>
                    <a:pt x="6551676" y="13716"/>
                  </a:lnTo>
                  <a:lnTo>
                    <a:pt x="6559296" y="13716"/>
                  </a:lnTo>
                  <a:lnTo>
                    <a:pt x="6559296" y="1267968"/>
                  </a:lnTo>
                  <a:lnTo>
                    <a:pt x="6551676" y="1267968"/>
                  </a:lnTo>
                  <a:lnTo>
                    <a:pt x="6544055" y="1274064"/>
                  </a:lnTo>
                  <a:close/>
                </a:path>
                <a:path w="6559550" h="1282064">
                  <a:moveTo>
                    <a:pt x="6559296" y="13716"/>
                  </a:moveTo>
                  <a:lnTo>
                    <a:pt x="6551676" y="13716"/>
                  </a:lnTo>
                  <a:lnTo>
                    <a:pt x="6544055" y="7620"/>
                  </a:lnTo>
                  <a:lnTo>
                    <a:pt x="6559296" y="7620"/>
                  </a:lnTo>
                  <a:lnTo>
                    <a:pt x="6559296" y="13716"/>
                  </a:lnTo>
                  <a:close/>
                </a:path>
                <a:path w="6559550" h="1282064">
                  <a:moveTo>
                    <a:pt x="13716" y="1274064"/>
                  </a:moveTo>
                  <a:lnTo>
                    <a:pt x="7620" y="1267968"/>
                  </a:lnTo>
                  <a:lnTo>
                    <a:pt x="13716" y="1267968"/>
                  </a:lnTo>
                  <a:lnTo>
                    <a:pt x="13716" y="1274064"/>
                  </a:lnTo>
                  <a:close/>
                </a:path>
                <a:path w="6559550" h="1282064">
                  <a:moveTo>
                    <a:pt x="6544055" y="1274064"/>
                  </a:moveTo>
                  <a:lnTo>
                    <a:pt x="13716" y="1274064"/>
                  </a:lnTo>
                  <a:lnTo>
                    <a:pt x="13716" y="1267968"/>
                  </a:lnTo>
                  <a:lnTo>
                    <a:pt x="6544055" y="1267968"/>
                  </a:lnTo>
                  <a:lnTo>
                    <a:pt x="6544055" y="1274064"/>
                  </a:lnTo>
                  <a:close/>
                </a:path>
                <a:path w="6559550" h="1282064">
                  <a:moveTo>
                    <a:pt x="6559296" y="1274064"/>
                  </a:moveTo>
                  <a:lnTo>
                    <a:pt x="6544055" y="1274064"/>
                  </a:lnTo>
                  <a:lnTo>
                    <a:pt x="6551676" y="1267968"/>
                  </a:lnTo>
                  <a:lnTo>
                    <a:pt x="6559296" y="1267968"/>
                  </a:lnTo>
                  <a:lnTo>
                    <a:pt x="6559296" y="1274064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53681" y="4645527"/>
            <a:ext cx="6074503" cy="1113710"/>
          </a:xfrm>
          <a:prstGeom prst="rect">
            <a:avLst/>
          </a:prstGeom>
        </p:spPr>
        <p:txBody>
          <a:bodyPr vert="horz" wrap="square" lIns="0" tIns="29471" rIns="0" bIns="0" rtlCol="0">
            <a:spAutoFit/>
          </a:bodyPr>
          <a:lstStyle/>
          <a:p>
            <a:pPr marL="73086">
              <a:spcBef>
                <a:spcPts val="232"/>
              </a:spcBef>
            </a:pPr>
            <a:r>
              <a:rPr sz="1392" b="1" spc="9" dirty="0">
                <a:latin typeface="Calibri"/>
                <a:cs typeface="Calibri"/>
              </a:rPr>
              <a:t>&lt;properties&gt;</a:t>
            </a:r>
            <a:endParaRPr sz="1392">
              <a:latin typeface="Calibri"/>
              <a:cs typeface="Calibri"/>
            </a:endParaRPr>
          </a:p>
          <a:p>
            <a:pPr marL="238710">
              <a:spcBef>
                <a:spcPts val="46"/>
              </a:spcBef>
            </a:pPr>
            <a:r>
              <a:rPr sz="1392" b="1" spc="9" dirty="0">
                <a:latin typeface="Calibri"/>
                <a:cs typeface="Calibri"/>
              </a:rPr>
              <a:t>&lt;project.build.sourceEncoding&gt;UTF-8&lt;/project.build.sourceEncoding&gt;</a:t>
            </a:r>
            <a:endParaRPr sz="1392">
              <a:latin typeface="Calibri"/>
              <a:cs typeface="Calibri"/>
            </a:endParaRPr>
          </a:p>
          <a:p>
            <a:pPr marL="238710">
              <a:spcBef>
                <a:spcPts val="42"/>
              </a:spcBef>
            </a:pPr>
            <a:r>
              <a:rPr sz="1392" b="1" spc="5" dirty="0">
                <a:latin typeface="Calibri"/>
                <a:cs typeface="Calibri"/>
              </a:rPr>
              <a:t>&lt;maven.compiler.source&gt;1.6&lt;/maven.compiler.source&gt;</a:t>
            </a:r>
            <a:endParaRPr sz="1392">
              <a:latin typeface="Calibri"/>
              <a:cs typeface="Calibri"/>
            </a:endParaRPr>
          </a:p>
          <a:p>
            <a:pPr marL="238710">
              <a:spcBef>
                <a:spcPts val="56"/>
              </a:spcBef>
            </a:pPr>
            <a:r>
              <a:rPr sz="1392" b="1" dirty="0">
                <a:latin typeface="Calibri"/>
                <a:cs typeface="Calibri"/>
              </a:rPr>
              <a:t>&lt;maven.compiler.target&gt;1.6&lt;/maven.compiler.target&gt;</a:t>
            </a:r>
            <a:endParaRPr sz="1392">
              <a:latin typeface="Calibri"/>
              <a:cs typeface="Calibri"/>
            </a:endParaRPr>
          </a:p>
          <a:p>
            <a:pPr marL="73086">
              <a:spcBef>
                <a:spcPts val="46"/>
              </a:spcBef>
            </a:pPr>
            <a:r>
              <a:rPr sz="1392" b="1" spc="9" dirty="0">
                <a:latin typeface="Calibri"/>
                <a:cs typeface="Calibri"/>
              </a:rPr>
              <a:t>&lt;/properties&gt;</a:t>
            </a:r>
            <a:endParaRPr sz="139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82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1483"/>
            <a:ext cx="494324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Packaging</a:t>
            </a:r>
            <a:r>
              <a:rPr sz="2924" spc="-97" dirty="0"/>
              <a:t> </a:t>
            </a:r>
            <a:r>
              <a:rPr sz="2924" spc="-51" dirty="0"/>
              <a:t>d'un</a:t>
            </a:r>
            <a:r>
              <a:rPr sz="2924" spc="-65" dirty="0"/>
              <a:t> projet</a:t>
            </a:r>
            <a:r>
              <a:rPr sz="2924" spc="-93" dirty="0"/>
              <a:t> </a:t>
            </a:r>
            <a:r>
              <a:rPr sz="2924" spc="-74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237967" y="1445294"/>
            <a:ext cx="7599319" cy="474703"/>
          </a:xfrm>
          <a:prstGeom prst="rect">
            <a:avLst/>
          </a:prstGeom>
        </p:spPr>
        <p:txBody>
          <a:bodyPr vert="horz" wrap="square" lIns="0" tIns="38312" rIns="0" bIns="0" rtlCol="0">
            <a:spAutoFit/>
          </a:bodyPr>
          <a:lstStyle/>
          <a:p>
            <a:pPr marL="264644" marR="4715" indent="-253445">
              <a:lnSpc>
                <a:spcPts val="1726"/>
              </a:lnSpc>
              <a:spcBef>
                <a:spcPts val="302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578" spc="21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pouvez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lancer</a:t>
            </a:r>
            <a:r>
              <a:rPr sz="1578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application</a:t>
            </a:r>
            <a:r>
              <a:rPr sz="1578" spc="20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Java</a:t>
            </a:r>
            <a:r>
              <a:rPr sz="1578" spc="21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578" spc="20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n’importe</a:t>
            </a:r>
            <a:r>
              <a:rPr sz="1578" spc="20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quelle</a:t>
            </a:r>
            <a:r>
              <a:rPr sz="1578" spc="20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machine</a:t>
            </a:r>
            <a:r>
              <a:rPr sz="1578" spc="21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578" spc="20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utilisant</a:t>
            </a:r>
            <a:r>
              <a:rPr sz="1578" spc="22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la </a:t>
            </a:r>
            <a:r>
              <a:rPr sz="1578" spc="-34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commande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967" y="2676955"/>
            <a:ext cx="4178358" cy="1856445"/>
          </a:xfrm>
          <a:prstGeom prst="rect">
            <a:avLst/>
          </a:prstGeom>
        </p:spPr>
        <p:txBody>
          <a:bodyPr vert="horz" wrap="square" lIns="0" tIns="89002" rIns="0" bIns="0" rtlCol="0">
            <a:spAutoFit/>
          </a:bodyPr>
          <a:lstStyle/>
          <a:p>
            <a:pPr marL="264644" indent="-253445">
              <a:spcBef>
                <a:spcPts val="701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Autres</a:t>
            </a:r>
            <a:r>
              <a:rPr sz="1578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commandes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Maven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578">
              <a:latin typeface="Calibri"/>
              <a:cs typeface="Calibri"/>
            </a:endParaRPr>
          </a:p>
          <a:p>
            <a:pPr marL="638328" lvl="1" indent="-254034">
              <a:spcBef>
                <a:spcPts val="965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638917" algn="l"/>
              </a:tabLst>
            </a:pP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mvn </a:t>
            </a:r>
            <a:r>
              <a:rPr sz="1392" b="1" spc="5" dirty="0">
                <a:solidFill>
                  <a:srgbClr val="3F3F3F"/>
                </a:solidFill>
                <a:latin typeface="Calibri"/>
                <a:cs typeface="Calibri"/>
              </a:rPr>
              <a:t>javadoc:javadoc</a:t>
            </a:r>
            <a:r>
              <a:rPr sz="1392" b="1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générer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Javadoc</a:t>
            </a:r>
            <a:endParaRPr sz="1392">
              <a:latin typeface="Calibri"/>
              <a:cs typeface="Calibri"/>
            </a:endParaRPr>
          </a:p>
          <a:p>
            <a:pPr marL="638328" lvl="1" indent="-254034">
              <a:spcBef>
                <a:spcPts val="1392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638917" algn="l"/>
              </a:tabLst>
            </a:pP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mvn </a:t>
            </a:r>
            <a:r>
              <a:rPr sz="1392" b="1" dirty="0">
                <a:solidFill>
                  <a:srgbClr val="3F3F3F"/>
                </a:solidFill>
                <a:latin typeface="Calibri"/>
                <a:cs typeface="Calibri"/>
              </a:rPr>
              <a:t>test</a:t>
            </a:r>
            <a:r>
              <a:rPr sz="1392" b="1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exécuter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les tests</a:t>
            </a:r>
            <a:r>
              <a:rPr sz="1392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unitaires</a:t>
            </a:r>
            <a:endParaRPr sz="1392">
              <a:latin typeface="Calibri"/>
              <a:cs typeface="Calibri"/>
            </a:endParaRPr>
          </a:p>
          <a:p>
            <a:pPr marL="638328" lvl="1" indent="-254034">
              <a:spcBef>
                <a:spcPts val="1392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638917" algn="l"/>
              </a:tabLst>
            </a:pP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mvn clean</a:t>
            </a:r>
            <a:r>
              <a:rPr sz="1392" b="1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supprimer</a:t>
            </a:r>
            <a:r>
              <a:rPr sz="1392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fichiers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génères</a:t>
            </a:r>
            <a:endParaRPr sz="1392">
              <a:latin typeface="Calibri"/>
              <a:cs typeface="Calibri"/>
            </a:endParaRPr>
          </a:p>
          <a:p>
            <a:pPr marL="638328" lvl="1" indent="-254034">
              <a:spcBef>
                <a:spcPts val="1392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638917" algn="l"/>
                <a:tab pos="1106906" algn="l"/>
                <a:tab pos="3011870" algn="l"/>
                <a:tab pos="3551177" algn="l"/>
              </a:tabLst>
            </a:pP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mvn	-Dmaven.test.skip=true	</a:t>
            </a:r>
            <a:r>
              <a:rPr sz="1392" b="1" spc="14" dirty="0">
                <a:solidFill>
                  <a:srgbClr val="3F3F3F"/>
                </a:solidFill>
                <a:latin typeface="Calibri"/>
                <a:cs typeface="Calibri"/>
              </a:rPr>
              <a:t>clean	</a:t>
            </a:r>
            <a:r>
              <a:rPr sz="1392" b="1" spc="9" dirty="0">
                <a:solidFill>
                  <a:srgbClr val="3F3F3F"/>
                </a:solidFill>
                <a:latin typeface="Calibri"/>
                <a:cs typeface="Calibri"/>
              </a:rPr>
              <a:t>package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31249" y="4280091"/>
            <a:ext cx="3303667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  <a:tabLst>
                <a:tab pos="502175" algn="l"/>
                <a:tab pos="1402199" algn="l"/>
                <a:tab pos="1745824" algn="l"/>
                <a:tab pos="2417748" algn="l"/>
                <a:tab pos="3140360" algn="l"/>
              </a:tabLst>
            </a:pP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o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u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up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rim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er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f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i</a:t>
            </a:r>
            <a:r>
              <a:rPr sz="1392" spc="23" dirty="0">
                <a:solidFill>
                  <a:srgbClr val="3F3F3F"/>
                </a:solidFill>
                <a:latin typeface="Calibri"/>
                <a:cs typeface="Calibri"/>
              </a:rPr>
              <a:t>c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h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ie</a:t>
            </a:r>
            <a:r>
              <a:rPr sz="1392" spc="-5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</a:t>
            </a:r>
            <a:r>
              <a:rPr sz="1392" spc="-5" dirty="0">
                <a:solidFill>
                  <a:srgbClr val="3F3F3F"/>
                </a:solidFill>
                <a:latin typeface="Calibri"/>
                <a:cs typeface="Calibri"/>
              </a:rPr>
              <a:t>g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é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n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è</a:t>
            </a:r>
            <a:r>
              <a:rPr sz="1392" spc="-5" dirty="0">
                <a:solidFill>
                  <a:srgbClr val="3F3F3F"/>
                </a:solidFill>
                <a:latin typeface="Calibri"/>
                <a:cs typeface="Calibri"/>
              </a:rPr>
              <a:t>r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es</a:t>
            </a:r>
            <a:r>
              <a:rPr sz="1392" dirty="0">
                <a:solidFill>
                  <a:srgbClr val="3F3F3F"/>
                </a:solidFill>
                <a:latin typeface="Calibri"/>
                <a:cs typeface="Calibri"/>
              </a:rPr>
              <a:t>	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4619" y="4608276"/>
            <a:ext cx="3940824" cy="230295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reconstruire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392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r>
              <a:rPr sz="139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sans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exécuter</a:t>
            </a:r>
            <a:r>
              <a:rPr sz="139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les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39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92" spc="5" dirty="0">
                <a:solidFill>
                  <a:srgbClr val="3F3F3F"/>
                </a:solidFill>
                <a:latin typeface="Calibri"/>
                <a:cs typeface="Calibri"/>
              </a:rPr>
              <a:t>unitaires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23196" y="2147353"/>
            <a:ext cx="6590831" cy="307085"/>
            <a:chOff x="1452372" y="2313431"/>
            <a:chExt cx="7100570" cy="330835"/>
          </a:xfrm>
        </p:grpSpPr>
        <p:sp>
          <p:nvSpPr>
            <p:cNvPr id="8" name="object 8"/>
            <p:cNvSpPr/>
            <p:nvPr/>
          </p:nvSpPr>
          <p:spPr>
            <a:xfrm>
              <a:off x="1459992" y="2321051"/>
              <a:ext cx="7086600" cy="315595"/>
            </a:xfrm>
            <a:custGeom>
              <a:avLst/>
              <a:gdLst/>
              <a:ahLst/>
              <a:cxnLst/>
              <a:rect l="l" t="t" r="r" b="b"/>
              <a:pathLst>
                <a:path w="7086600" h="315594">
                  <a:moveTo>
                    <a:pt x="7086600" y="315467"/>
                  </a:moveTo>
                  <a:lnTo>
                    <a:pt x="0" y="315467"/>
                  </a:lnTo>
                  <a:lnTo>
                    <a:pt x="0" y="0"/>
                  </a:lnTo>
                  <a:lnTo>
                    <a:pt x="7086600" y="0"/>
                  </a:lnTo>
                  <a:lnTo>
                    <a:pt x="7086600" y="315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452372" y="2313431"/>
              <a:ext cx="7100570" cy="330835"/>
            </a:xfrm>
            <a:custGeom>
              <a:avLst/>
              <a:gdLst/>
              <a:ahLst/>
              <a:cxnLst/>
              <a:rect l="l" t="t" r="r" b="b"/>
              <a:pathLst>
                <a:path w="7100570" h="330835">
                  <a:moveTo>
                    <a:pt x="7097268" y="330707"/>
                  </a:moveTo>
                  <a:lnTo>
                    <a:pt x="4572" y="330707"/>
                  </a:lnTo>
                  <a:lnTo>
                    <a:pt x="0" y="327659"/>
                  </a:lnTo>
                  <a:lnTo>
                    <a:pt x="0" y="3048"/>
                  </a:lnTo>
                  <a:lnTo>
                    <a:pt x="4572" y="0"/>
                  </a:lnTo>
                  <a:lnTo>
                    <a:pt x="7097268" y="0"/>
                  </a:lnTo>
                  <a:lnTo>
                    <a:pt x="7100316" y="3048"/>
                  </a:lnTo>
                  <a:lnTo>
                    <a:pt x="7100316" y="7620"/>
                  </a:lnTo>
                  <a:lnTo>
                    <a:pt x="15240" y="7620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316992"/>
                  </a:lnTo>
                  <a:lnTo>
                    <a:pt x="7620" y="316992"/>
                  </a:lnTo>
                  <a:lnTo>
                    <a:pt x="15240" y="323088"/>
                  </a:lnTo>
                  <a:lnTo>
                    <a:pt x="7100316" y="323088"/>
                  </a:lnTo>
                  <a:lnTo>
                    <a:pt x="7100316" y="327659"/>
                  </a:lnTo>
                  <a:lnTo>
                    <a:pt x="7097268" y="330707"/>
                  </a:lnTo>
                  <a:close/>
                </a:path>
                <a:path w="7100570" h="330835">
                  <a:moveTo>
                    <a:pt x="15240" y="13716"/>
                  </a:moveTo>
                  <a:lnTo>
                    <a:pt x="7620" y="13716"/>
                  </a:lnTo>
                  <a:lnTo>
                    <a:pt x="15240" y="7620"/>
                  </a:lnTo>
                  <a:lnTo>
                    <a:pt x="15240" y="13716"/>
                  </a:lnTo>
                  <a:close/>
                </a:path>
                <a:path w="7100570" h="330835">
                  <a:moveTo>
                    <a:pt x="7086600" y="13716"/>
                  </a:moveTo>
                  <a:lnTo>
                    <a:pt x="15240" y="13716"/>
                  </a:lnTo>
                  <a:lnTo>
                    <a:pt x="15240" y="7620"/>
                  </a:lnTo>
                  <a:lnTo>
                    <a:pt x="7086600" y="7620"/>
                  </a:lnTo>
                  <a:lnTo>
                    <a:pt x="7086600" y="13716"/>
                  </a:lnTo>
                  <a:close/>
                </a:path>
                <a:path w="7100570" h="330835">
                  <a:moveTo>
                    <a:pt x="7086600" y="323088"/>
                  </a:moveTo>
                  <a:lnTo>
                    <a:pt x="7086600" y="7620"/>
                  </a:lnTo>
                  <a:lnTo>
                    <a:pt x="7094220" y="13716"/>
                  </a:lnTo>
                  <a:lnTo>
                    <a:pt x="7100316" y="13716"/>
                  </a:lnTo>
                  <a:lnTo>
                    <a:pt x="7100316" y="316992"/>
                  </a:lnTo>
                  <a:lnTo>
                    <a:pt x="7094220" y="316992"/>
                  </a:lnTo>
                  <a:lnTo>
                    <a:pt x="7086600" y="323088"/>
                  </a:lnTo>
                  <a:close/>
                </a:path>
                <a:path w="7100570" h="330835">
                  <a:moveTo>
                    <a:pt x="7100316" y="13716"/>
                  </a:moveTo>
                  <a:lnTo>
                    <a:pt x="7094220" y="13716"/>
                  </a:lnTo>
                  <a:lnTo>
                    <a:pt x="7086600" y="7620"/>
                  </a:lnTo>
                  <a:lnTo>
                    <a:pt x="7100316" y="7620"/>
                  </a:lnTo>
                  <a:lnTo>
                    <a:pt x="7100316" y="13716"/>
                  </a:lnTo>
                  <a:close/>
                </a:path>
                <a:path w="7100570" h="330835">
                  <a:moveTo>
                    <a:pt x="15240" y="323088"/>
                  </a:moveTo>
                  <a:lnTo>
                    <a:pt x="7620" y="316992"/>
                  </a:lnTo>
                  <a:lnTo>
                    <a:pt x="15240" y="316992"/>
                  </a:lnTo>
                  <a:lnTo>
                    <a:pt x="15240" y="323088"/>
                  </a:lnTo>
                  <a:close/>
                </a:path>
                <a:path w="7100570" h="330835">
                  <a:moveTo>
                    <a:pt x="7086600" y="323088"/>
                  </a:moveTo>
                  <a:lnTo>
                    <a:pt x="15240" y="323088"/>
                  </a:lnTo>
                  <a:lnTo>
                    <a:pt x="15240" y="316992"/>
                  </a:lnTo>
                  <a:lnTo>
                    <a:pt x="7086600" y="316992"/>
                  </a:lnTo>
                  <a:lnTo>
                    <a:pt x="7086600" y="323088"/>
                  </a:lnTo>
                  <a:close/>
                </a:path>
                <a:path w="7100570" h="330835">
                  <a:moveTo>
                    <a:pt x="7100316" y="323088"/>
                  </a:moveTo>
                  <a:lnTo>
                    <a:pt x="7086600" y="323088"/>
                  </a:lnTo>
                  <a:lnTo>
                    <a:pt x="7094220" y="316992"/>
                  </a:lnTo>
                  <a:lnTo>
                    <a:pt x="7100316" y="316992"/>
                  </a:lnTo>
                  <a:lnTo>
                    <a:pt x="7100316" y="32308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30268" y="2154426"/>
            <a:ext cx="6577864" cy="249936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73086">
              <a:spcBef>
                <a:spcPts val="278"/>
              </a:spcBef>
            </a:pPr>
            <a:r>
              <a:rPr sz="1392" b="1" spc="-42" dirty="0">
                <a:latin typeface="Trebuchet MS"/>
                <a:cs typeface="Trebuchet MS"/>
              </a:rPr>
              <a:t>java</a:t>
            </a:r>
            <a:r>
              <a:rPr sz="1392" b="1" spc="14" dirty="0">
                <a:latin typeface="Trebuchet MS"/>
                <a:cs typeface="Trebuchet MS"/>
              </a:rPr>
              <a:t> </a:t>
            </a:r>
            <a:r>
              <a:rPr sz="1392" b="1" spc="-5" dirty="0">
                <a:latin typeface="Trebuchet MS"/>
                <a:cs typeface="Trebuchet MS"/>
              </a:rPr>
              <a:t>-cp</a:t>
            </a:r>
            <a:r>
              <a:rPr sz="1392" b="1" spc="-19" dirty="0">
                <a:latin typeface="Trebuchet MS"/>
                <a:cs typeface="Trebuchet MS"/>
              </a:rPr>
              <a:t> </a:t>
            </a:r>
            <a:r>
              <a:rPr sz="1392" b="1" spc="28" dirty="0">
                <a:latin typeface="Trebuchet MS"/>
                <a:cs typeface="Trebuchet MS"/>
              </a:rPr>
              <a:t>target/mon-appli-1.0-SNAPSHOT.jar</a:t>
            </a:r>
            <a:r>
              <a:rPr sz="1392" b="1" spc="32" dirty="0">
                <a:latin typeface="Trebuchet MS"/>
                <a:cs typeface="Trebuchet MS"/>
              </a:rPr>
              <a:t> </a:t>
            </a:r>
            <a:r>
              <a:rPr sz="1392" b="1" spc="19" dirty="0">
                <a:latin typeface="Trebuchet MS"/>
                <a:cs typeface="Trebuchet MS"/>
              </a:rPr>
              <a:t>org.exemple.demo.App</a:t>
            </a:r>
            <a:endParaRPr sz="1392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3105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68169"/>
            <a:ext cx="5015251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4" dirty="0"/>
              <a:t>Installation</a:t>
            </a:r>
            <a:r>
              <a:rPr sz="2924" spc="-23" dirty="0"/>
              <a:t> </a:t>
            </a:r>
            <a:r>
              <a:rPr sz="2924" spc="-51" dirty="0"/>
              <a:t>d'un</a:t>
            </a:r>
            <a:r>
              <a:rPr sz="2924" spc="-79" dirty="0"/>
              <a:t> </a:t>
            </a:r>
            <a:r>
              <a:rPr sz="2924" spc="-70" dirty="0"/>
              <a:t>projet</a:t>
            </a:r>
            <a:r>
              <a:rPr sz="2924" spc="-46" dirty="0"/>
              <a:t> </a:t>
            </a:r>
            <a:r>
              <a:rPr sz="2924" spc="-74" dirty="0"/>
              <a:t>Maven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237967" y="1450845"/>
            <a:ext cx="6589063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42" dirty="0">
                <a:latin typeface="Trebuchet MS"/>
                <a:cs typeface="Trebuchet MS"/>
              </a:rPr>
              <a:t>Nous</a:t>
            </a:r>
            <a:r>
              <a:rPr sz="1578" spc="-60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allons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102" dirty="0">
                <a:latin typeface="Trebuchet MS"/>
                <a:cs typeface="Trebuchet MS"/>
              </a:rPr>
              <a:t>maintenant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88" dirty="0">
                <a:latin typeface="Trebuchet MS"/>
                <a:cs typeface="Trebuchet MS"/>
              </a:rPr>
              <a:t>installer</a:t>
            </a:r>
            <a:r>
              <a:rPr sz="1578" spc="-46" dirty="0">
                <a:latin typeface="Trebuchet MS"/>
                <a:cs typeface="Trebuchet MS"/>
              </a:rPr>
              <a:t> </a:t>
            </a:r>
            <a:r>
              <a:rPr sz="1578" spc="-51" dirty="0">
                <a:latin typeface="Trebuchet MS"/>
                <a:cs typeface="Trebuchet MS"/>
              </a:rPr>
              <a:t>notre </a:t>
            </a:r>
            <a:r>
              <a:rPr sz="1578" spc="-88" dirty="0">
                <a:latin typeface="Trebuchet MS"/>
                <a:cs typeface="Trebuchet MS"/>
              </a:rPr>
              <a:t>projet</a:t>
            </a:r>
            <a:r>
              <a:rPr sz="1578" spc="-42" dirty="0">
                <a:latin typeface="Trebuchet MS"/>
                <a:cs typeface="Trebuchet MS"/>
              </a:rPr>
              <a:t> </a:t>
            </a:r>
            <a:r>
              <a:rPr sz="1578" spc="-125" dirty="0">
                <a:latin typeface="Trebuchet MS"/>
                <a:cs typeface="Trebuchet MS"/>
              </a:rPr>
              <a:t>avec</a:t>
            </a:r>
            <a:r>
              <a:rPr sz="1578" spc="-37" dirty="0">
                <a:latin typeface="Trebuchet MS"/>
                <a:cs typeface="Trebuchet MS"/>
              </a:rPr>
              <a:t> </a:t>
            </a:r>
            <a:r>
              <a:rPr sz="1578" spc="-144" dirty="0">
                <a:latin typeface="Trebuchet MS"/>
                <a:cs typeface="Trebuchet MS"/>
              </a:rPr>
              <a:t>la</a:t>
            </a:r>
            <a:r>
              <a:rPr sz="1578" spc="-14" dirty="0">
                <a:latin typeface="Trebuchet MS"/>
                <a:cs typeface="Trebuchet MS"/>
              </a:rPr>
              <a:t> </a:t>
            </a:r>
            <a:r>
              <a:rPr sz="1578" spc="-79" dirty="0">
                <a:latin typeface="Trebuchet MS"/>
                <a:cs typeface="Trebuchet MS"/>
              </a:rPr>
              <a:t>commande</a:t>
            </a:r>
            <a:r>
              <a:rPr sz="1578" spc="-51" dirty="0">
                <a:latin typeface="Trebuchet MS"/>
                <a:cs typeface="Trebuchet MS"/>
              </a:rPr>
              <a:t> </a:t>
            </a:r>
            <a:r>
              <a:rPr sz="1578" b="1" spc="46" dirty="0">
                <a:latin typeface="Trebuchet MS"/>
                <a:cs typeface="Trebuchet MS"/>
              </a:rPr>
              <a:t>mvn</a:t>
            </a:r>
            <a:r>
              <a:rPr sz="1578" b="1" spc="-28" dirty="0">
                <a:latin typeface="Trebuchet MS"/>
                <a:cs typeface="Trebuchet MS"/>
              </a:rPr>
              <a:t> </a:t>
            </a:r>
            <a:r>
              <a:rPr sz="1578" b="1" spc="-14" dirty="0">
                <a:latin typeface="Trebuchet MS"/>
                <a:cs typeface="Trebuchet MS"/>
              </a:rPr>
              <a:t>install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7967" y="4348039"/>
            <a:ext cx="6319110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Vérifier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contenu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entrepôt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(Repository)</a:t>
            </a:r>
            <a:r>
              <a:rPr sz="1578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local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avec</a:t>
            </a:r>
            <a:r>
              <a:rPr sz="1578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commande</a:t>
            </a:r>
            <a:endParaRPr sz="157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7967" y="5073724"/>
            <a:ext cx="5902395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Lancer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78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commande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vérifier</a:t>
            </a:r>
            <a:r>
              <a:rPr sz="1578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 l’installation</a:t>
            </a:r>
            <a:r>
              <a:rPr sz="1578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9" dirty="0">
                <a:solidFill>
                  <a:srgbClr val="3F3F3F"/>
                </a:solidFill>
                <a:latin typeface="Calibri"/>
                <a:cs typeface="Calibri"/>
              </a:rPr>
              <a:t>été</a:t>
            </a:r>
            <a:r>
              <a:rPr sz="1578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dirty="0">
                <a:solidFill>
                  <a:srgbClr val="3F3F3F"/>
                </a:solidFill>
                <a:latin typeface="Calibri"/>
                <a:cs typeface="Calibri"/>
              </a:rPr>
              <a:t>bien</a:t>
            </a:r>
            <a:r>
              <a:rPr sz="1578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78" spc="-5" dirty="0">
                <a:solidFill>
                  <a:srgbClr val="3F3F3F"/>
                </a:solidFill>
                <a:latin typeface="Calibri"/>
                <a:cs typeface="Calibri"/>
              </a:rPr>
              <a:t>effectuée</a:t>
            </a:r>
            <a:endParaRPr sz="1578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18078" y="5342922"/>
            <a:ext cx="7800310" cy="528115"/>
            <a:chOff x="1231391" y="5756147"/>
            <a:chExt cx="8403590" cy="568960"/>
          </a:xfrm>
        </p:grpSpPr>
        <p:sp>
          <p:nvSpPr>
            <p:cNvPr id="7" name="object 7"/>
            <p:cNvSpPr/>
            <p:nvPr/>
          </p:nvSpPr>
          <p:spPr>
            <a:xfrm>
              <a:off x="1239012" y="5763767"/>
              <a:ext cx="8389620" cy="553720"/>
            </a:xfrm>
            <a:custGeom>
              <a:avLst/>
              <a:gdLst/>
              <a:ahLst/>
              <a:cxnLst/>
              <a:rect l="l" t="t" r="r" b="b"/>
              <a:pathLst>
                <a:path w="8389620" h="553720">
                  <a:moveTo>
                    <a:pt x="8389620" y="553212"/>
                  </a:moveTo>
                  <a:lnTo>
                    <a:pt x="0" y="553212"/>
                  </a:lnTo>
                  <a:lnTo>
                    <a:pt x="0" y="0"/>
                  </a:lnTo>
                  <a:lnTo>
                    <a:pt x="8389620" y="0"/>
                  </a:lnTo>
                  <a:lnTo>
                    <a:pt x="8389620" y="5532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1231391" y="5756147"/>
              <a:ext cx="8403590" cy="568960"/>
            </a:xfrm>
            <a:custGeom>
              <a:avLst/>
              <a:gdLst/>
              <a:ahLst/>
              <a:cxnLst/>
              <a:rect l="l" t="t" r="r" b="b"/>
              <a:pathLst>
                <a:path w="8403590" h="568960">
                  <a:moveTo>
                    <a:pt x="8400288" y="568452"/>
                  </a:moveTo>
                  <a:lnTo>
                    <a:pt x="3048" y="568452"/>
                  </a:lnTo>
                  <a:lnTo>
                    <a:pt x="0" y="56540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8400288" y="0"/>
                  </a:lnTo>
                  <a:lnTo>
                    <a:pt x="8403336" y="3048"/>
                  </a:lnTo>
                  <a:lnTo>
                    <a:pt x="8403336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553212"/>
                  </a:lnTo>
                  <a:lnTo>
                    <a:pt x="7620" y="553212"/>
                  </a:lnTo>
                  <a:lnTo>
                    <a:pt x="13716" y="560832"/>
                  </a:lnTo>
                  <a:lnTo>
                    <a:pt x="8403336" y="560832"/>
                  </a:lnTo>
                  <a:lnTo>
                    <a:pt x="8403336" y="565404"/>
                  </a:lnTo>
                  <a:lnTo>
                    <a:pt x="8400288" y="568452"/>
                  </a:lnTo>
                  <a:close/>
                </a:path>
                <a:path w="8403590" h="56896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8403590" h="568960">
                  <a:moveTo>
                    <a:pt x="838962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8389620" y="7620"/>
                  </a:lnTo>
                  <a:lnTo>
                    <a:pt x="8389620" y="13716"/>
                  </a:lnTo>
                  <a:close/>
                </a:path>
                <a:path w="8403590" h="568960">
                  <a:moveTo>
                    <a:pt x="8389620" y="560832"/>
                  </a:moveTo>
                  <a:lnTo>
                    <a:pt x="8389620" y="7620"/>
                  </a:lnTo>
                  <a:lnTo>
                    <a:pt x="8397240" y="13716"/>
                  </a:lnTo>
                  <a:lnTo>
                    <a:pt x="8403336" y="13716"/>
                  </a:lnTo>
                  <a:lnTo>
                    <a:pt x="8403336" y="553212"/>
                  </a:lnTo>
                  <a:lnTo>
                    <a:pt x="8397240" y="553212"/>
                  </a:lnTo>
                  <a:lnTo>
                    <a:pt x="8389620" y="560832"/>
                  </a:lnTo>
                  <a:close/>
                </a:path>
                <a:path w="8403590" h="568960">
                  <a:moveTo>
                    <a:pt x="8403336" y="13716"/>
                  </a:moveTo>
                  <a:lnTo>
                    <a:pt x="8397240" y="13716"/>
                  </a:lnTo>
                  <a:lnTo>
                    <a:pt x="8389620" y="7620"/>
                  </a:lnTo>
                  <a:lnTo>
                    <a:pt x="8403336" y="7620"/>
                  </a:lnTo>
                  <a:lnTo>
                    <a:pt x="8403336" y="13716"/>
                  </a:lnTo>
                  <a:close/>
                </a:path>
                <a:path w="8403590" h="568960">
                  <a:moveTo>
                    <a:pt x="13716" y="560832"/>
                  </a:moveTo>
                  <a:lnTo>
                    <a:pt x="7620" y="553212"/>
                  </a:lnTo>
                  <a:lnTo>
                    <a:pt x="13716" y="553212"/>
                  </a:lnTo>
                  <a:lnTo>
                    <a:pt x="13716" y="560832"/>
                  </a:lnTo>
                  <a:close/>
                </a:path>
                <a:path w="8403590" h="568960">
                  <a:moveTo>
                    <a:pt x="8389620" y="560832"/>
                  </a:moveTo>
                  <a:lnTo>
                    <a:pt x="13716" y="560832"/>
                  </a:lnTo>
                  <a:lnTo>
                    <a:pt x="13716" y="553212"/>
                  </a:lnTo>
                  <a:lnTo>
                    <a:pt x="8389620" y="553212"/>
                  </a:lnTo>
                  <a:lnTo>
                    <a:pt x="8389620" y="560832"/>
                  </a:lnTo>
                  <a:close/>
                </a:path>
                <a:path w="8403590" h="568960">
                  <a:moveTo>
                    <a:pt x="8403336" y="560832"/>
                  </a:moveTo>
                  <a:lnTo>
                    <a:pt x="8389620" y="560832"/>
                  </a:lnTo>
                  <a:lnTo>
                    <a:pt x="8397240" y="553212"/>
                  </a:lnTo>
                  <a:lnTo>
                    <a:pt x="8403336" y="553212"/>
                  </a:lnTo>
                  <a:lnTo>
                    <a:pt x="8403336" y="560832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25153" y="5349995"/>
            <a:ext cx="7787342" cy="464161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73086">
              <a:spcBef>
                <a:spcPts val="278"/>
              </a:spcBef>
            </a:pPr>
            <a:r>
              <a:rPr sz="1392" b="1" spc="56" dirty="0">
                <a:latin typeface="Trebuchet MS"/>
                <a:cs typeface="Trebuchet MS"/>
              </a:rPr>
              <a:t>mvn</a:t>
            </a:r>
            <a:r>
              <a:rPr sz="1392" b="1" spc="-46" dirty="0">
                <a:latin typeface="Trebuchet MS"/>
                <a:cs typeface="Trebuchet MS"/>
              </a:rPr>
              <a:t> </a:t>
            </a:r>
            <a:r>
              <a:rPr sz="1392" b="1" spc="-5" dirty="0">
                <a:latin typeface="Trebuchet MS"/>
                <a:cs typeface="Trebuchet MS"/>
              </a:rPr>
              <a:t>install</a:t>
            </a:r>
            <a:endParaRPr sz="1392">
              <a:latin typeface="Trebuchet MS"/>
              <a:cs typeface="Trebuchet MS"/>
            </a:endParaRPr>
          </a:p>
          <a:p>
            <a:pPr marL="73086">
              <a:spcBef>
                <a:spcPts val="42"/>
              </a:spcBef>
            </a:pPr>
            <a:r>
              <a:rPr sz="1392" b="1" spc="-14" dirty="0">
                <a:latin typeface="Trebuchet MS"/>
                <a:cs typeface="Trebuchet MS"/>
              </a:rPr>
              <a:t>ls</a:t>
            </a:r>
            <a:r>
              <a:rPr sz="1392" b="1" spc="483" dirty="0">
                <a:latin typeface="Trebuchet MS"/>
                <a:cs typeface="Trebuchet MS"/>
              </a:rPr>
              <a:t> </a:t>
            </a:r>
            <a:r>
              <a:rPr sz="1392" b="1" spc="14" dirty="0">
                <a:latin typeface="Trebuchet MS"/>
                <a:cs typeface="Trebuchet MS"/>
              </a:rPr>
              <a:t>/home</a:t>
            </a:r>
            <a:r>
              <a:rPr sz="1392" b="1" spc="42" dirty="0">
                <a:latin typeface="Trebuchet MS"/>
                <a:cs typeface="Trebuchet MS"/>
              </a:rPr>
              <a:t> </a:t>
            </a:r>
            <a:r>
              <a:rPr sz="1392" b="1" spc="19" dirty="0">
                <a:latin typeface="Trebuchet MS"/>
                <a:cs typeface="Trebuchet MS"/>
              </a:rPr>
              <a:t>/&lt;User_Name&gt;/.m2/repository/org/exemple/demo/mon-appli/1.0-SNAPSHOT/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52029" y="1737122"/>
            <a:ext cx="4365792" cy="1738772"/>
            <a:chOff x="1267967" y="1871472"/>
            <a:chExt cx="4703445" cy="1873250"/>
          </a:xfrm>
        </p:grpSpPr>
        <p:sp>
          <p:nvSpPr>
            <p:cNvPr id="11" name="object 11"/>
            <p:cNvSpPr/>
            <p:nvPr/>
          </p:nvSpPr>
          <p:spPr>
            <a:xfrm>
              <a:off x="1275587" y="1879092"/>
              <a:ext cx="4688205" cy="1858010"/>
            </a:xfrm>
            <a:custGeom>
              <a:avLst/>
              <a:gdLst/>
              <a:ahLst/>
              <a:cxnLst/>
              <a:rect l="l" t="t" r="r" b="b"/>
              <a:pathLst>
                <a:path w="4688205" h="1858010">
                  <a:moveTo>
                    <a:pt x="4687824" y="1857756"/>
                  </a:moveTo>
                  <a:lnTo>
                    <a:pt x="0" y="1857756"/>
                  </a:lnTo>
                  <a:lnTo>
                    <a:pt x="0" y="0"/>
                  </a:lnTo>
                  <a:lnTo>
                    <a:pt x="4687824" y="0"/>
                  </a:lnTo>
                  <a:lnTo>
                    <a:pt x="4687824" y="18577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1267967" y="1871472"/>
              <a:ext cx="4703445" cy="1873250"/>
            </a:xfrm>
            <a:custGeom>
              <a:avLst/>
              <a:gdLst/>
              <a:ahLst/>
              <a:cxnLst/>
              <a:rect l="l" t="t" r="r" b="b"/>
              <a:pathLst>
                <a:path w="4703445" h="1873250">
                  <a:moveTo>
                    <a:pt x="4700016" y="1872996"/>
                  </a:moveTo>
                  <a:lnTo>
                    <a:pt x="3048" y="1872996"/>
                  </a:lnTo>
                  <a:lnTo>
                    <a:pt x="0" y="186994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700016" y="0"/>
                  </a:lnTo>
                  <a:lnTo>
                    <a:pt x="4703064" y="3048"/>
                  </a:lnTo>
                  <a:lnTo>
                    <a:pt x="470306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859279"/>
                  </a:lnTo>
                  <a:lnTo>
                    <a:pt x="7620" y="1859279"/>
                  </a:lnTo>
                  <a:lnTo>
                    <a:pt x="13716" y="1865375"/>
                  </a:lnTo>
                  <a:lnTo>
                    <a:pt x="4703064" y="1865375"/>
                  </a:lnTo>
                  <a:lnTo>
                    <a:pt x="4703064" y="1869948"/>
                  </a:lnTo>
                  <a:lnTo>
                    <a:pt x="4700016" y="1872996"/>
                  </a:lnTo>
                  <a:close/>
                </a:path>
                <a:path w="4703445" h="187325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4703445" h="1873250">
                  <a:moveTo>
                    <a:pt x="468934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4689348" y="7620"/>
                  </a:lnTo>
                  <a:lnTo>
                    <a:pt x="4689348" y="13716"/>
                  </a:lnTo>
                  <a:close/>
                </a:path>
                <a:path w="4703445" h="1873250">
                  <a:moveTo>
                    <a:pt x="4689348" y="1865375"/>
                  </a:moveTo>
                  <a:lnTo>
                    <a:pt x="4689348" y="7620"/>
                  </a:lnTo>
                  <a:lnTo>
                    <a:pt x="4695444" y="13716"/>
                  </a:lnTo>
                  <a:lnTo>
                    <a:pt x="4703064" y="13716"/>
                  </a:lnTo>
                  <a:lnTo>
                    <a:pt x="4703064" y="1859279"/>
                  </a:lnTo>
                  <a:lnTo>
                    <a:pt x="4695444" y="1859279"/>
                  </a:lnTo>
                  <a:lnTo>
                    <a:pt x="4689348" y="1865375"/>
                  </a:lnTo>
                  <a:close/>
                </a:path>
                <a:path w="4703445" h="1873250">
                  <a:moveTo>
                    <a:pt x="4703064" y="13716"/>
                  </a:moveTo>
                  <a:lnTo>
                    <a:pt x="4695444" y="13716"/>
                  </a:lnTo>
                  <a:lnTo>
                    <a:pt x="4689348" y="7620"/>
                  </a:lnTo>
                  <a:lnTo>
                    <a:pt x="4703064" y="7620"/>
                  </a:lnTo>
                  <a:lnTo>
                    <a:pt x="4703064" y="13716"/>
                  </a:lnTo>
                  <a:close/>
                </a:path>
                <a:path w="4703445" h="1873250">
                  <a:moveTo>
                    <a:pt x="13716" y="1865375"/>
                  </a:moveTo>
                  <a:lnTo>
                    <a:pt x="7620" y="1859279"/>
                  </a:lnTo>
                  <a:lnTo>
                    <a:pt x="13716" y="1859279"/>
                  </a:lnTo>
                  <a:lnTo>
                    <a:pt x="13716" y="1865375"/>
                  </a:lnTo>
                  <a:close/>
                </a:path>
                <a:path w="4703445" h="1873250">
                  <a:moveTo>
                    <a:pt x="4689348" y="1865375"/>
                  </a:moveTo>
                  <a:lnTo>
                    <a:pt x="13716" y="1865375"/>
                  </a:lnTo>
                  <a:lnTo>
                    <a:pt x="13716" y="1859279"/>
                  </a:lnTo>
                  <a:lnTo>
                    <a:pt x="4689348" y="1859279"/>
                  </a:lnTo>
                  <a:lnTo>
                    <a:pt x="4689348" y="1865375"/>
                  </a:lnTo>
                  <a:close/>
                </a:path>
                <a:path w="4703445" h="1873250">
                  <a:moveTo>
                    <a:pt x="4703064" y="1865375"/>
                  </a:moveTo>
                  <a:lnTo>
                    <a:pt x="4689348" y="1865375"/>
                  </a:lnTo>
                  <a:lnTo>
                    <a:pt x="4695444" y="1859279"/>
                  </a:lnTo>
                  <a:lnTo>
                    <a:pt x="4703064" y="1859279"/>
                  </a:lnTo>
                  <a:lnTo>
                    <a:pt x="4703064" y="1865375"/>
                  </a:lnTo>
                  <a:close/>
                </a:path>
              </a:pathLst>
            </a:custGeom>
            <a:solidFill>
              <a:srgbClr val="9CBFBD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459102" y="1744195"/>
            <a:ext cx="4351646" cy="1684978"/>
          </a:xfrm>
          <a:prstGeom prst="rect">
            <a:avLst/>
          </a:prstGeom>
        </p:spPr>
        <p:txBody>
          <a:bodyPr vert="horz" wrap="square" lIns="0" tIns="17682" rIns="0" bIns="0" rtlCol="0">
            <a:spAutoFit/>
          </a:bodyPr>
          <a:lstStyle/>
          <a:p>
            <a:pPr marL="358949" marR="86053" indent="-199809" algn="just">
              <a:lnSpc>
                <a:spcPts val="2580"/>
              </a:lnSpc>
              <a:spcBef>
                <a:spcPts val="139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359538" algn="l"/>
              </a:tabLst>
            </a:pPr>
            <a:r>
              <a:rPr sz="1392" b="1" spc="56" dirty="0">
                <a:latin typeface="Trebuchet MS"/>
                <a:cs typeface="Trebuchet MS"/>
              </a:rPr>
              <a:t>mvn</a:t>
            </a:r>
            <a:r>
              <a:rPr sz="1392" b="1" spc="60" dirty="0">
                <a:latin typeface="Trebuchet MS"/>
                <a:cs typeface="Trebuchet MS"/>
              </a:rPr>
              <a:t> </a:t>
            </a:r>
            <a:r>
              <a:rPr sz="1392" b="1" spc="-5" dirty="0">
                <a:latin typeface="Trebuchet MS"/>
                <a:cs typeface="Trebuchet MS"/>
              </a:rPr>
              <a:t>install</a:t>
            </a:r>
            <a:r>
              <a:rPr sz="1392" b="1" dirty="0">
                <a:latin typeface="Trebuchet MS"/>
                <a:cs typeface="Trebuchet MS"/>
              </a:rPr>
              <a:t> </a:t>
            </a:r>
            <a:r>
              <a:rPr sz="1392" spc="102" dirty="0">
                <a:latin typeface="Trebuchet MS"/>
                <a:cs typeface="Trebuchet MS"/>
              </a:rPr>
              <a:t>= </a:t>
            </a:r>
            <a:r>
              <a:rPr sz="1392" b="1" spc="14" dirty="0">
                <a:latin typeface="Trebuchet MS"/>
                <a:cs typeface="Trebuchet MS"/>
              </a:rPr>
              <a:t>package</a:t>
            </a:r>
            <a:r>
              <a:rPr sz="1392" b="1" spc="19" dirty="0">
                <a:latin typeface="Trebuchet MS"/>
                <a:cs typeface="Trebuchet MS"/>
              </a:rPr>
              <a:t> </a:t>
            </a:r>
            <a:r>
              <a:rPr sz="1392" spc="102" dirty="0">
                <a:latin typeface="Trebuchet MS"/>
                <a:cs typeface="Trebuchet MS"/>
              </a:rPr>
              <a:t>+ </a:t>
            </a:r>
            <a:r>
              <a:rPr sz="1392" b="1" spc="19" dirty="0">
                <a:latin typeface="Trebuchet MS"/>
                <a:cs typeface="Trebuchet MS"/>
              </a:rPr>
              <a:t>déploiement</a:t>
            </a:r>
            <a:r>
              <a:rPr sz="1392" b="1" spc="23" dirty="0">
                <a:latin typeface="Trebuchet MS"/>
                <a:cs typeface="Trebuchet MS"/>
              </a:rPr>
              <a:t> </a:t>
            </a:r>
            <a:r>
              <a:rPr sz="1392" spc="-56" dirty="0">
                <a:latin typeface="Trebuchet MS"/>
                <a:cs typeface="Trebuchet MS"/>
              </a:rPr>
              <a:t>dans </a:t>
            </a:r>
            <a:r>
              <a:rPr sz="1392" spc="-51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l’entrepôt</a:t>
            </a:r>
            <a:r>
              <a:rPr sz="1392" spc="-19" dirty="0">
                <a:latin typeface="Trebuchet MS"/>
                <a:cs typeface="Trebuchet MS"/>
              </a:rPr>
              <a:t> </a:t>
            </a:r>
            <a:r>
              <a:rPr sz="1392" spc="-70" dirty="0">
                <a:latin typeface="Trebuchet MS"/>
                <a:cs typeface="Trebuchet MS"/>
              </a:rPr>
              <a:t>(référentiel)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60" dirty="0">
                <a:latin typeface="Trebuchet MS"/>
                <a:cs typeface="Trebuchet MS"/>
              </a:rPr>
              <a:t>Maven</a:t>
            </a:r>
            <a:r>
              <a:rPr sz="1392" spc="-9" dirty="0">
                <a:latin typeface="Trebuchet MS"/>
                <a:cs typeface="Trebuchet MS"/>
              </a:rPr>
              <a:t> </a:t>
            </a:r>
            <a:r>
              <a:rPr sz="1392" spc="-93" dirty="0">
                <a:latin typeface="Trebuchet MS"/>
                <a:cs typeface="Trebuchet MS"/>
              </a:rPr>
              <a:t>local.</a:t>
            </a:r>
            <a:endParaRPr sz="1392">
              <a:latin typeface="Trebuchet MS"/>
              <a:cs typeface="Trebuchet MS"/>
            </a:endParaRPr>
          </a:p>
          <a:p>
            <a:pPr marL="358949" marR="86643" indent="-199809" algn="just">
              <a:lnSpc>
                <a:spcPts val="2571"/>
              </a:lnSpc>
              <a:spcBef>
                <a:spcPts val="5"/>
              </a:spcBef>
              <a:buClr>
                <a:srgbClr val="215967"/>
              </a:buClr>
              <a:buSzPct val="123333"/>
              <a:buFont typeface="Wingdings"/>
              <a:buChar char=""/>
              <a:tabLst>
                <a:tab pos="359538" algn="l"/>
              </a:tabLst>
            </a:pPr>
            <a:r>
              <a:rPr sz="1392" spc="-46" dirty="0">
                <a:latin typeface="Trebuchet MS"/>
                <a:cs typeface="Trebuchet MS"/>
              </a:rPr>
              <a:t>Le </a:t>
            </a:r>
            <a:r>
              <a:rPr sz="1392" spc="-70" dirty="0">
                <a:latin typeface="Trebuchet MS"/>
                <a:cs typeface="Trebuchet MS"/>
              </a:rPr>
              <a:t>référentiel local </a:t>
            </a:r>
            <a:r>
              <a:rPr sz="1392" spc="-65" dirty="0">
                <a:latin typeface="Trebuchet MS"/>
                <a:cs typeface="Trebuchet MS"/>
              </a:rPr>
              <a:t>de </a:t>
            </a:r>
            <a:r>
              <a:rPr sz="1392" spc="-56" dirty="0">
                <a:latin typeface="Trebuchet MS"/>
                <a:cs typeface="Trebuchet MS"/>
              </a:rPr>
              <a:t>Maven </a:t>
            </a:r>
            <a:r>
              <a:rPr sz="1392" spc="-60" dirty="0">
                <a:latin typeface="Trebuchet MS"/>
                <a:cs typeface="Trebuchet MS"/>
              </a:rPr>
              <a:t>est </a:t>
            </a:r>
            <a:r>
              <a:rPr sz="1392" spc="-51" dirty="0">
                <a:latin typeface="Trebuchet MS"/>
                <a:cs typeface="Trebuchet MS"/>
              </a:rPr>
              <a:t>un </a:t>
            </a:r>
            <a:r>
              <a:rPr sz="1392" spc="-79" dirty="0">
                <a:latin typeface="Trebuchet MS"/>
                <a:cs typeface="Trebuchet MS"/>
              </a:rPr>
              <a:t>emplacement </a:t>
            </a:r>
            <a:r>
              <a:rPr sz="1392" spc="-56" dirty="0">
                <a:latin typeface="Trebuchet MS"/>
                <a:cs typeface="Trebuchet MS"/>
              </a:rPr>
              <a:t>de </a:t>
            </a:r>
            <a:r>
              <a:rPr sz="1392" spc="-51" dirty="0">
                <a:latin typeface="Trebuchet MS"/>
                <a:cs typeface="Trebuchet MS"/>
              </a:rPr>
              <a:t> </a:t>
            </a:r>
            <a:r>
              <a:rPr sz="1392" spc="-28" dirty="0">
                <a:latin typeface="Trebuchet MS"/>
                <a:cs typeface="Trebuchet MS"/>
              </a:rPr>
              <a:t>dossier </a:t>
            </a:r>
            <a:r>
              <a:rPr sz="1392" spc="-19" dirty="0">
                <a:latin typeface="Trebuchet MS"/>
                <a:cs typeface="Trebuchet MS"/>
              </a:rPr>
              <a:t>sur </a:t>
            </a:r>
            <a:r>
              <a:rPr sz="1392" spc="-111" dirty="0">
                <a:latin typeface="Trebuchet MS"/>
                <a:cs typeface="Trebuchet MS"/>
              </a:rPr>
              <a:t>la </a:t>
            </a:r>
            <a:r>
              <a:rPr sz="1392" spc="-70" dirty="0">
                <a:latin typeface="Trebuchet MS"/>
                <a:cs typeface="Trebuchet MS"/>
              </a:rPr>
              <a:t>machine </a:t>
            </a:r>
            <a:r>
              <a:rPr sz="1392" spc="-51" dirty="0">
                <a:latin typeface="Trebuchet MS"/>
                <a:cs typeface="Trebuchet MS"/>
              </a:rPr>
              <a:t>du </a:t>
            </a:r>
            <a:r>
              <a:rPr sz="1392" spc="-79" dirty="0">
                <a:latin typeface="Trebuchet MS"/>
                <a:cs typeface="Trebuchet MS"/>
              </a:rPr>
              <a:t>développeur, </a:t>
            </a:r>
            <a:r>
              <a:rPr sz="1392" dirty="0">
                <a:latin typeface="Trebuchet MS"/>
                <a:cs typeface="Trebuchet MS"/>
              </a:rPr>
              <a:t>où </a:t>
            </a:r>
            <a:r>
              <a:rPr sz="1392" spc="-28" dirty="0">
                <a:latin typeface="Trebuchet MS"/>
                <a:cs typeface="Trebuchet MS"/>
              </a:rPr>
              <a:t>tous </a:t>
            </a:r>
            <a:r>
              <a:rPr sz="1392" spc="-65" dirty="0">
                <a:latin typeface="Trebuchet MS"/>
                <a:cs typeface="Trebuchet MS"/>
              </a:rPr>
              <a:t>les </a:t>
            </a:r>
            <a:r>
              <a:rPr sz="1392" spc="-60" dirty="0">
                <a:latin typeface="Trebuchet MS"/>
                <a:cs typeface="Trebuchet MS"/>
              </a:rPr>
              <a:t> </a:t>
            </a:r>
            <a:r>
              <a:rPr sz="1392" spc="-74" dirty="0">
                <a:latin typeface="Trebuchet MS"/>
                <a:cs typeface="Trebuchet MS"/>
              </a:rPr>
              <a:t>artefacts</a:t>
            </a:r>
            <a:r>
              <a:rPr sz="1392" spc="-28" dirty="0">
                <a:latin typeface="Trebuchet MS"/>
                <a:cs typeface="Trebuchet MS"/>
              </a:rPr>
              <a:t> </a:t>
            </a:r>
            <a:r>
              <a:rPr sz="1392" spc="-51" dirty="0">
                <a:latin typeface="Trebuchet MS"/>
                <a:cs typeface="Trebuchet MS"/>
              </a:rPr>
              <a:t>du</a:t>
            </a:r>
            <a:r>
              <a:rPr sz="1392" spc="-23" dirty="0">
                <a:latin typeface="Trebuchet MS"/>
                <a:cs typeface="Trebuchet MS"/>
              </a:rPr>
              <a:t> </a:t>
            </a:r>
            <a:r>
              <a:rPr sz="1392" spc="-65" dirty="0">
                <a:latin typeface="Trebuchet MS"/>
                <a:cs typeface="Trebuchet MS"/>
              </a:rPr>
              <a:t>projet</a:t>
            </a:r>
            <a:r>
              <a:rPr sz="1392" spc="-28" dirty="0">
                <a:latin typeface="Trebuchet MS"/>
                <a:cs typeface="Trebuchet MS"/>
              </a:rPr>
              <a:t> sont</a:t>
            </a:r>
            <a:r>
              <a:rPr sz="1392" spc="-14" dirty="0">
                <a:latin typeface="Trebuchet MS"/>
                <a:cs typeface="Trebuchet MS"/>
              </a:rPr>
              <a:t> </a:t>
            </a:r>
            <a:r>
              <a:rPr sz="1392" spc="-37" dirty="0">
                <a:latin typeface="Trebuchet MS"/>
                <a:cs typeface="Trebuchet MS"/>
              </a:rPr>
              <a:t>stockés</a:t>
            </a:r>
            <a:r>
              <a:rPr sz="1392" dirty="0">
                <a:latin typeface="Trebuchet MS"/>
                <a:cs typeface="Trebuchet MS"/>
              </a:rPr>
              <a:t> </a:t>
            </a:r>
            <a:r>
              <a:rPr sz="1392" spc="-84" dirty="0">
                <a:latin typeface="Trebuchet MS"/>
                <a:cs typeface="Trebuchet MS"/>
              </a:rPr>
              <a:t>localement.</a:t>
            </a:r>
            <a:endParaRPr sz="1392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60341" y="1762584"/>
            <a:ext cx="2855123" cy="2637040"/>
            <a:chOff x="6124955" y="1898904"/>
            <a:chExt cx="3075940" cy="284099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8483" y="1932432"/>
              <a:ext cx="3008375" cy="277367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24955" y="1898904"/>
              <a:ext cx="3075940" cy="2840990"/>
            </a:xfrm>
            <a:custGeom>
              <a:avLst/>
              <a:gdLst/>
              <a:ahLst/>
              <a:cxnLst/>
              <a:rect l="l" t="t" r="r" b="b"/>
              <a:pathLst>
                <a:path w="3075940" h="2840990">
                  <a:moveTo>
                    <a:pt x="3075432" y="2840735"/>
                  </a:moveTo>
                  <a:lnTo>
                    <a:pt x="0" y="2840735"/>
                  </a:lnTo>
                  <a:lnTo>
                    <a:pt x="0" y="0"/>
                  </a:lnTo>
                  <a:lnTo>
                    <a:pt x="3075432" y="0"/>
                  </a:lnTo>
                  <a:lnTo>
                    <a:pt x="3075432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807208"/>
                  </a:lnTo>
                  <a:lnTo>
                    <a:pt x="16764" y="2807208"/>
                  </a:lnTo>
                  <a:lnTo>
                    <a:pt x="33528" y="2823972"/>
                  </a:lnTo>
                  <a:lnTo>
                    <a:pt x="3075432" y="2823972"/>
                  </a:lnTo>
                  <a:lnTo>
                    <a:pt x="3075432" y="2840735"/>
                  </a:lnTo>
                  <a:close/>
                </a:path>
                <a:path w="3075940" h="284099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3075940" h="2840990">
                  <a:moveTo>
                    <a:pt x="3041903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3041903" y="16764"/>
                  </a:lnTo>
                  <a:lnTo>
                    <a:pt x="3041903" y="33528"/>
                  </a:lnTo>
                  <a:close/>
                </a:path>
                <a:path w="3075940" h="2840990">
                  <a:moveTo>
                    <a:pt x="3041903" y="2823972"/>
                  </a:moveTo>
                  <a:lnTo>
                    <a:pt x="3041903" y="16764"/>
                  </a:lnTo>
                  <a:lnTo>
                    <a:pt x="3058668" y="33528"/>
                  </a:lnTo>
                  <a:lnTo>
                    <a:pt x="3075432" y="33528"/>
                  </a:lnTo>
                  <a:lnTo>
                    <a:pt x="3075432" y="2807208"/>
                  </a:lnTo>
                  <a:lnTo>
                    <a:pt x="3058668" y="2807208"/>
                  </a:lnTo>
                  <a:lnTo>
                    <a:pt x="3041903" y="2823972"/>
                  </a:lnTo>
                  <a:close/>
                </a:path>
                <a:path w="3075940" h="2840990">
                  <a:moveTo>
                    <a:pt x="3075432" y="33528"/>
                  </a:moveTo>
                  <a:lnTo>
                    <a:pt x="3058668" y="33528"/>
                  </a:lnTo>
                  <a:lnTo>
                    <a:pt x="3041903" y="16764"/>
                  </a:lnTo>
                  <a:lnTo>
                    <a:pt x="3075432" y="16764"/>
                  </a:lnTo>
                  <a:lnTo>
                    <a:pt x="3075432" y="33528"/>
                  </a:lnTo>
                  <a:close/>
                </a:path>
                <a:path w="3075940" h="2840990">
                  <a:moveTo>
                    <a:pt x="33528" y="2823972"/>
                  </a:moveTo>
                  <a:lnTo>
                    <a:pt x="16764" y="2807208"/>
                  </a:lnTo>
                  <a:lnTo>
                    <a:pt x="33528" y="2807208"/>
                  </a:lnTo>
                  <a:lnTo>
                    <a:pt x="33528" y="2823972"/>
                  </a:lnTo>
                  <a:close/>
                </a:path>
                <a:path w="3075940" h="2840990">
                  <a:moveTo>
                    <a:pt x="3041903" y="2823972"/>
                  </a:moveTo>
                  <a:lnTo>
                    <a:pt x="33528" y="2823972"/>
                  </a:lnTo>
                  <a:lnTo>
                    <a:pt x="33528" y="2807208"/>
                  </a:lnTo>
                  <a:lnTo>
                    <a:pt x="3041903" y="2807208"/>
                  </a:lnTo>
                  <a:lnTo>
                    <a:pt x="3041903" y="2823972"/>
                  </a:lnTo>
                  <a:close/>
                </a:path>
                <a:path w="3075940" h="2840990">
                  <a:moveTo>
                    <a:pt x="3075432" y="2823972"/>
                  </a:moveTo>
                  <a:lnTo>
                    <a:pt x="3041903" y="2823972"/>
                  </a:lnTo>
                  <a:lnTo>
                    <a:pt x="3058668" y="2807208"/>
                  </a:lnTo>
                  <a:lnTo>
                    <a:pt x="3075432" y="2807208"/>
                  </a:lnTo>
                  <a:lnTo>
                    <a:pt x="3075432" y="28239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8483" y="1932432"/>
              <a:ext cx="3008375" cy="277367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124955" y="1898904"/>
              <a:ext cx="3075940" cy="2840990"/>
            </a:xfrm>
            <a:custGeom>
              <a:avLst/>
              <a:gdLst/>
              <a:ahLst/>
              <a:cxnLst/>
              <a:rect l="l" t="t" r="r" b="b"/>
              <a:pathLst>
                <a:path w="3075940" h="2840990">
                  <a:moveTo>
                    <a:pt x="3075432" y="2840735"/>
                  </a:moveTo>
                  <a:lnTo>
                    <a:pt x="0" y="2840735"/>
                  </a:lnTo>
                  <a:lnTo>
                    <a:pt x="0" y="0"/>
                  </a:lnTo>
                  <a:lnTo>
                    <a:pt x="3075432" y="0"/>
                  </a:lnTo>
                  <a:lnTo>
                    <a:pt x="3075432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2807208"/>
                  </a:lnTo>
                  <a:lnTo>
                    <a:pt x="16764" y="2807208"/>
                  </a:lnTo>
                  <a:lnTo>
                    <a:pt x="33528" y="2823972"/>
                  </a:lnTo>
                  <a:lnTo>
                    <a:pt x="3075432" y="2823972"/>
                  </a:lnTo>
                  <a:lnTo>
                    <a:pt x="3075432" y="2840735"/>
                  </a:lnTo>
                  <a:close/>
                </a:path>
                <a:path w="3075940" h="284099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3075940" h="2840990">
                  <a:moveTo>
                    <a:pt x="3041903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3041903" y="16764"/>
                  </a:lnTo>
                  <a:lnTo>
                    <a:pt x="3041903" y="33528"/>
                  </a:lnTo>
                  <a:close/>
                </a:path>
                <a:path w="3075940" h="2840990">
                  <a:moveTo>
                    <a:pt x="3041903" y="2823972"/>
                  </a:moveTo>
                  <a:lnTo>
                    <a:pt x="3041903" y="16764"/>
                  </a:lnTo>
                  <a:lnTo>
                    <a:pt x="3058668" y="33528"/>
                  </a:lnTo>
                  <a:lnTo>
                    <a:pt x="3075432" y="33528"/>
                  </a:lnTo>
                  <a:lnTo>
                    <a:pt x="3075432" y="2807208"/>
                  </a:lnTo>
                  <a:lnTo>
                    <a:pt x="3058668" y="2807208"/>
                  </a:lnTo>
                  <a:lnTo>
                    <a:pt x="3041903" y="2823972"/>
                  </a:lnTo>
                  <a:close/>
                </a:path>
                <a:path w="3075940" h="2840990">
                  <a:moveTo>
                    <a:pt x="3075432" y="33528"/>
                  </a:moveTo>
                  <a:lnTo>
                    <a:pt x="3058668" y="33528"/>
                  </a:lnTo>
                  <a:lnTo>
                    <a:pt x="3041903" y="16764"/>
                  </a:lnTo>
                  <a:lnTo>
                    <a:pt x="3075432" y="16764"/>
                  </a:lnTo>
                  <a:lnTo>
                    <a:pt x="3075432" y="33528"/>
                  </a:lnTo>
                  <a:close/>
                </a:path>
                <a:path w="3075940" h="2840990">
                  <a:moveTo>
                    <a:pt x="33528" y="2823972"/>
                  </a:moveTo>
                  <a:lnTo>
                    <a:pt x="16764" y="2807208"/>
                  </a:lnTo>
                  <a:lnTo>
                    <a:pt x="33528" y="2807208"/>
                  </a:lnTo>
                  <a:lnTo>
                    <a:pt x="33528" y="2823972"/>
                  </a:lnTo>
                  <a:close/>
                </a:path>
                <a:path w="3075940" h="2840990">
                  <a:moveTo>
                    <a:pt x="3041903" y="2823972"/>
                  </a:moveTo>
                  <a:lnTo>
                    <a:pt x="33528" y="2823972"/>
                  </a:lnTo>
                  <a:lnTo>
                    <a:pt x="33528" y="2807208"/>
                  </a:lnTo>
                  <a:lnTo>
                    <a:pt x="3041903" y="2807208"/>
                  </a:lnTo>
                  <a:lnTo>
                    <a:pt x="3041903" y="2823972"/>
                  </a:lnTo>
                  <a:close/>
                </a:path>
                <a:path w="3075940" h="2840990">
                  <a:moveTo>
                    <a:pt x="3075432" y="2823972"/>
                  </a:moveTo>
                  <a:lnTo>
                    <a:pt x="3041903" y="2823972"/>
                  </a:lnTo>
                  <a:lnTo>
                    <a:pt x="3058668" y="2807208"/>
                  </a:lnTo>
                  <a:lnTo>
                    <a:pt x="3075432" y="2807208"/>
                  </a:lnTo>
                  <a:lnTo>
                    <a:pt x="3075432" y="28239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452029" y="3552046"/>
            <a:ext cx="4307440" cy="748556"/>
            <a:chOff x="1267967" y="3826764"/>
            <a:chExt cx="4640580" cy="806450"/>
          </a:xfrm>
        </p:grpSpPr>
        <p:sp>
          <p:nvSpPr>
            <p:cNvPr id="20" name="object 20"/>
            <p:cNvSpPr/>
            <p:nvPr/>
          </p:nvSpPr>
          <p:spPr>
            <a:xfrm>
              <a:off x="1275587" y="3832860"/>
              <a:ext cx="4627245" cy="794385"/>
            </a:xfrm>
            <a:custGeom>
              <a:avLst/>
              <a:gdLst/>
              <a:ahLst/>
              <a:cxnLst/>
              <a:rect l="l" t="t" r="r" b="b"/>
              <a:pathLst>
                <a:path w="4627245" h="794385">
                  <a:moveTo>
                    <a:pt x="4626863" y="794004"/>
                  </a:moveTo>
                  <a:lnTo>
                    <a:pt x="0" y="794004"/>
                  </a:lnTo>
                  <a:lnTo>
                    <a:pt x="0" y="0"/>
                  </a:lnTo>
                  <a:lnTo>
                    <a:pt x="4626863" y="0"/>
                  </a:lnTo>
                  <a:lnTo>
                    <a:pt x="4626863" y="7940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267967" y="3826764"/>
              <a:ext cx="4640580" cy="806450"/>
            </a:xfrm>
            <a:custGeom>
              <a:avLst/>
              <a:gdLst/>
              <a:ahLst/>
              <a:cxnLst/>
              <a:rect l="l" t="t" r="r" b="b"/>
              <a:pathLst>
                <a:path w="4640580" h="806450">
                  <a:moveTo>
                    <a:pt x="4637532" y="806196"/>
                  </a:moveTo>
                  <a:lnTo>
                    <a:pt x="3048" y="806196"/>
                  </a:lnTo>
                  <a:lnTo>
                    <a:pt x="0" y="80314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637532" y="0"/>
                  </a:lnTo>
                  <a:lnTo>
                    <a:pt x="4640580" y="3048"/>
                  </a:lnTo>
                  <a:lnTo>
                    <a:pt x="464058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792480"/>
                  </a:lnTo>
                  <a:lnTo>
                    <a:pt x="7620" y="792480"/>
                  </a:lnTo>
                  <a:lnTo>
                    <a:pt x="13716" y="800100"/>
                  </a:lnTo>
                  <a:lnTo>
                    <a:pt x="4640580" y="800100"/>
                  </a:lnTo>
                  <a:lnTo>
                    <a:pt x="4640580" y="803148"/>
                  </a:lnTo>
                  <a:lnTo>
                    <a:pt x="4637532" y="806196"/>
                  </a:lnTo>
                  <a:close/>
                </a:path>
                <a:path w="4640580" h="806450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4640580" h="806450">
                  <a:moveTo>
                    <a:pt x="462686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4626864" y="6096"/>
                  </a:lnTo>
                  <a:lnTo>
                    <a:pt x="4626864" y="13716"/>
                  </a:lnTo>
                  <a:close/>
                </a:path>
                <a:path w="4640580" h="806450">
                  <a:moveTo>
                    <a:pt x="4626864" y="800100"/>
                  </a:moveTo>
                  <a:lnTo>
                    <a:pt x="4626864" y="6096"/>
                  </a:lnTo>
                  <a:lnTo>
                    <a:pt x="4634484" y="13716"/>
                  </a:lnTo>
                  <a:lnTo>
                    <a:pt x="4640580" y="13716"/>
                  </a:lnTo>
                  <a:lnTo>
                    <a:pt x="4640580" y="792480"/>
                  </a:lnTo>
                  <a:lnTo>
                    <a:pt x="4634484" y="792480"/>
                  </a:lnTo>
                  <a:lnTo>
                    <a:pt x="4626864" y="800100"/>
                  </a:lnTo>
                  <a:close/>
                </a:path>
                <a:path w="4640580" h="806450">
                  <a:moveTo>
                    <a:pt x="4640580" y="13716"/>
                  </a:moveTo>
                  <a:lnTo>
                    <a:pt x="4634484" y="13716"/>
                  </a:lnTo>
                  <a:lnTo>
                    <a:pt x="4626864" y="6096"/>
                  </a:lnTo>
                  <a:lnTo>
                    <a:pt x="4640580" y="6096"/>
                  </a:lnTo>
                  <a:lnTo>
                    <a:pt x="4640580" y="13716"/>
                  </a:lnTo>
                  <a:close/>
                </a:path>
                <a:path w="4640580" h="806450">
                  <a:moveTo>
                    <a:pt x="13716" y="800100"/>
                  </a:moveTo>
                  <a:lnTo>
                    <a:pt x="7620" y="792480"/>
                  </a:lnTo>
                  <a:lnTo>
                    <a:pt x="13716" y="792480"/>
                  </a:lnTo>
                  <a:lnTo>
                    <a:pt x="13716" y="800100"/>
                  </a:lnTo>
                  <a:close/>
                </a:path>
                <a:path w="4640580" h="806450">
                  <a:moveTo>
                    <a:pt x="4626864" y="800100"/>
                  </a:moveTo>
                  <a:lnTo>
                    <a:pt x="13716" y="800100"/>
                  </a:lnTo>
                  <a:lnTo>
                    <a:pt x="13716" y="792480"/>
                  </a:lnTo>
                  <a:lnTo>
                    <a:pt x="4626864" y="792480"/>
                  </a:lnTo>
                  <a:lnTo>
                    <a:pt x="4626864" y="800100"/>
                  </a:lnTo>
                  <a:close/>
                </a:path>
                <a:path w="4640580" h="806450">
                  <a:moveTo>
                    <a:pt x="4640580" y="800100"/>
                  </a:moveTo>
                  <a:lnTo>
                    <a:pt x="4626864" y="800100"/>
                  </a:lnTo>
                  <a:lnTo>
                    <a:pt x="4634484" y="792480"/>
                  </a:lnTo>
                  <a:lnTo>
                    <a:pt x="4640580" y="792480"/>
                  </a:lnTo>
                  <a:lnTo>
                    <a:pt x="4640580" y="800100"/>
                  </a:lnTo>
                  <a:close/>
                </a:path>
              </a:pathLst>
            </a:custGeom>
            <a:solidFill>
              <a:srgbClr val="ACACA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59102" y="3557704"/>
            <a:ext cx="4295062" cy="672435"/>
          </a:xfrm>
          <a:prstGeom prst="rect">
            <a:avLst/>
          </a:prstGeom>
        </p:spPr>
        <p:txBody>
          <a:bodyPr vert="horz" wrap="square" lIns="0" tIns="29471" rIns="0" bIns="0" rtlCol="0">
            <a:spAutoFit/>
          </a:bodyPr>
          <a:lstStyle/>
          <a:p>
            <a:pPr marL="73086">
              <a:spcBef>
                <a:spcPts val="232"/>
              </a:spcBef>
              <a:tabLst>
                <a:tab pos="2176091" algn="l"/>
              </a:tabLst>
            </a:pPr>
            <a:r>
              <a:rPr sz="1392" b="1" spc="14" dirty="0">
                <a:latin typeface="Calibri"/>
                <a:cs typeface="Calibri"/>
              </a:rPr>
              <a:t>Windows:</a:t>
            </a:r>
            <a:r>
              <a:rPr sz="1392" b="1" spc="28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C:\Users\&lt;User</a:t>
            </a:r>
            <a:r>
              <a:rPr sz="1392" u="sng" spc="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92" spc="14" dirty="0">
                <a:latin typeface="Calibri"/>
                <a:cs typeface="Calibri"/>
              </a:rPr>
              <a:t>Name&gt;\.m2</a:t>
            </a:r>
            <a:endParaRPr sz="1392">
              <a:latin typeface="Calibri"/>
              <a:cs typeface="Calibri"/>
            </a:endParaRPr>
          </a:p>
          <a:p>
            <a:pPr marL="73086">
              <a:spcBef>
                <a:spcPts val="46"/>
              </a:spcBef>
              <a:tabLst>
                <a:tab pos="1741107" algn="l"/>
              </a:tabLst>
            </a:pPr>
            <a:r>
              <a:rPr sz="1392" b="1" spc="9" dirty="0">
                <a:latin typeface="Calibri"/>
                <a:cs typeface="Calibri"/>
              </a:rPr>
              <a:t>Linux:</a:t>
            </a:r>
            <a:r>
              <a:rPr sz="1392" b="1" spc="23" dirty="0">
                <a:latin typeface="Calibri"/>
                <a:cs typeface="Calibri"/>
              </a:rPr>
              <a:t> </a:t>
            </a:r>
            <a:r>
              <a:rPr sz="1392" spc="14" dirty="0">
                <a:latin typeface="Calibri"/>
                <a:cs typeface="Calibri"/>
              </a:rPr>
              <a:t>/home/&lt;User</a:t>
            </a:r>
            <a:r>
              <a:rPr sz="1392" u="sng" spc="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92" spc="14" dirty="0">
                <a:latin typeface="Calibri"/>
                <a:cs typeface="Calibri"/>
              </a:rPr>
              <a:t>Name&gt;/.m2</a:t>
            </a:r>
            <a:endParaRPr sz="1392">
              <a:latin typeface="Calibri"/>
              <a:cs typeface="Calibri"/>
            </a:endParaRPr>
          </a:p>
          <a:p>
            <a:pPr marL="73086">
              <a:spcBef>
                <a:spcPts val="42"/>
              </a:spcBef>
              <a:tabLst>
                <a:tab pos="1627942" algn="l"/>
              </a:tabLst>
            </a:pPr>
            <a:r>
              <a:rPr sz="1392" b="1" spc="14" dirty="0">
                <a:latin typeface="Calibri"/>
                <a:cs typeface="Calibri"/>
              </a:rPr>
              <a:t>Mac:</a:t>
            </a:r>
            <a:r>
              <a:rPr sz="1392" b="1" spc="19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/Users/&lt;user</a:t>
            </a:r>
            <a:r>
              <a:rPr sz="1392" u="sng" spc="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92" spc="14" dirty="0">
                <a:latin typeface="Calibri"/>
                <a:cs typeface="Calibri"/>
              </a:rPr>
              <a:t>name&gt;/.m2</a:t>
            </a:r>
            <a:endParaRPr sz="1392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52029" y="4656845"/>
            <a:ext cx="3677946" cy="307085"/>
            <a:chOff x="1267967" y="5017008"/>
            <a:chExt cx="3962400" cy="330835"/>
          </a:xfrm>
        </p:grpSpPr>
        <p:sp>
          <p:nvSpPr>
            <p:cNvPr id="24" name="object 24"/>
            <p:cNvSpPr/>
            <p:nvPr/>
          </p:nvSpPr>
          <p:spPr>
            <a:xfrm>
              <a:off x="1275587" y="5024628"/>
              <a:ext cx="3947160" cy="315595"/>
            </a:xfrm>
            <a:custGeom>
              <a:avLst/>
              <a:gdLst/>
              <a:ahLst/>
              <a:cxnLst/>
              <a:rect l="l" t="t" r="r" b="b"/>
              <a:pathLst>
                <a:path w="3947160" h="315595">
                  <a:moveTo>
                    <a:pt x="3947160" y="315467"/>
                  </a:moveTo>
                  <a:lnTo>
                    <a:pt x="0" y="315467"/>
                  </a:lnTo>
                  <a:lnTo>
                    <a:pt x="0" y="0"/>
                  </a:lnTo>
                  <a:lnTo>
                    <a:pt x="3947160" y="0"/>
                  </a:lnTo>
                  <a:lnTo>
                    <a:pt x="3947160" y="315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67967" y="5017008"/>
              <a:ext cx="3962400" cy="330835"/>
            </a:xfrm>
            <a:custGeom>
              <a:avLst/>
              <a:gdLst/>
              <a:ahLst/>
              <a:cxnLst/>
              <a:rect l="l" t="t" r="r" b="b"/>
              <a:pathLst>
                <a:path w="3962400" h="330835">
                  <a:moveTo>
                    <a:pt x="3959352" y="330707"/>
                  </a:moveTo>
                  <a:lnTo>
                    <a:pt x="3048" y="330707"/>
                  </a:lnTo>
                  <a:lnTo>
                    <a:pt x="0" y="327659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959352" y="0"/>
                  </a:lnTo>
                  <a:lnTo>
                    <a:pt x="3962400" y="3048"/>
                  </a:lnTo>
                  <a:lnTo>
                    <a:pt x="3962400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316992"/>
                  </a:lnTo>
                  <a:lnTo>
                    <a:pt x="7620" y="316992"/>
                  </a:lnTo>
                  <a:lnTo>
                    <a:pt x="13716" y="323088"/>
                  </a:lnTo>
                  <a:lnTo>
                    <a:pt x="3962400" y="323088"/>
                  </a:lnTo>
                  <a:lnTo>
                    <a:pt x="3962400" y="327659"/>
                  </a:lnTo>
                  <a:lnTo>
                    <a:pt x="3959352" y="330707"/>
                  </a:lnTo>
                  <a:close/>
                </a:path>
                <a:path w="3962400" h="33083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962400" h="330835">
                  <a:moveTo>
                    <a:pt x="394868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948684" y="7620"/>
                  </a:lnTo>
                  <a:lnTo>
                    <a:pt x="3948684" y="13716"/>
                  </a:lnTo>
                  <a:close/>
                </a:path>
                <a:path w="3962400" h="330835">
                  <a:moveTo>
                    <a:pt x="3948684" y="323088"/>
                  </a:moveTo>
                  <a:lnTo>
                    <a:pt x="3948684" y="7620"/>
                  </a:lnTo>
                  <a:lnTo>
                    <a:pt x="3954780" y="13716"/>
                  </a:lnTo>
                  <a:lnTo>
                    <a:pt x="3962400" y="13716"/>
                  </a:lnTo>
                  <a:lnTo>
                    <a:pt x="3962400" y="316992"/>
                  </a:lnTo>
                  <a:lnTo>
                    <a:pt x="3954780" y="316992"/>
                  </a:lnTo>
                  <a:lnTo>
                    <a:pt x="3948684" y="323088"/>
                  </a:lnTo>
                  <a:close/>
                </a:path>
                <a:path w="3962400" h="330835">
                  <a:moveTo>
                    <a:pt x="3962400" y="13716"/>
                  </a:moveTo>
                  <a:lnTo>
                    <a:pt x="3954780" y="13716"/>
                  </a:lnTo>
                  <a:lnTo>
                    <a:pt x="3948684" y="7620"/>
                  </a:lnTo>
                  <a:lnTo>
                    <a:pt x="3962400" y="7620"/>
                  </a:lnTo>
                  <a:lnTo>
                    <a:pt x="3962400" y="13716"/>
                  </a:lnTo>
                  <a:close/>
                </a:path>
                <a:path w="3962400" h="330835">
                  <a:moveTo>
                    <a:pt x="13716" y="323088"/>
                  </a:moveTo>
                  <a:lnTo>
                    <a:pt x="7620" y="316992"/>
                  </a:lnTo>
                  <a:lnTo>
                    <a:pt x="13716" y="316992"/>
                  </a:lnTo>
                  <a:lnTo>
                    <a:pt x="13716" y="323088"/>
                  </a:lnTo>
                  <a:close/>
                </a:path>
                <a:path w="3962400" h="330835">
                  <a:moveTo>
                    <a:pt x="3948684" y="323088"/>
                  </a:moveTo>
                  <a:lnTo>
                    <a:pt x="13716" y="323088"/>
                  </a:lnTo>
                  <a:lnTo>
                    <a:pt x="13716" y="316992"/>
                  </a:lnTo>
                  <a:lnTo>
                    <a:pt x="3948684" y="316992"/>
                  </a:lnTo>
                  <a:lnTo>
                    <a:pt x="3948684" y="323088"/>
                  </a:lnTo>
                  <a:close/>
                </a:path>
                <a:path w="3962400" h="330835">
                  <a:moveTo>
                    <a:pt x="3962400" y="323088"/>
                  </a:moveTo>
                  <a:lnTo>
                    <a:pt x="3948684" y="323088"/>
                  </a:lnTo>
                  <a:lnTo>
                    <a:pt x="3954780" y="316992"/>
                  </a:lnTo>
                  <a:lnTo>
                    <a:pt x="3962400" y="316992"/>
                  </a:lnTo>
                  <a:lnTo>
                    <a:pt x="3962400" y="32308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59102" y="4663918"/>
            <a:ext cx="3663800" cy="249936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73086">
              <a:spcBef>
                <a:spcPts val="278"/>
              </a:spcBef>
            </a:pPr>
            <a:r>
              <a:rPr sz="1392" b="1" spc="-14" dirty="0">
                <a:latin typeface="Trebuchet MS"/>
                <a:cs typeface="Trebuchet MS"/>
              </a:rPr>
              <a:t>ls</a:t>
            </a:r>
            <a:r>
              <a:rPr sz="1392" b="1" spc="-37" dirty="0">
                <a:latin typeface="Trebuchet MS"/>
                <a:cs typeface="Trebuchet MS"/>
              </a:rPr>
              <a:t> </a:t>
            </a:r>
            <a:r>
              <a:rPr sz="1392" b="1" spc="9" dirty="0">
                <a:latin typeface="Trebuchet MS"/>
                <a:cs typeface="Trebuchet MS"/>
              </a:rPr>
              <a:t>/home/&lt;User_Name&gt;/.m2/repository/</a:t>
            </a:r>
            <a:endParaRPr sz="1392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70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582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algn="ctr"/>
            <a:r>
              <a:rPr lang="fr-BE" sz="4800" dirty="0" smtClean="0"/>
              <a:t>Jenkins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146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38" y="887925"/>
            <a:ext cx="3575070" cy="363061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11788">
              <a:spcBef>
                <a:spcPts val="102"/>
              </a:spcBef>
            </a:pPr>
            <a:r>
              <a:rPr sz="2274" spc="-51" dirty="0"/>
              <a:t>Q</a:t>
            </a:r>
            <a:r>
              <a:rPr sz="2274" spc="-56" dirty="0"/>
              <a:t>u</a:t>
            </a:r>
            <a:r>
              <a:rPr sz="2274" spc="-227" dirty="0"/>
              <a:t>’</a:t>
            </a:r>
            <a:r>
              <a:rPr sz="2274" spc="-37" dirty="0"/>
              <a:t>e</a:t>
            </a:r>
            <a:r>
              <a:rPr sz="2274" spc="-97" dirty="0"/>
              <a:t>s</a:t>
            </a:r>
            <a:r>
              <a:rPr sz="2274" spc="-60" dirty="0"/>
              <a:t>t</a:t>
            </a:r>
            <a:r>
              <a:rPr sz="2274" spc="-37" dirty="0"/>
              <a:t>-</a:t>
            </a:r>
            <a:r>
              <a:rPr sz="2274" spc="-51" dirty="0"/>
              <a:t>c</a:t>
            </a:r>
            <a:r>
              <a:rPr sz="2274" spc="-5" dirty="0"/>
              <a:t>e</a:t>
            </a:r>
            <a:r>
              <a:rPr sz="2274" spc="-70" dirty="0"/>
              <a:t> </a:t>
            </a:r>
            <a:r>
              <a:rPr sz="2274" spc="-32" dirty="0"/>
              <a:t>q</a:t>
            </a:r>
            <a:r>
              <a:rPr sz="2274" spc="-56" dirty="0"/>
              <a:t>u</a:t>
            </a:r>
            <a:r>
              <a:rPr sz="2274" spc="-5" dirty="0"/>
              <a:t>e</a:t>
            </a:r>
            <a:r>
              <a:rPr sz="2274" spc="-93" dirty="0"/>
              <a:t> </a:t>
            </a:r>
            <a:r>
              <a:rPr sz="2274" spc="-46" dirty="0"/>
              <a:t>J</a:t>
            </a:r>
            <a:r>
              <a:rPr sz="2274" spc="-60" dirty="0"/>
              <a:t>e</a:t>
            </a:r>
            <a:r>
              <a:rPr sz="2274" spc="-56" dirty="0"/>
              <a:t>n</a:t>
            </a:r>
            <a:r>
              <a:rPr sz="2274" spc="-79" dirty="0"/>
              <a:t>k</a:t>
            </a:r>
            <a:r>
              <a:rPr sz="2274" spc="-70" dirty="0"/>
              <a:t>i</a:t>
            </a:r>
            <a:r>
              <a:rPr sz="2274" spc="-56" dirty="0"/>
              <a:t>n</a:t>
            </a:r>
            <a:r>
              <a:rPr sz="2274" spc="-51" dirty="0"/>
              <a:t>s</a:t>
            </a:r>
            <a:r>
              <a:rPr sz="2274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2854" y="1522293"/>
            <a:ext cx="7260406" cy="2826615"/>
          </a:xfrm>
          <a:prstGeom prst="rect">
            <a:avLst/>
          </a:prstGeom>
        </p:spPr>
        <p:txBody>
          <a:bodyPr vert="horz" wrap="square" lIns="0" tIns="121419" rIns="0" bIns="0" rtlCol="0">
            <a:spAutoFit/>
          </a:bodyPr>
          <a:lstStyle/>
          <a:p>
            <a:pPr marL="264644" indent="-253445">
              <a:spcBef>
                <a:spcPts val="95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5" dirty="0">
                <a:latin typeface="Calibri"/>
                <a:cs typeface="Calibri"/>
              </a:rPr>
              <a:t>Outil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b="1" spc="5" dirty="0">
                <a:latin typeface="Calibri"/>
                <a:cs typeface="Calibri"/>
              </a:rPr>
              <a:t>open </a:t>
            </a:r>
            <a:r>
              <a:rPr sz="1578" b="1" spc="-5" dirty="0">
                <a:latin typeface="Calibri"/>
                <a:cs typeface="Calibri"/>
              </a:rPr>
              <a:t>source </a:t>
            </a:r>
            <a:r>
              <a:rPr sz="1578" spc="-5" dirty="0">
                <a:latin typeface="Calibri"/>
                <a:cs typeface="Calibri"/>
              </a:rPr>
              <a:t>d'intégration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et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spc="9" dirty="0">
                <a:latin typeface="Calibri"/>
                <a:cs typeface="Calibri"/>
              </a:rPr>
              <a:t>de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déploiement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continue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(Licence</a:t>
            </a:r>
            <a:r>
              <a:rPr sz="1578" spc="1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MIT)</a:t>
            </a:r>
          </a:p>
          <a:p>
            <a:pPr marL="264644" indent="-253445">
              <a:spcBef>
                <a:spcPts val="1351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Application</a:t>
            </a:r>
            <a:r>
              <a:rPr sz="1578" spc="-32" dirty="0">
                <a:latin typeface="Calibri"/>
                <a:cs typeface="Calibri"/>
              </a:rPr>
              <a:t> </a:t>
            </a:r>
            <a:r>
              <a:rPr sz="1578" spc="-14" dirty="0">
                <a:latin typeface="Calibri"/>
                <a:cs typeface="Calibri"/>
              </a:rPr>
              <a:t>Web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écrit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en </a:t>
            </a:r>
            <a:r>
              <a:rPr sz="1578" spc="-5" dirty="0">
                <a:latin typeface="Calibri"/>
                <a:cs typeface="Calibri"/>
              </a:rPr>
              <a:t>langage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b="1" spc="-9" dirty="0">
                <a:latin typeface="Calibri"/>
                <a:cs typeface="Calibri"/>
              </a:rPr>
              <a:t>Java</a:t>
            </a:r>
            <a:r>
              <a:rPr sz="1578" b="1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par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-9" dirty="0">
                <a:latin typeface="Calibri"/>
                <a:cs typeface="Calibri"/>
              </a:rPr>
              <a:t>Kohsuke</a:t>
            </a:r>
            <a:r>
              <a:rPr sz="1578" spc="14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Kawaguchi</a:t>
            </a:r>
            <a:endParaRPr sz="1578" dirty="0">
              <a:latin typeface="Calibri"/>
              <a:cs typeface="Calibri"/>
            </a:endParaRPr>
          </a:p>
          <a:p>
            <a:pPr marL="264644" indent="-253445">
              <a:spcBef>
                <a:spcPts val="134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Dépôt</a:t>
            </a:r>
            <a:r>
              <a:rPr sz="1578" spc="-37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:</a:t>
            </a:r>
            <a:r>
              <a:rPr sz="1578" spc="-1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578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https://github.com/jenkinsci/jenkins</a:t>
            </a:r>
            <a:endParaRPr sz="1578" dirty="0">
              <a:latin typeface="Calibri"/>
              <a:cs typeface="Calibri"/>
            </a:endParaRPr>
          </a:p>
          <a:p>
            <a:pPr marL="264644" indent="-253445">
              <a:spcBef>
                <a:spcPts val="1351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Première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version: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2011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(Fork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</a:t>
            </a:r>
            <a:r>
              <a:rPr sz="1578" spc="-5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Hudson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après</a:t>
            </a:r>
            <a:r>
              <a:rPr sz="1578" spc="-28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dispute</a:t>
            </a:r>
            <a:r>
              <a:rPr sz="1578" spc="-5" dirty="0">
                <a:latin typeface="Calibri"/>
                <a:cs typeface="Calibri"/>
              </a:rPr>
              <a:t> avec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Oracle)</a:t>
            </a:r>
          </a:p>
          <a:p>
            <a:pPr marL="264644" indent="-253445">
              <a:spcBef>
                <a:spcPts val="1360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Dernière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version</a:t>
            </a:r>
            <a:r>
              <a:rPr sz="1578" spc="-32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: </a:t>
            </a:r>
            <a:r>
              <a:rPr sz="1578" b="1" dirty="0">
                <a:latin typeface="Calibri"/>
                <a:cs typeface="Calibri"/>
              </a:rPr>
              <a:t>2.333</a:t>
            </a:r>
            <a:r>
              <a:rPr sz="1578" b="1" spc="-5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(01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février 2022)</a:t>
            </a:r>
            <a:endParaRPr sz="1578" dirty="0">
              <a:latin typeface="Calibri"/>
              <a:cs typeface="Calibri"/>
            </a:endParaRPr>
          </a:p>
          <a:p>
            <a:pPr marL="264644" marR="4715" indent="-253445">
              <a:lnSpc>
                <a:spcPct val="151200"/>
              </a:lnSpc>
              <a:spcBef>
                <a:spcPts val="37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spc="5" dirty="0">
                <a:latin typeface="Calibri"/>
                <a:cs typeface="Calibri"/>
              </a:rPr>
              <a:t>Même</a:t>
            </a:r>
            <a:r>
              <a:rPr sz="1578" spc="223" dirty="0">
                <a:latin typeface="Calibri"/>
                <a:cs typeface="Calibri"/>
              </a:rPr>
              <a:t> </a:t>
            </a:r>
            <a:r>
              <a:rPr sz="1578" spc="9" dirty="0">
                <a:latin typeface="Calibri"/>
                <a:cs typeface="Calibri"/>
              </a:rPr>
              <a:t>si</a:t>
            </a:r>
            <a:r>
              <a:rPr sz="1578" spc="236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Jenkins</a:t>
            </a:r>
            <a:r>
              <a:rPr sz="1578" spc="218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est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développé</a:t>
            </a:r>
            <a:r>
              <a:rPr sz="1578" spc="2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en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spc="-32" dirty="0">
                <a:latin typeface="Calibri"/>
                <a:cs typeface="Calibri"/>
              </a:rPr>
              <a:t>JAVA,</a:t>
            </a:r>
            <a:r>
              <a:rPr sz="1578" spc="236" dirty="0">
                <a:latin typeface="Calibri"/>
                <a:cs typeface="Calibri"/>
              </a:rPr>
              <a:t> </a:t>
            </a:r>
            <a:r>
              <a:rPr sz="1578" spc="-9" dirty="0">
                <a:latin typeface="Calibri"/>
                <a:cs typeface="Calibri"/>
              </a:rPr>
              <a:t>il</a:t>
            </a:r>
            <a:r>
              <a:rPr sz="1578" spc="236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est</a:t>
            </a:r>
            <a:r>
              <a:rPr sz="1578" spc="227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parfaitement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possible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</a:t>
            </a:r>
            <a:r>
              <a:rPr sz="1578" spc="241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gérer</a:t>
            </a:r>
            <a:r>
              <a:rPr sz="1578" spc="2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des </a:t>
            </a:r>
            <a:r>
              <a:rPr sz="1578" spc="-343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projets</a:t>
            </a:r>
            <a:r>
              <a:rPr sz="1578" spc="-28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dans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spc="-14" dirty="0">
                <a:latin typeface="Calibri"/>
                <a:cs typeface="Calibri"/>
              </a:rPr>
              <a:t>d’autres</a:t>
            </a:r>
            <a:r>
              <a:rPr sz="1578" spc="-42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langages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spc="-37" dirty="0">
                <a:latin typeface="Calibri"/>
                <a:cs typeface="Calibri"/>
              </a:rPr>
              <a:t>(PHP,</a:t>
            </a:r>
            <a:r>
              <a:rPr sz="1578" spc="-9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Python,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-9" dirty="0">
                <a:latin typeface="Calibri"/>
                <a:cs typeface="Calibri"/>
              </a:rPr>
              <a:t>C, </a:t>
            </a:r>
            <a:r>
              <a:rPr sz="1578" dirty="0">
                <a:latin typeface="Calibri"/>
                <a:cs typeface="Calibri"/>
              </a:rPr>
              <a:t>Javascript,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…)</a:t>
            </a:r>
            <a:endParaRPr sz="1578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2022" y="848757"/>
            <a:ext cx="311210" cy="4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1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284156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88" dirty="0">
                <a:latin typeface="Calibri"/>
                <a:cs typeface="Calibri"/>
              </a:rPr>
              <a:t>C</a:t>
            </a:r>
            <a:r>
              <a:rPr sz="2924" spc="-292" dirty="0">
                <a:latin typeface="Calibri"/>
                <a:cs typeface="Calibri"/>
              </a:rPr>
              <a:t>’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16" dirty="0">
                <a:latin typeface="Calibri"/>
                <a:cs typeface="Calibri"/>
              </a:rPr>
              <a:t>s</a:t>
            </a:r>
            <a:r>
              <a:rPr sz="2924" spc="-51" dirty="0">
                <a:latin typeface="Calibri"/>
                <a:cs typeface="Calibri"/>
              </a:rPr>
              <a:t>t</a:t>
            </a:r>
            <a:r>
              <a:rPr sz="2924" spc="-130" dirty="0">
                <a:latin typeface="Calibri"/>
                <a:cs typeface="Calibri"/>
              </a:rPr>
              <a:t> </a:t>
            </a:r>
            <a:r>
              <a:rPr sz="2924" spc="-111" dirty="0">
                <a:latin typeface="Calibri"/>
                <a:cs typeface="Calibri"/>
              </a:rPr>
              <a:t>q</a:t>
            </a:r>
            <a:r>
              <a:rPr sz="2924" spc="-139" dirty="0">
                <a:latin typeface="Calibri"/>
                <a:cs typeface="Calibri"/>
              </a:rPr>
              <a:t>u</a:t>
            </a:r>
            <a:r>
              <a:rPr sz="2924" spc="-84" dirty="0">
                <a:latin typeface="Calibri"/>
                <a:cs typeface="Calibri"/>
              </a:rPr>
              <a:t>o</a:t>
            </a:r>
            <a:r>
              <a:rPr sz="2924" spc="-74" dirty="0">
                <a:latin typeface="Calibri"/>
                <a:cs typeface="Calibri"/>
              </a:rPr>
              <a:t>i</a:t>
            </a:r>
            <a:r>
              <a:rPr sz="2924" spc="-167" dirty="0">
                <a:latin typeface="Calibri"/>
                <a:cs typeface="Calibri"/>
              </a:rPr>
              <a:t> </a:t>
            </a:r>
            <a:r>
              <a:rPr sz="2924" spc="-121" dirty="0">
                <a:latin typeface="Calibri"/>
                <a:cs typeface="Calibri"/>
              </a:rPr>
              <a:t>D</a:t>
            </a:r>
            <a:r>
              <a:rPr sz="2924" spc="-102" dirty="0">
                <a:latin typeface="Calibri"/>
                <a:cs typeface="Calibri"/>
              </a:rPr>
              <a:t>e</a:t>
            </a:r>
            <a:r>
              <a:rPr sz="2924" spc="-158" dirty="0">
                <a:latin typeface="Calibri"/>
                <a:cs typeface="Calibri"/>
              </a:rPr>
              <a:t>v</a:t>
            </a:r>
            <a:r>
              <a:rPr sz="2924" spc="-139" dirty="0">
                <a:latin typeface="Calibri"/>
                <a:cs typeface="Calibri"/>
              </a:rPr>
              <a:t>O</a:t>
            </a:r>
            <a:r>
              <a:rPr sz="2924" spc="-111" dirty="0">
                <a:latin typeface="Calibri"/>
                <a:cs typeface="Calibri"/>
              </a:rPr>
              <a:t>p</a:t>
            </a:r>
            <a:r>
              <a:rPr sz="2924" spc="-37" dirty="0">
                <a:latin typeface="Calibri"/>
                <a:cs typeface="Calibri"/>
              </a:rPr>
              <a:t>s</a:t>
            </a:r>
            <a:r>
              <a:rPr sz="2924" spc="-186" dirty="0">
                <a:latin typeface="Calibri"/>
                <a:cs typeface="Calibri"/>
              </a:rPr>
              <a:t> </a:t>
            </a:r>
            <a:r>
              <a:rPr sz="2924" dirty="0">
                <a:latin typeface="Calibri"/>
                <a:cs typeface="Calibri"/>
              </a:rPr>
              <a:t>?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37" y="1530131"/>
            <a:ext cx="8753982" cy="2174125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376631" marR="4715" indent="-365432">
              <a:lnSpc>
                <a:spcPct val="100600"/>
              </a:lnSpc>
              <a:spcBef>
                <a:spcPts val="84"/>
              </a:spcBef>
              <a:buClr>
                <a:srgbClr val="215967"/>
              </a:buClr>
              <a:buFont typeface="Times New Roman"/>
              <a:buChar char="■"/>
              <a:tabLst>
                <a:tab pos="376631" algn="l"/>
                <a:tab pos="377220" algn="l"/>
              </a:tabLst>
            </a:pPr>
            <a:r>
              <a:rPr sz="1624" spc="-70" dirty="0">
                <a:latin typeface="Trebuchet MS"/>
                <a:cs typeface="Trebuchet MS"/>
              </a:rPr>
              <a:t>Le </a:t>
            </a:r>
            <a:r>
              <a:rPr sz="1624" spc="-84" dirty="0">
                <a:latin typeface="Trebuchet MS"/>
                <a:cs typeface="Trebuchet MS"/>
              </a:rPr>
              <a:t>terme </a:t>
            </a:r>
            <a:r>
              <a:rPr sz="1624" b="1" spc="65" dirty="0">
                <a:solidFill>
                  <a:srgbClr val="001F60"/>
                </a:solidFill>
                <a:latin typeface="Trebuchet MS"/>
                <a:cs typeface="Trebuchet MS"/>
              </a:rPr>
              <a:t>DevOps </a:t>
            </a:r>
            <a:r>
              <a:rPr sz="1624" spc="-162" dirty="0">
                <a:latin typeface="Trebuchet MS"/>
                <a:cs typeface="Trebuchet MS"/>
              </a:rPr>
              <a:t>a</a:t>
            </a:r>
            <a:r>
              <a:rPr sz="1624" spc="-158" dirty="0">
                <a:latin typeface="Trebuchet MS"/>
                <a:cs typeface="Trebuchet MS"/>
              </a:rPr>
              <a:t> </a:t>
            </a:r>
            <a:r>
              <a:rPr sz="1624" spc="-111" dirty="0">
                <a:latin typeface="Trebuchet MS"/>
                <a:cs typeface="Trebuchet MS"/>
              </a:rPr>
              <a:t>été</a:t>
            </a:r>
            <a:r>
              <a:rPr sz="1624" spc="-106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utilisé </a:t>
            </a:r>
            <a:r>
              <a:rPr sz="1624" spc="-37" dirty="0">
                <a:latin typeface="Trebuchet MS"/>
                <a:cs typeface="Trebuchet MS"/>
              </a:rPr>
              <a:t>pour </a:t>
            </a:r>
            <a:r>
              <a:rPr sz="1624" spc="-144" dirty="0">
                <a:latin typeface="Trebuchet MS"/>
                <a:cs typeface="Trebuchet MS"/>
              </a:rPr>
              <a:t>la</a:t>
            </a:r>
            <a:r>
              <a:rPr sz="1624" spc="-139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première fois </a:t>
            </a:r>
            <a:r>
              <a:rPr sz="1624" spc="-88" dirty="0">
                <a:latin typeface="Trebuchet MS"/>
                <a:cs typeface="Trebuchet MS"/>
              </a:rPr>
              <a:t>par </a:t>
            </a:r>
            <a:r>
              <a:rPr sz="1624" i="1" spc="-149" dirty="0">
                <a:latin typeface="Trebuchet MS"/>
                <a:cs typeface="Trebuchet MS"/>
              </a:rPr>
              <a:t>Patrick</a:t>
            </a:r>
            <a:r>
              <a:rPr sz="1624" i="1" spc="-144" dirty="0">
                <a:latin typeface="Trebuchet MS"/>
                <a:cs typeface="Trebuchet MS"/>
              </a:rPr>
              <a:t> </a:t>
            </a:r>
            <a:r>
              <a:rPr sz="1624" i="1" spc="-116" dirty="0">
                <a:latin typeface="Trebuchet MS"/>
                <a:cs typeface="Trebuchet MS"/>
              </a:rPr>
              <a:t>Debois</a:t>
            </a:r>
            <a:r>
              <a:rPr sz="1624" i="1" spc="-111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et</a:t>
            </a:r>
            <a:r>
              <a:rPr sz="1624" spc="-102" dirty="0">
                <a:latin typeface="Trebuchet MS"/>
                <a:cs typeface="Trebuchet MS"/>
              </a:rPr>
              <a:t> </a:t>
            </a:r>
            <a:r>
              <a:rPr sz="1624" i="1" spc="-167" dirty="0">
                <a:latin typeface="Trebuchet MS"/>
                <a:cs typeface="Trebuchet MS"/>
              </a:rPr>
              <a:t>Andrew</a:t>
            </a:r>
            <a:r>
              <a:rPr sz="1624" i="1" spc="-162" dirty="0">
                <a:latin typeface="Trebuchet MS"/>
                <a:cs typeface="Trebuchet MS"/>
              </a:rPr>
              <a:t> </a:t>
            </a:r>
            <a:r>
              <a:rPr sz="1624" i="1" spc="-144" dirty="0">
                <a:latin typeface="Trebuchet MS"/>
                <a:cs typeface="Trebuchet MS"/>
              </a:rPr>
              <a:t>Shafer</a:t>
            </a:r>
            <a:r>
              <a:rPr sz="1624" i="1" spc="-139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dans </a:t>
            </a:r>
            <a:r>
              <a:rPr sz="1624" spc="-74" dirty="0">
                <a:latin typeface="Trebuchet MS"/>
                <a:cs typeface="Trebuchet MS"/>
              </a:rPr>
              <a:t>leur </a:t>
            </a:r>
            <a:r>
              <a:rPr sz="1624" spc="-478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conférence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i="1" spc="-176" dirty="0">
                <a:latin typeface="Trebuchet MS"/>
                <a:cs typeface="Trebuchet MS"/>
              </a:rPr>
              <a:t>Agile</a:t>
            </a:r>
            <a:r>
              <a:rPr sz="1624" i="1" spc="-32" dirty="0">
                <a:latin typeface="Trebuchet MS"/>
                <a:cs typeface="Trebuchet MS"/>
              </a:rPr>
              <a:t> </a:t>
            </a:r>
            <a:r>
              <a:rPr sz="1624" i="1" spc="-167" dirty="0">
                <a:latin typeface="Trebuchet MS"/>
                <a:cs typeface="Trebuchet MS"/>
              </a:rPr>
              <a:t>infrastructure,</a:t>
            </a:r>
            <a:r>
              <a:rPr sz="1624" i="1" spc="-227" dirty="0">
                <a:latin typeface="Trebuchet MS"/>
                <a:cs typeface="Trebuchet MS"/>
              </a:rPr>
              <a:t> </a:t>
            </a:r>
            <a:r>
              <a:rPr sz="1624" i="1" spc="-149" dirty="0">
                <a:latin typeface="Trebuchet MS"/>
                <a:cs typeface="Trebuchet MS"/>
              </a:rPr>
              <a:t>lors</a:t>
            </a:r>
            <a:r>
              <a:rPr sz="1624" i="1" spc="-28" dirty="0">
                <a:latin typeface="Trebuchet MS"/>
                <a:cs typeface="Trebuchet MS"/>
              </a:rPr>
              <a:t> </a:t>
            </a:r>
            <a:r>
              <a:rPr sz="1624" i="1" spc="-153" dirty="0">
                <a:latin typeface="Trebuchet MS"/>
                <a:cs typeface="Trebuchet MS"/>
              </a:rPr>
              <a:t>de</a:t>
            </a:r>
            <a:r>
              <a:rPr sz="1624" i="1" spc="-51" dirty="0">
                <a:latin typeface="Trebuchet MS"/>
                <a:cs typeface="Trebuchet MS"/>
              </a:rPr>
              <a:t> </a:t>
            </a:r>
            <a:r>
              <a:rPr sz="1624" i="1" spc="-162" dirty="0">
                <a:latin typeface="Trebuchet MS"/>
                <a:cs typeface="Trebuchet MS"/>
              </a:rPr>
              <a:t>la</a:t>
            </a:r>
            <a:r>
              <a:rPr sz="1624" i="1" spc="-37" dirty="0">
                <a:latin typeface="Trebuchet MS"/>
                <a:cs typeface="Trebuchet MS"/>
              </a:rPr>
              <a:t> </a:t>
            </a:r>
            <a:r>
              <a:rPr sz="1624" i="1" spc="-9" dirty="0">
                <a:latin typeface="Trebuchet MS"/>
                <a:cs typeface="Trebuchet MS"/>
              </a:rPr>
              <a:t>2008</a:t>
            </a:r>
            <a:r>
              <a:rPr sz="1624" i="1" spc="-186" dirty="0">
                <a:latin typeface="Trebuchet MS"/>
                <a:cs typeface="Trebuchet MS"/>
              </a:rPr>
              <a:t> </a:t>
            </a:r>
            <a:r>
              <a:rPr sz="1624" i="1" spc="-172" dirty="0">
                <a:latin typeface="Trebuchet MS"/>
                <a:cs typeface="Trebuchet MS"/>
              </a:rPr>
              <a:t>Agile</a:t>
            </a:r>
            <a:r>
              <a:rPr sz="1624" i="1" spc="-292" dirty="0">
                <a:latin typeface="Trebuchet MS"/>
                <a:cs typeface="Trebuchet MS"/>
              </a:rPr>
              <a:t> </a:t>
            </a:r>
            <a:r>
              <a:rPr sz="1624" i="1" spc="-181" dirty="0">
                <a:latin typeface="Trebuchet MS"/>
                <a:cs typeface="Trebuchet MS"/>
              </a:rPr>
              <a:t>Toronto</a:t>
            </a:r>
            <a:r>
              <a:rPr sz="1624" i="1" spc="-19" dirty="0">
                <a:latin typeface="Trebuchet MS"/>
                <a:cs typeface="Trebuchet MS"/>
              </a:rPr>
              <a:t> </a:t>
            </a:r>
            <a:r>
              <a:rPr sz="1624" i="1" spc="-162" dirty="0">
                <a:latin typeface="Trebuchet MS"/>
                <a:cs typeface="Trebuchet MS"/>
              </a:rPr>
              <a:t>conference</a:t>
            </a:r>
            <a:r>
              <a:rPr sz="1624" spc="-162" dirty="0">
                <a:latin typeface="Trebuchet MS"/>
                <a:cs typeface="Trebuchet MS"/>
              </a:rPr>
              <a:t>.</a:t>
            </a:r>
            <a:endParaRPr sz="1624">
              <a:latin typeface="Trebuchet MS"/>
              <a:cs typeface="Trebuchet MS"/>
            </a:endParaRPr>
          </a:p>
          <a:p>
            <a:pPr marL="376631" marR="4715" indent="-365432">
              <a:lnSpc>
                <a:spcPct val="100600"/>
              </a:lnSpc>
              <a:spcBef>
                <a:spcPts val="376"/>
              </a:spcBef>
              <a:buClr>
                <a:srgbClr val="215967"/>
              </a:buClr>
              <a:buFont typeface="Times New Roman"/>
              <a:buChar char="■"/>
              <a:tabLst>
                <a:tab pos="376631" algn="l"/>
                <a:tab pos="377220" algn="l"/>
              </a:tabLst>
            </a:pPr>
            <a:r>
              <a:rPr sz="1624" spc="-70" dirty="0">
                <a:latin typeface="Trebuchet MS"/>
                <a:cs typeface="Trebuchet MS"/>
              </a:rPr>
              <a:t>Le</a:t>
            </a:r>
            <a:r>
              <a:rPr sz="1624" spc="330" dirty="0">
                <a:latin typeface="Trebuchet MS"/>
                <a:cs typeface="Trebuchet MS"/>
              </a:rPr>
              <a:t> </a:t>
            </a:r>
            <a:r>
              <a:rPr sz="1624" b="1" spc="65" dirty="0">
                <a:solidFill>
                  <a:srgbClr val="001F60"/>
                </a:solidFill>
                <a:latin typeface="Trebuchet MS"/>
                <a:cs typeface="Trebuchet MS"/>
              </a:rPr>
              <a:t>DevOps</a:t>
            </a:r>
            <a:r>
              <a:rPr sz="1624" b="1" spc="334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est</a:t>
            </a:r>
            <a:r>
              <a:rPr sz="1624" spc="-65" dirty="0">
                <a:latin typeface="Trebuchet MS"/>
                <a:cs typeface="Trebuchet MS"/>
              </a:rPr>
              <a:t> </a:t>
            </a:r>
            <a:r>
              <a:rPr sz="1624" spc="-79" dirty="0">
                <a:latin typeface="Trebuchet MS"/>
                <a:cs typeface="Trebuchet MS"/>
              </a:rPr>
              <a:t>un</a:t>
            </a:r>
            <a:r>
              <a:rPr sz="1624" spc="311" dirty="0">
                <a:latin typeface="Trebuchet MS"/>
                <a:cs typeface="Trebuchet MS"/>
              </a:rPr>
              <a:t> </a:t>
            </a:r>
            <a:r>
              <a:rPr sz="1624" spc="-102" dirty="0">
                <a:latin typeface="Trebuchet MS"/>
                <a:cs typeface="Trebuchet MS"/>
              </a:rPr>
              <a:t>mouvement,</a:t>
            </a:r>
            <a:r>
              <a:rPr sz="1624" spc="162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une</a:t>
            </a:r>
            <a:r>
              <a:rPr sz="1624" spc="-70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approche</a:t>
            </a:r>
            <a:r>
              <a:rPr sz="1624" spc="-74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qui</a:t>
            </a:r>
            <a:r>
              <a:rPr sz="1624" spc="-65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privilégie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l’étroite</a:t>
            </a:r>
            <a:r>
              <a:rPr sz="1624" spc="-56" dirty="0">
                <a:latin typeface="Trebuchet MS"/>
                <a:cs typeface="Trebuchet MS"/>
              </a:rPr>
              <a:t> </a:t>
            </a:r>
            <a:r>
              <a:rPr sz="1624" b="1" dirty="0">
                <a:solidFill>
                  <a:srgbClr val="001F60"/>
                </a:solidFill>
                <a:latin typeface="Trebuchet MS"/>
                <a:cs typeface="Trebuchet MS"/>
              </a:rPr>
              <a:t>collaboration</a:t>
            </a:r>
            <a:r>
              <a:rPr sz="1624" b="1" spc="339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entre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les </a:t>
            </a:r>
            <a:r>
              <a:rPr sz="1624" spc="-478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équipes</a:t>
            </a:r>
            <a:r>
              <a:rPr sz="1624" spc="-28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de</a:t>
            </a:r>
            <a:r>
              <a:rPr sz="1624" spc="-3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développement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(dev)</a:t>
            </a:r>
            <a:r>
              <a:rPr sz="1624" spc="-5" dirty="0">
                <a:latin typeface="Trebuchet MS"/>
                <a:cs typeface="Trebuchet MS"/>
              </a:rPr>
              <a:t> </a:t>
            </a:r>
            <a:r>
              <a:rPr sz="1624" spc="-116" dirty="0">
                <a:latin typeface="Trebuchet MS"/>
                <a:cs typeface="Trebuchet MS"/>
              </a:rPr>
              <a:t>et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d’exploitation</a:t>
            </a:r>
            <a:r>
              <a:rPr sz="1624" spc="-70" dirty="0">
                <a:latin typeface="Trebuchet MS"/>
                <a:cs typeface="Trebuchet MS"/>
              </a:rPr>
              <a:t> </a:t>
            </a:r>
            <a:r>
              <a:rPr sz="1624" spc="-51" dirty="0">
                <a:latin typeface="Trebuchet MS"/>
                <a:cs typeface="Trebuchet MS"/>
              </a:rPr>
              <a:t>(ops)</a:t>
            </a:r>
            <a:r>
              <a:rPr sz="1624" spc="-19" dirty="0">
                <a:latin typeface="Trebuchet MS"/>
                <a:cs typeface="Trebuchet MS"/>
              </a:rPr>
              <a:t> </a:t>
            </a:r>
            <a:r>
              <a:rPr sz="1624" spc="-32" dirty="0">
                <a:latin typeface="Trebuchet MS"/>
                <a:cs typeface="Trebuchet MS"/>
              </a:rPr>
              <a:t>pour</a:t>
            </a:r>
            <a:r>
              <a:rPr sz="1624" spc="-60" dirty="0">
                <a:latin typeface="Trebuchet MS"/>
                <a:cs typeface="Trebuchet MS"/>
              </a:rPr>
              <a:t> </a:t>
            </a:r>
            <a:r>
              <a:rPr sz="1624" spc="-70" dirty="0">
                <a:latin typeface="Trebuchet MS"/>
                <a:cs typeface="Trebuchet MS"/>
              </a:rPr>
              <a:t>toute</a:t>
            </a:r>
            <a:r>
              <a:rPr sz="1624" spc="-65" dirty="0">
                <a:latin typeface="Trebuchet MS"/>
                <a:cs typeface="Trebuchet MS"/>
              </a:rPr>
              <a:t> </a:t>
            </a:r>
            <a:r>
              <a:rPr sz="1624" spc="-60" dirty="0">
                <a:latin typeface="Trebuchet MS"/>
                <a:cs typeface="Trebuchet MS"/>
              </a:rPr>
              <a:t>solution</a:t>
            </a:r>
            <a:r>
              <a:rPr sz="1624" spc="-260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TI.</a:t>
            </a:r>
            <a:endParaRPr sz="1624">
              <a:latin typeface="Trebuchet MS"/>
              <a:cs typeface="Trebuchet MS"/>
            </a:endParaRPr>
          </a:p>
          <a:p>
            <a:pPr marL="376631" marR="5894" indent="-365432">
              <a:spcBef>
                <a:spcPts val="390"/>
              </a:spcBef>
              <a:buClr>
                <a:srgbClr val="215967"/>
              </a:buClr>
              <a:buFont typeface="Times New Roman"/>
              <a:buChar char="■"/>
              <a:tabLst>
                <a:tab pos="376631" algn="l"/>
                <a:tab pos="377220" algn="l"/>
              </a:tabLst>
            </a:pPr>
            <a:r>
              <a:rPr sz="1624" spc="-70" dirty="0">
                <a:latin typeface="Trebuchet MS"/>
                <a:cs typeface="Trebuchet MS"/>
              </a:rPr>
              <a:t>Le</a:t>
            </a:r>
            <a:r>
              <a:rPr sz="1624" spc="200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but</a:t>
            </a:r>
            <a:r>
              <a:rPr sz="1624" spc="209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visé</a:t>
            </a:r>
            <a:r>
              <a:rPr sz="1624" spc="200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est</a:t>
            </a:r>
            <a:r>
              <a:rPr sz="1624" spc="181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d’améliorer</a:t>
            </a:r>
            <a:r>
              <a:rPr sz="1624" spc="181" dirty="0">
                <a:latin typeface="Trebuchet MS"/>
                <a:cs typeface="Trebuchet MS"/>
              </a:rPr>
              <a:t> </a:t>
            </a:r>
            <a:r>
              <a:rPr sz="1624" b="1" spc="-23" dirty="0">
                <a:solidFill>
                  <a:srgbClr val="001F60"/>
                </a:solidFill>
                <a:latin typeface="Trebuchet MS"/>
                <a:cs typeface="Trebuchet MS"/>
              </a:rPr>
              <a:t>la</a:t>
            </a:r>
            <a:r>
              <a:rPr sz="1624" b="1" spc="195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b="1" spc="-23" dirty="0">
                <a:solidFill>
                  <a:srgbClr val="001F60"/>
                </a:solidFill>
                <a:latin typeface="Trebuchet MS"/>
                <a:cs typeface="Trebuchet MS"/>
              </a:rPr>
              <a:t>qualité</a:t>
            </a:r>
            <a:r>
              <a:rPr sz="1624" b="1" spc="176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b="1" spc="-9" dirty="0">
                <a:solidFill>
                  <a:srgbClr val="001F60"/>
                </a:solidFill>
                <a:latin typeface="Trebuchet MS"/>
                <a:cs typeface="Trebuchet MS"/>
              </a:rPr>
              <a:t>du</a:t>
            </a:r>
            <a:r>
              <a:rPr sz="1624" b="1" spc="195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b="1" spc="-23" dirty="0">
                <a:solidFill>
                  <a:srgbClr val="001F60"/>
                </a:solidFill>
                <a:latin typeface="Trebuchet MS"/>
                <a:cs typeface="Trebuchet MS"/>
              </a:rPr>
              <a:t>travail</a:t>
            </a:r>
            <a:r>
              <a:rPr sz="1624" b="1" spc="189" dirty="0">
                <a:solidFill>
                  <a:srgbClr val="001F60"/>
                </a:solidFill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et</a:t>
            </a:r>
            <a:r>
              <a:rPr sz="1624" spc="189" dirty="0">
                <a:latin typeface="Trebuchet MS"/>
                <a:cs typeface="Trebuchet MS"/>
              </a:rPr>
              <a:t> </a:t>
            </a:r>
            <a:r>
              <a:rPr sz="1624" spc="-153" dirty="0">
                <a:latin typeface="Trebuchet MS"/>
                <a:cs typeface="Trebuchet MS"/>
              </a:rPr>
              <a:t>la</a:t>
            </a:r>
            <a:r>
              <a:rPr sz="1624" spc="-144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relation</a:t>
            </a:r>
            <a:r>
              <a:rPr sz="1624" spc="186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entre</a:t>
            </a:r>
            <a:r>
              <a:rPr sz="1624" spc="181" dirty="0">
                <a:latin typeface="Trebuchet MS"/>
                <a:cs typeface="Trebuchet MS"/>
              </a:rPr>
              <a:t> </a:t>
            </a:r>
            <a:r>
              <a:rPr sz="1624" spc="-79" dirty="0">
                <a:latin typeface="Trebuchet MS"/>
                <a:cs typeface="Trebuchet MS"/>
              </a:rPr>
              <a:t>ces</a:t>
            </a:r>
            <a:r>
              <a:rPr sz="1624" spc="189" dirty="0">
                <a:latin typeface="Trebuchet MS"/>
                <a:cs typeface="Trebuchet MS"/>
              </a:rPr>
              <a:t> </a:t>
            </a:r>
            <a:r>
              <a:rPr sz="1624" spc="-65" dirty="0">
                <a:latin typeface="Trebuchet MS"/>
                <a:cs typeface="Trebuchet MS"/>
              </a:rPr>
              <a:t>deux</a:t>
            </a:r>
            <a:r>
              <a:rPr sz="1624" spc="195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équipes</a:t>
            </a:r>
            <a:r>
              <a:rPr sz="1624" spc="209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qui</a:t>
            </a:r>
            <a:r>
              <a:rPr sz="1624" spc="181" dirty="0">
                <a:latin typeface="Trebuchet MS"/>
                <a:cs typeface="Trebuchet MS"/>
              </a:rPr>
              <a:t> </a:t>
            </a:r>
            <a:r>
              <a:rPr sz="1624" spc="-56" dirty="0">
                <a:latin typeface="Trebuchet MS"/>
                <a:cs typeface="Trebuchet MS"/>
              </a:rPr>
              <a:t>ont </a:t>
            </a:r>
            <a:r>
              <a:rPr sz="1624" spc="-478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-79" dirty="0">
                <a:latin typeface="Trebuchet MS"/>
                <a:cs typeface="Trebuchet MS"/>
              </a:rPr>
              <a:t>h</a:t>
            </a:r>
            <a:r>
              <a:rPr sz="1624" spc="-176" dirty="0">
                <a:latin typeface="Trebuchet MS"/>
                <a:cs typeface="Trebuchet MS"/>
              </a:rPr>
              <a:t>a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-79" dirty="0">
                <a:latin typeface="Trebuchet MS"/>
                <a:cs typeface="Trebuchet MS"/>
              </a:rPr>
              <a:t>un</a:t>
            </a:r>
            <a:r>
              <a:rPr sz="1624" spc="-37" dirty="0">
                <a:latin typeface="Trebuchet MS"/>
                <a:cs typeface="Trebuchet MS"/>
              </a:rPr>
              <a:t> </a:t>
            </a:r>
            <a:r>
              <a:rPr sz="1624" spc="-144" dirty="0">
                <a:latin typeface="Trebuchet MS"/>
                <a:cs typeface="Trebuchet MS"/>
              </a:rPr>
              <a:t>l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79" dirty="0">
                <a:latin typeface="Trebuchet MS"/>
                <a:cs typeface="Trebuchet MS"/>
              </a:rPr>
              <a:t>u</a:t>
            </a:r>
            <a:r>
              <a:rPr sz="1624" spc="9" dirty="0">
                <a:latin typeface="Trebuchet MS"/>
                <a:cs typeface="Trebuchet MS"/>
              </a:rPr>
              <a:t>r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v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-28" dirty="0">
                <a:latin typeface="Trebuchet MS"/>
                <a:cs typeface="Trebuchet MS"/>
              </a:rPr>
              <a:t>s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19" dirty="0">
                <a:latin typeface="Trebuchet MS"/>
                <a:cs typeface="Trebuchet MS"/>
              </a:rPr>
              <a:t>o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p</a:t>
            </a:r>
            <a:r>
              <a:rPr sz="1624" spc="32" dirty="0">
                <a:latin typeface="Trebuchet MS"/>
                <a:cs typeface="Trebuchet MS"/>
              </a:rPr>
              <a:t>o</a:t>
            </a:r>
            <a:r>
              <a:rPr sz="1624" spc="-79" dirty="0">
                <a:latin typeface="Trebuchet MS"/>
                <a:cs typeface="Trebuchet MS"/>
              </a:rPr>
              <a:t>u</a:t>
            </a:r>
            <a:r>
              <a:rPr sz="1624" spc="9" dirty="0">
                <a:latin typeface="Trebuchet MS"/>
                <a:cs typeface="Trebuchet MS"/>
              </a:rPr>
              <a:t>r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176" dirty="0">
                <a:latin typeface="Trebuchet MS"/>
                <a:cs typeface="Trebuchet MS"/>
              </a:rPr>
              <a:t>a</a:t>
            </a:r>
            <a:r>
              <a:rPr sz="1624" spc="-97" dirty="0">
                <a:latin typeface="Trebuchet MS"/>
                <a:cs typeface="Trebuchet MS"/>
              </a:rPr>
              <a:t>tt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125" dirty="0">
                <a:latin typeface="Trebuchet MS"/>
                <a:cs typeface="Trebuchet MS"/>
              </a:rPr>
              <a:t>i</a:t>
            </a:r>
            <a:r>
              <a:rPr sz="1624" spc="-79" dirty="0">
                <a:latin typeface="Trebuchet MS"/>
                <a:cs typeface="Trebuchet MS"/>
              </a:rPr>
              <a:t>nd</a:t>
            </a:r>
            <a:r>
              <a:rPr sz="1624" spc="-19" dirty="0">
                <a:latin typeface="Trebuchet MS"/>
                <a:cs typeface="Trebuchet MS"/>
              </a:rPr>
              <a:t>r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125" dirty="0">
                <a:latin typeface="Trebuchet MS"/>
                <a:cs typeface="Trebuchet MS"/>
              </a:rPr>
              <a:t>l</a:t>
            </a:r>
            <a:r>
              <a:rPr sz="1624" spc="-162" dirty="0">
                <a:latin typeface="Trebuchet MS"/>
                <a:cs typeface="Trebuchet MS"/>
              </a:rPr>
              <a:t>a</a:t>
            </a:r>
            <a:r>
              <a:rPr sz="1624" spc="-46" dirty="0">
                <a:latin typeface="Trebuchet MS"/>
                <a:cs typeface="Trebuchet MS"/>
              </a:rPr>
              <a:t> </a:t>
            </a:r>
            <a:r>
              <a:rPr sz="1624" spc="-42" dirty="0">
                <a:latin typeface="Trebuchet MS"/>
                <a:cs typeface="Trebuchet MS"/>
              </a:rPr>
              <a:t>s</a:t>
            </a:r>
            <a:r>
              <a:rPr sz="1624" spc="-158" dirty="0">
                <a:latin typeface="Trebuchet MS"/>
                <a:cs typeface="Trebuchet MS"/>
              </a:rPr>
              <a:t>a</a:t>
            </a:r>
            <a:r>
              <a:rPr sz="1624" spc="-116" dirty="0">
                <a:latin typeface="Trebuchet MS"/>
                <a:cs typeface="Trebuchet MS"/>
              </a:rPr>
              <a:t>t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-28" dirty="0">
                <a:latin typeface="Trebuchet MS"/>
                <a:cs typeface="Trebuchet MS"/>
              </a:rPr>
              <a:t>s</a:t>
            </a:r>
            <a:r>
              <a:rPr sz="1624" spc="-195" dirty="0">
                <a:latin typeface="Trebuchet MS"/>
                <a:cs typeface="Trebuchet MS"/>
              </a:rPr>
              <a:t>f</a:t>
            </a:r>
            <a:r>
              <a:rPr sz="1624" spc="-176" dirty="0">
                <a:latin typeface="Trebuchet MS"/>
                <a:cs typeface="Trebuchet MS"/>
              </a:rPr>
              <a:t>a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-97" dirty="0">
                <a:latin typeface="Trebuchet MS"/>
                <a:cs typeface="Trebuchet MS"/>
              </a:rPr>
              <a:t>t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19" dirty="0">
                <a:latin typeface="Trebuchet MS"/>
                <a:cs typeface="Trebuchet MS"/>
              </a:rPr>
              <a:t>o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51" dirty="0">
                <a:latin typeface="Trebuchet MS"/>
                <a:cs typeface="Trebuchet MS"/>
              </a:rPr>
              <a:t> </a:t>
            </a:r>
            <a:r>
              <a:rPr sz="1624" spc="-79" dirty="0">
                <a:latin typeface="Trebuchet MS"/>
                <a:cs typeface="Trebuchet MS"/>
              </a:rPr>
              <a:t>du</a:t>
            </a:r>
            <a:r>
              <a:rPr sz="1624" spc="-37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c</a:t>
            </a:r>
            <a:r>
              <a:rPr sz="1624" spc="-144" dirty="0">
                <a:latin typeface="Trebuchet MS"/>
                <a:cs typeface="Trebuchet MS"/>
              </a:rPr>
              <a:t>l</a:t>
            </a:r>
            <a:r>
              <a:rPr sz="1624" spc="-106" dirty="0">
                <a:latin typeface="Trebuchet MS"/>
                <a:cs typeface="Trebuchet MS"/>
              </a:rPr>
              <a:t>i</a:t>
            </a:r>
            <a:r>
              <a:rPr sz="1624" spc="-111" dirty="0">
                <a:latin typeface="Trebuchet MS"/>
                <a:cs typeface="Trebuchet MS"/>
              </a:rPr>
              <a:t>e</a:t>
            </a:r>
            <a:r>
              <a:rPr sz="1624" spc="-79" dirty="0">
                <a:latin typeface="Trebuchet MS"/>
                <a:cs typeface="Trebuchet MS"/>
              </a:rPr>
              <a:t>n</a:t>
            </a:r>
            <a:r>
              <a:rPr sz="1624" spc="-106" dirty="0">
                <a:latin typeface="Trebuchet MS"/>
                <a:cs typeface="Trebuchet MS"/>
              </a:rPr>
              <a:t>t</a:t>
            </a:r>
            <a:endParaRPr sz="1624">
              <a:latin typeface="Trebuchet MS"/>
              <a:cs typeface="Trebuchet MS"/>
            </a:endParaRPr>
          </a:p>
          <a:p>
            <a:pPr marL="376631" marR="5894" indent="-365432">
              <a:spcBef>
                <a:spcPts val="399"/>
              </a:spcBef>
              <a:buClr>
                <a:srgbClr val="215967"/>
              </a:buClr>
              <a:buFont typeface="Times New Roman"/>
              <a:buChar char="■"/>
              <a:tabLst>
                <a:tab pos="376631" algn="l"/>
                <a:tab pos="377220" algn="l"/>
              </a:tabLst>
            </a:pPr>
            <a:r>
              <a:rPr sz="1624" spc="5" dirty="0">
                <a:latin typeface="Trebuchet MS"/>
                <a:cs typeface="Trebuchet MS"/>
              </a:rPr>
              <a:t>Ces</a:t>
            </a:r>
            <a:r>
              <a:rPr sz="1624" dirty="0">
                <a:latin typeface="Trebuchet MS"/>
                <a:cs typeface="Trebuchet MS"/>
              </a:rPr>
              <a:t> </a:t>
            </a:r>
            <a:r>
              <a:rPr sz="1624" spc="-88" dirty="0">
                <a:latin typeface="Trebuchet MS"/>
                <a:cs typeface="Trebuchet MS"/>
              </a:rPr>
              <a:t>pratiques</a:t>
            </a:r>
            <a:r>
              <a:rPr sz="1624" spc="5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permettent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60" dirty="0">
                <a:latin typeface="Trebuchet MS"/>
                <a:cs typeface="Trebuchet MS"/>
              </a:rPr>
              <a:t>alors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de</a:t>
            </a:r>
            <a:r>
              <a:rPr sz="1624" spc="14" dirty="0">
                <a:latin typeface="Trebuchet MS"/>
                <a:cs typeface="Trebuchet MS"/>
              </a:rPr>
              <a:t> </a:t>
            </a:r>
            <a:r>
              <a:rPr sz="1624" spc="-111" dirty="0">
                <a:latin typeface="Trebuchet MS"/>
                <a:cs typeface="Trebuchet MS"/>
              </a:rPr>
              <a:t>développer,</a:t>
            </a:r>
            <a:r>
              <a:rPr sz="1624" spc="-176" dirty="0">
                <a:latin typeface="Trebuchet MS"/>
                <a:cs typeface="Trebuchet MS"/>
              </a:rPr>
              <a:t> </a:t>
            </a:r>
            <a:r>
              <a:rPr sz="1624" spc="-79" dirty="0">
                <a:latin typeface="Trebuchet MS"/>
                <a:cs typeface="Trebuchet MS"/>
              </a:rPr>
              <a:t>tester</a:t>
            </a:r>
            <a:r>
              <a:rPr sz="1624" dirty="0">
                <a:latin typeface="Trebuchet MS"/>
                <a:cs typeface="Trebuchet MS"/>
              </a:rPr>
              <a:t> </a:t>
            </a:r>
            <a:r>
              <a:rPr sz="1624" spc="-106" dirty="0">
                <a:latin typeface="Trebuchet MS"/>
                <a:cs typeface="Trebuchet MS"/>
              </a:rPr>
              <a:t>et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74" dirty="0">
                <a:latin typeface="Trebuchet MS"/>
                <a:cs typeface="Trebuchet MS"/>
              </a:rPr>
              <a:t>livrer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74" dirty="0">
                <a:latin typeface="Trebuchet MS"/>
                <a:cs typeface="Trebuchet MS"/>
              </a:rPr>
              <a:t>des</a:t>
            </a:r>
            <a:r>
              <a:rPr sz="1624" spc="-19" dirty="0">
                <a:latin typeface="Trebuchet MS"/>
                <a:cs typeface="Trebuchet MS"/>
              </a:rPr>
              <a:t> </a:t>
            </a:r>
            <a:r>
              <a:rPr sz="1624" spc="-97" dirty="0">
                <a:latin typeface="Trebuchet MS"/>
                <a:cs typeface="Trebuchet MS"/>
              </a:rPr>
              <a:t>applications</a:t>
            </a:r>
            <a:r>
              <a:rPr sz="1624" spc="-14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plus</a:t>
            </a:r>
            <a:r>
              <a:rPr sz="1624" spc="-5" dirty="0">
                <a:latin typeface="Trebuchet MS"/>
                <a:cs typeface="Trebuchet MS"/>
              </a:rPr>
              <a:t> </a:t>
            </a:r>
            <a:r>
              <a:rPr sz="1624" b="1" dirty="0">
                <a:solidFill>
                  <a:srgbClr val="1F497C"/>
                </a:solidFill>
                <a:latin typeface="Trebuchet MS"/>
                <a:cs typeface="Trebuchet MS"/>
              </a:rPr>
              <a:t>rapidement</a:t>
            </a:r>
            <a:r>
              <a:rPr sz="1624" b="1" spc="-9" dirty="0">
                <a:solidFill>
                  <a:srgbClr val="1F497C"/>
                </a:solidFill>
                <a:latin typeface="Trebuchet MS"/>
                <a:cs typeface="Trebuchet MS"/>
              </a:rPr>
              <a:t> </a:t>
            </a:r>
            <a:r>
              <a:rPr sz="1624" spc="-116" dirty="0">
                <a:latin typeface="Trebuchet MS"/>
                <a:cs typeface="Trebuchet MS"/>
              </a:rPr>
              <a:t>et </a:t>
            </a:r>
            <a:r>
              <a:rPr sz="1624" spc="-472" dirty="0">
                <a:latin typeface="Trebuchet MS"/>
                <a:cs typeface="Trebuchet MS"/>
              </a:rPr>
              <a:t> </a:t>
            </a:r>
            <a:r>
              <a:rPr sz="1624" spc="-135" dirty="0">
                <a:latin typeface="Trebuchet MS"/>
                <a:cs typeface="Trebuchet MS"/>
              </a:rPr>
              <a:t>avec</a:t>
            </a:r>
            <a:r>
              <a:rPr sz="1624" spc="-56" dirty="0">
                <a:latin typeface="Trebuchet MS"/>
                <a:cs typeface="Trebuchet MS"/>
              </a:rPr>
              <a:t> </a:t>
            </a:r>
            <a:r>
              <a:rPr sz="1624" spc="-84" dirty="0">
                <a:latin typeface="Trebuchet MS"/>
                <a:cs typeface="Trebuchet MS"/>
              </a:rPr>
              <a:t>plus</a:t>
            </a:r>
            <a:r>
              <a:rPr sz="1624" spc="-42" dirty="0">
                <a:latin typeface="Trebuchet MS"/>
                <a:cs typeface="Trebuchet MS"/>
              </a:rPr>
              <a:t> </a:t>
            </a:r>
            <a:r>
              <a:rPr sz="1624" spc="-93" dirty="0">
                <a:latin typeface="Trebuchet MS"/>
                <a:cs typeface="Trebuchet MS"/>
              </a:rPr>
              <a:t>de</a:t>
            </a:r>
            <a:r>
              <a:rPr sz="1624" spc="-23" dirty="0">
                <a:latin typeface="Trebuchet MS"/>
                <a:cs typeface="Trebuchet MS"/>
              </a:rPr>
              <a:t> </a:t>
            </a:r>
            <a:r>
              <a:rPr sz="1624" b="1" spc="-46" dirty="0">
                <a:solidFill>
                  <a:srgbClr val="1F497C"/>
                </a:solidFill>
                <a:latin typeface="Trebuchet MS"/>
                <a:cs typeface="Trebuchet MS"/>
              </a:rPr>
              <a:t>fiabilité</a:t>
            </a:r>
            <a:r>
              <a:rPr sz="1624" b="1" spc="-46" dirty="0">
                <a:latin typeface="Trebuchet MS"/>
                <a:cs typeface="Trebuchet MS"/>
              </a:rPr>
              <a:t>.</a:t>
            </a:r>
            <a:endParaRPr sz="1624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8798" y="3508194"/>
            <a:ext cx="4533774" cy="227466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60162" y="6067142"/>
            <a:ext cx="78982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939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8"/>
            <a:ext cx="3565874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60" dirty="0"/>
              <a:t>Jenkins</a:t>
            </a:r>
            <a:r>
              <a:rPr sz="2924" spc="-88" dirty="0"/>
              <a:t> </a:t>
            </a:r>
            <a:r>
              <a:rPr sz="2924" spc="-56" dirty="0"/>
              <a:t>vs</a:t>
            </a:r>
            <a:r>
              <a:rPr sz="2924" spc="-88" dirty="0"/>
              <a:t> </a:t>
            </a:r>
            <a:r>
              <a:rPr sz="2924" spc="-60" dirty="0"/>
              <a:t>Gitlab</a:t>
            </a:r>
            <a:endParaRPr sz="2924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519223" y="1553932"/>
          <a:ext cx="7868092" cy="4132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8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4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82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Critères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471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50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Jenkins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471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50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GitLab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9471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50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57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Language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Java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Ruby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58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Facilité</a:t>
                      </a:r>
                      <a:r>
                        <a:rPr sz="1300" b="1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d'installation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Facile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à</a:t>
                      </a:r>
                      <a:r>
                        <a:rPr sz="13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installer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Facile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à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installer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357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Plugins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1700+ plugins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disponibles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Plugins</a:t>
                      </a:r>
                      <a:r>
                        <a:rPr sz="13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limités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401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Prérequis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JRE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doit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être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installé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550545" indent="-63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Ruby,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Go,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Git,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Node.js,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Redis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doit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être </a:t>
                      </a:r>
                      <a:r>
                        <a:rPr sz="1300" spc="-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installé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276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OS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Supportés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Windows,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Mac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OS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X,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Unix-like</a:t>
                      </a:r>
                      <a:r>
                        <a:rPr sz="13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OS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156210" indent="-6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Ubuntu,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Debian,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Red Hat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Linux,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Scientific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Linux,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Oracle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Linux,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CentOS,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and OpenSUSE.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357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Open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Source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Open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Source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gratuit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" dirty="0">
                          <a:latin typeface="Calibri"/>
                          <a:cs typeface="Calibri"/>
                        </a:rPr>
                        <a:t>Open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Source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Freemium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38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Dépôt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Git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900" dirty="0">
                          <a:latin typeface="Wingdings"/>
                          <a:cs typeface="Wingdings"/>
                        </a:rPr>
                        <a:t></a:t>
                      </a:r>
                      <a:endParaRPr sz="1900">
                        <a:latin typeface="Wingdings"/>
                        <a:cs typeface="Wingdings"/>
                      </a:endParaRPr>
                    </a:p>
                  </a:txBody>
                  <a:tcPr marL="0" marR="0" marT="8252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900" dirty="0">
                          <a:latin typeface="Wingdings"/>
                          <a:cs typeface="Wingdings"/>
                        </a:rPr>
                        <a:t></a:t>
                      </a:r>
                      <a:endParaRPr sz="1900">
                        <a:latin typeface="Wingdings"/>
                        <a:cs typeface="Wingdings"/>
                      </a:endParaRPr>
                    </a:p>
                  </a:txBody>
                  <a:tcPr marL="0" marR="0" marT="8252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816">
                <a:tc>
                  <a:txBody>
                    <a:bodyPr/>
                    <a:lstStyle/>
                    <a:p>
                      <a:pPr marL="36195" marR="33718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b="1" dirty="0">
                          <a:latin typeface="Calibri"/>
                          <a:cs typeface="Calibri"/>
                        </a:rPr>
                        <a:t>Suivi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des</a:t>
                      </a:r>
                      <a:r>
                        <a:rPr sz="13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Bugs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5" dirty="0">
                          <a:latin typeface="Calibri"/>
                          <a:cs typeface="Calibri"/>
                        </a:rPr>
                        <a:t>(Issue </a:t>
                      </a:r>
                      <a:r>
                        <a:rPr sz="1300" b="1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-15" dirty="0">
                          <a:latin typeface="Calibri"/>
                          <a:cs typeface="Calibri"/>
                        </a:rPr>
                        <a:t>Tracking)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4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900" dirty="0">
                          <a:latin typeface="Wingdings"/>
                          <a:cs typeface="Wingdings"/>
                        </a:rPr>
                        <a:t></a:t>
                      </a:r>
                      <a:endParaRPr sz="1900">
                        <a:latin typeface="Wingdings"/>
                        <a:cs typeface="Wingdings"/>
                      </a:endParaRPr>
                    </a:p>
                  </a:txBody>
                  <a:tcPr marL="0" marR="0" marT="8252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900" dirty="0">
                          <a:latin typeface="Wingdings"/>
                          <a:cs typeface="Wingdings"/>
                        </a:rPr>
                        <a:t></a:t>
                      </a:r>
                      <a:endParaRPr sz="1900">
                        <a:latin typeface="Wingdings"/>
                        <a:cs typeface="Wingdings"/>
                      </a:endParaRPr>
                    </a:p>
                  </a:txBody>
                  <a:tcPr marL="0" marR="0" marT="8252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62902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b="1" spc="-5" dirty="0">
                          <a:latin typeface="Calibri"/>
                          <a:cs typeface="Calibri"/>
                        </a:rPr>
                        <a:t>Extensivité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233045">
                        <a:lnSpc>
                          <a:spcPct val="100200"/>
                        </a:lnSpc>
                        <a:spcBef>
                          <a:spcPts val="215"/>
                        </a:spcBef>
                      </a:pPr>
                      <a:r>
                        <a:rPr sz="1300" spc="-30" dirty="0">
                          <a:latin typeface="Calibri"/>
                          <a:cs typeface="Calibri"/>
                        </a:rPr>
                        <a:t>Très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étendu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car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il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peut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être</a:t>
                      </a:r>
                      <a:r>
                        <a:rPr sz="1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utilisé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comme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simple serveur</a:t>
                      </a:r>
                      <a:r>
                        <a:rPr sz="13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CI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ou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peut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être</a:t>
                      </a:r>
                      <a:r>
                        <a:rPr sz="1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transformé</a:t>
                      </a:r>
                      <a:r>
                        <a:rPr sz="13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en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système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CD </a:t>
                      </a:r>
                      <a:r>
                        <a:rPr sz="1300" spc="-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complexe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à</a:t>
                      </a:r>
                      <a:r>
                        <a:rPr sz="13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l'aide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 de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plugins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345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20637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300" spc="-10" dirty="0">
                          <a:latin typeface="Calibri"/>
                          <a:cs typeface="Calibri"/>
                        </a:rPr>
                        <a:t>Offre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une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scalabilité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pour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améliorer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le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cycle de </a:t>
                      </a:r>
                      <a:r>
                        <a:rPr sz="1300" spc="-3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vie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DevOps</a:t>
                      </a:r>
                      <a:r>
                        <a:rPr sz="1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d'un </a:t>
                      </a:r>
                      <a:r>
                        <a:rPr sz="1300" spc="-10" dirty="0">
                          <a:latin typeface="Calibri"/>
                          <a:cs typeface="Calibri"/>
                        </a:rPr>
                        <a:t>projet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25933" marB="0">
                    <a:lnL w="12700">
                      <a:solidFill>
                        <a:srgbClr val="9CBFBD"/>
                      </a:solidFill>
                      <a:prstDash val="solid"/>
                    </a:lnL>
                    <a:lnR w="12700">
                      <a:solidFill>
                        <a:srgbClr val="9CBFBD"/>
                      </a:solidFill>
                      <a:prstDash val="solid"/>
                    </a:lnR>
                    <a:lnT w="12700">
                      <a:solidFill>
                        <a:srgbClr val="9CBFBD"/>
                      </a:solidFill>
                      <a:prstDash val="solid"/>
                    </a:lnT>
                    <a:lnB w="12700">
                      <a:solidFill>
                        <a:srgbClr val="9CBF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6004" y="1578686"/>
            <a:ext cx="212189" cy="2942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2508" y="1551809"/>
            <a:ext cx="292820" cy="2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3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Jenkins –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://www.jenkins.io/doc/book/installing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71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505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78" y="923194"/>
            <a:ext cx="2854949" cy="401688"/>
          </a:xfrm>
          <a:prstGeom prst="rect">
            <a:avLst/>
          </a:prstGeom>
        </p:spPr>
        <p:txBody>
          <a:bodyPr vert="horz" wrap="square" lIns="0" tIns="15914" rIns="0" bIns="0" rtlCol="0">
            <a:spAutoFit/>
          </a:bodyPr>
          <a:lstStyle/>
          <a:p>
            <a:pPr marL="11788">
              <a:spcBef>
                <a:spcPts val="125"/>
              </a:spcBef>
            </a:pPr>
            <a:r>
              <a:rPr sz="2506" spc="-74" dirty="0"/>
              <a:t>Tableau</a:t>
            </a:r>
            <a:r>
              <a:rPr sz="2506" spc="-42" dirty="0"/>
              <a:t> </a:t>
            </a:r>
            <a:r>
              <a:rPr sz="2506" spc="-23" dirty="0"/>
              <a:t>de</a:t>
            </a:r>
            <a:r>
              <a:rPr sz="2506" spc="-74" dirty="0"/>
              <a:t> </a:t>
            </a:r>
            <a:r>
              <a:rPr sz="2506" spc="-42" dirty="0"/>
              <a:t>bord</a:t>
            </a:r>
            <a:endParaRPr sz="2506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0724" y="837440"/>
            <a:ext cx="311211" cy="4300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04353" y="1706914"/>
            <a:ext cx="7460218" cy="798327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264644" indent="-253445">
              <a:spcBef>
                <a:spcPts val="106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Le</a:t>
            </a:r>
            <a:r>
              <a:rPr sz="1578" spc="-5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tableau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 bord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permet</a:t>
            </a:r>
            <a:r>
              <a:rPr sz="1578" spc="5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 voir</a:t>
            </a:r>
            <a:r>
              <a:rPr sz="1578" spc="-1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facilement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les </a:t>
            </a:r>
            <a:r>
              <a:rPr sz="1578" spc="-5" dirty="0">
                <a:latin typeface="Calibri"/>
                <a:cs typeface="Calibri"/>
              </a:rPr>
              <a:t>jobs </a:t>
            </a:r>
            <a:r>
              <a:rPr sz="1578" dirty="0">
                <a:latin typeface="Calibri"/>
                <a:cs typeface="Calibri"/>
              </a:rPr>
              <a:t>réussies</a:t>
            </a:r>
            <a:r>
              <a:rPr sz="1578" spc="-23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et</a:t>
            </a:r>
            <a:r>
              <a:rPr sz="1578" spc="5" dirty="0">
                <a:latin typeface="Calibri"/>
                <a:cs typeface="Calibri"/>
              </a:rPr>
              <a:t> en</a:t>
            </a:r>
            <a:r>
              <a:rPr sz="1578" spc="-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échec</a:t>
            </a:r>
            <a:endParaRPr sz="1578">
              <a:latin typeface="Calibri"/>
              <a:cs typeface="Calibri"/>
            </a:endParaRPr>
          </a:p>
          <a:p>
            <a:pPr marL="264644" marR="4715" indent="-253445">
              <a:lnSpc>
                <a:spcPct val="101200"/>
              </a:lnSpc>
              <a:spcBef>
                <a:spcPts val="367"/>
              </a:spcBef>
              <a:buClr>
                <a:srgbClr val="215967"/>
              </a:buClr>
              <a:buSzPct val="120588"/>
              <a:buFont typeface="Wingdings"/>
              <a:buChar char=""/>
              <a:tabLst>
                <a:tab pos="264644" algn="l"/>
                <a:tab pos="265233" algn="l"/>
              </a:tabLst>
            </a:pPr>
            <a:r>
              <a:rPr sz="1578" dirty="0">
                <a:latin typeface="Calibri"/>
                <a:cs typeface="Calibri"/>
              </a:rPr>
              <a:t>Il</a:t>
            </a:r>
            <a:r>
              <a:rPr sz="1578" spc="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permet</a:t>
            </a:r>
            <a:r>
              <a:rPr sz="1578" spc="14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aussi</a:t>
            </a:r>
            <a:r>
              <a:rPr sz="1578" spc="357" dirty="0">
                <a:latin typeface="Calibri"/>
                <a:cs typeface="Calibri"/>
              </a:rPr>
              <a:t> </a:t>
            </a:r>
            <a:r>
              <a:rPr sz="1578" spc="-9" dirty="0">
                <a:latin typeface="Calibri"/>
                <a:cs typeface="Calibri"/>
              </a:rPr>
              <a:t>d’accéder</a:t>
            </a:r>
            <a:r>
              <a:rPr sz="1578" spc="19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rapidement</a:t>
            </a:r>
            <a:r>
              <a:rPr sz="1578" spc="19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aux</a:t>
            </a:r>
            <a:r>
              <a:rPr sz="1578" spc="14" dirty="0">
                <a:latin typeface="Calibri"/>
                <a:cs typeface="Calibri"/>
              </a:rPr>
              <a:t> </a:t>
            </a:r>
            <a:r>
              <a:rPr sz="1578" spc="-5" dirty="0">
                <a:latin typeface="Calibri"/>
                <a:cs typeface="Calibri"/>
              </a:rPr>
              <a:t>informations</a:t>
            </a:r>
            <a:r>
              <a:rPr sz="1578" spc="2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sur</a:t>
            </a:r>
            <a:r>
              <a:rPr sz="1578" spc="9" dirty="0">
                <a:latin typeface="Calibri"/>
                <a:cs typeface="Calibri"/>
              </a:rPr>
              <a:t> un</a:t>
            </a:r>
            <a:r>
              <a:rPr sz="1578" spc="348" dirty="0">
                <a:latin typeface="Calibri"/>
                <a:cs typeface="Calibri"/>
              </a:rPr>
              <a:t> </a:t>
            </a:r>
            <a:r>
              <a:rPr sz="1578" spc="5" dirty="0">
                <a:latin typeface="Calibri"/>
                <a:cs typeface="Calibri"/>
              </a:rPr>
              <a:t>job</a:t>
            </a:r>
            <a:r>
              <a:rPr sz="1578" spc="9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ou</a:t>
            </a:r>
            <a:r>
              <a:rPr sz="1578" spc="14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de</a:t>
            </a:r>
            <a:r>
              <a:rPr sz="1578" spc="9" dirty="0">
                <a:latin typeface="Calibri"/>
                <a:cs typeface="Calibri"/>
              </a:rPr>
              <a:t> le</a:t>
            </a:r>
            <a:r>
              <a:rPr sz="1578" spc="367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lancer </a:t>
            </a:r>
            <a:r>
              <a:rPr sz="1578" spc="-343" dirty="0">
                <a:latin typeface="Calibri"/>
                <a:cs typeface="Calibri"/>
              </a:rPr>
              <a:t> </a:t>
            </a:r>
            <a:r>
              <a:rPr sz="1578" dirty="0">
                <a:latin typeface="Calibri"/>
                <a:cs typeface="Calibri"/>
              </a:rPr>
              <a:t>manuellement.</a:t>
            </a:r>
            <a:endParaRPr sz="1578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42893" y="2676412"/>
            <a:ext cx="6597904" cy="2925853"/>
            <a:chOff x="1796795" y="2883408"/>
            <a:chExt cx="7108190" cy="31521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0323" y="2916936"/>
              <a:ext cx="7042403" cy="30845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96795" y="2883408"/>
              <a:ext cx="7108190" cy="3152140"/>
            </a:xfrm>
            <a:custGeom>
              <a:avLst/>
              <a:gdLst/>
              <a:ahLst/>
              <a:cxnLst/>
              <a:rect l="l" t="t" r="r" b="b"/>
              <a:pathLst>
                <a:path w="7108190" h="3152140">
                  <a:moveTo>
                    <a:pt x="7107936" y="3151632"/>
                  </a:moveTo>
                  <a:lnTo>
                    <a:pt x="0" y="3151632"/>
                  </a:lnTo>
                  <a:lnTo>
                    <a:pt x="0" y="0"/>
                  </a:lnTo>
                  <a:lnTo>
                    <a:pt x="7107936" y="0"/>
                  </a:lnTo>
                  <a:lnTo>
                    <a:pt x="7107936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3118103"/>
                  </a:lnTo>
                  <a:lnTo>
                    <a:pt x="16764" y="3118103"/>
                  </a:lnTo>
                  <a:lnTo>
                    <a:pt x="33528" y="3134868"/>
                  </a:lnTo>
                  <a:lnTo>
                    <a:pt x="7107936" y="3134868"/>
                  </a:lnTo>
                  <a:lnTo>
                    <a:pt x="7107936" y="3151632"/>
                  </a:lnTo>
                  <a:close/>
                </a:path>
                <a:path w="7108190" h="315214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7108190" h="3152140">
                  <a:moveTo>
                    <a:pt x="7075932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7075932" y="16764"/>
                  </a:lnTo>
                  <a:lnTo>
                    <a:pt x="7075932" y="33528"/>
                  </a:lnTo>
                  <a:close/>
                </a:path>
                <a:path w="7108190" h="3152140">
                  <a:moveTo>
                    <a:pt x="7075932" y="3134868"/>
                  </a:moveTo>
                  <a:lnTo>
                    <a:pt x="7075932" y="16764"/>
                  </a:lnTo>
                  <a:lnTo>
                    <a:pt x="7092696" y="33528"/>
                  </a:lnTo>
                  <a:lnTo>
                    <a:pt x="7107936" y="33528"/>
                  </a:lnTo>
                  <a:lnTo>
                    <a:pt x="7107936" y="3118103"/>
                  </a:lnTo>
                  <a:lnTo>
                    <a:pt x="7092696" y="3118103"/>
                  </a:lnTo>
                  <a:lnTo>
                    <a:pt x="7075932" y="3134868"/>
                  </a:lnTo>
                  <a:close/>
                </a:path>
                <a:path w="7108190" h="3152140">
                  <a:moveTo>
                    <a:pt x="7107936" y="33528"/>
                  </a:moveTo>
                  <a:lnTo>
                    <a:pt x="7092696" y="33528"/>
                  </a:lnTo>
                  <a:lnTo>
                    <a:pt x="7075932" y="16764"/>
                  </a:lnTo>
                  <a:lnTo>
                    <a:pt x="7107936" y="16764"/>
                  </a:lnTo>
                  <a:lnTo>
                    <a:pt x="7107936" y="33528"/>
                  </a:lnTo>
                  <a:close/>
                </a:path>
                <a:path w="7108190" h="3152140">
                  <a:moveTo>
                    <a:pt x="33528" y="3134868"/>
                  </a:moveTo>
                  <a:lnTo>
                    <a:pt x="16764" y="3118103"/>
                  </a:lnTo>
                  <a:lnTo>
                    <a:pt x="33528" y="3118103"/>
                  </a:lnTo>
                  <a:lnTo>
                    <a:pt x="33528" y="3134868"/>
                  </a:lnTo>
                  <a:close/>
                </a:path>
                <a:path w="7108190" h="3152140">
                  <a:moveTo>
                    <a:pt x="7075932" y="3134868"/>
                  </a:moveTo>
                  <a:lnTo>
                    <a:pt x="33528" y="3134868"/>
                  </a:lnTo>
                  <a:lnTo>
                    <a:pt x="33528" y="3118103"/>
                  </a:lnTo>
                  <a:lnTo>
                    <a:pt x="7075932" y="3118103"/>
                  </a:lnTo>
                  <a:lnTo>
                    <a:pt x="7075932" y="3134868"/>
                  </a:lnTo>
                  <a:close/>
                </a:path>
                <a:path w="7108190" h="3152140">
                  <a:moveTo>
                    <a:pt x="7107936" y="3134868"/>
                  </a:moveTo>
                  <a:lnTo>
                    <a:pt x="7075932" y="3134868"/>
                  </a:lnTo>
                  <a:lnTo>
                    <a:pt x="7092696" y="3118103"/>
                  </a:lnTo>
                  <a:lnTo>
                    <a:pt x="7107936" y="3118103"/>
                  </a:lnTo>
                  <a:lnTo>
                    <a:pt x="7107936" y="3134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0323" y="2916936"/>
              <a:ext cx="7042403" cy="30845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96795" y="2883408"/>
              <a:ext cx="7108190" cy="3152140"/>
            </a:xfrm>
            <a:custGeom>
              <a:avLst/>
              <a:gdLst/>
              <a:ahLst/>
              <a:cxnLst/>
              <a:rect l="l" t="t" r="r" b="b"/>
              <a:pathLst>
                <a:path w="7108190" h="3152140">
                  <a:moveTo>
                    <a:pt x="7107936" y="3151632"/>
                  </a:moveTo>
                  <a:lnTo>
                    <a:pt x="0" y="3151632"/>
                  </a:lnTo>
                  <a:lnTo>
                    <a:pt x="0" y="0"/>
                  </a:lnTo>
                  <a:lnTo>
                    <a:pt x="7107936" y="0"/>
                  </a:lnTo>
                  <a:lnTo>
                    <a:pt x="7107936" y="16764"/>
                  </a:lnTo>
                  <a:lnTo>
                    <a:pt x="33528" y="16764"/>
                  </a:lnTo>
                  <a:lnTo>
                    <a:pt x="16764" y="33528"/>
                  </a:lnTo>
                  <a:lnTo>
                    <a:pt x="33528" y="33528"/>
                  </a:lnTo>
                  <a:lnTo>
                    <a:pt x="33528" y="3118103"/>
                  </a:lnTo>
                  <a:lnTo>
                    <a:pt x="16764" y="3118103"/>
                  </a:lnTo>
                  <a:lnTo>
                    <a:pt x="33528" y="3134868"/>
                  </a:lnTo>
                  <a:lnTo>
                    <a:pt x="7107936" y="3134868"/>
                  </a:lnTo>
                  <a:lnTo>
                    <a:pt x="7107936" y="3151632"/>
                  </a:lnTo>
                  <a:close/>
                </a:path>
                <a:path w="7108190" h="3152140">
                  <a:moveTo>
                    <a:pt x="33528" y="33528"/>
                  </a:moveTo>
                  <a:lnTo>
                    <a:pt x="16764" y="33528"/>
                  </a:lnTo>
                  <a:lnTo>
                    <a:pt x="33528" y="16764"/>
                  </a:lnTo>
                  <a:lnTo>
                    <a:pt x="33528" y="33528"/>
                  </a:lnTo>
                  <a:close/>
                </a:path>
                <a:path w="7108190" h="3152140">
                  <a:moveTo>
                    <a:pt x="7075932" y="33528"/>
                  </a:moveTo>
                  <a:lnTo>
                    <a:pt x="33528" y="33528"/>
                  </a:lnTo>
                  <a:lnTo>
                    <a:pt x="33528" y="16764"/>
                  </a:lnTo>
                  <a:lnTo>
                    <a:pt x="7075932" y="16764"/>
                  </a:lnTo>
                  <a:lnTo>
                    <a:pt x="7075932" y="33528"/>
                  </a:lnTo>
                  <a:close/>
                </a:path>
                <a:path w="7108190" h="3152140">
                  <a:moveTo>
                    <a:pt x="7075932" y="3134868"/>
                  </a:moveTo>
                  <a:lnTo>
                    <a:pt x="7075932" y="16764"/>
                  </a:lnTo>
                  <a:lnTo>
                    <a:pt x="7092696" y="33528"/>
                  </a:lnTo>
                  <a:lnTo>
                    <a:pt x="7107936" y="33528"/>
                  </a:lnTo>
                  <a:lnTo>
                    <a:pt x="7107936" y="3118103"/>
                  </a:lnTo>
                  <a:lnTo>
                    <a:pt x="7092696" y="3118103"/>
                  </a:lnTo>
                  <a:lnTo>
                    <a:pt x="7075932" y="3134868"/>
                  </a:lnTo>
                  <a:close/>
                </a:path>
                <a:path w="7108190" h="3152140">
                  <a:moveTo>
                    <a:pt x="7107936" y="33528"/>
                  </a:moveTo>
                  <a:lnTo>
                    <a:pt x="7092696" y="33528"/>
                  </a:lnTo>
                  <a:lnTo>
                    <a:pt x="7075932" y="16764"/>
                  </a:lnTo>
                  <a:lnTo>
                    <a:pt x="7107936" y="16764"/>
                  </a:lnTo>
                  <a:lnTo>
                    <a:pt x="7107936" y="33528"/>
                  </a:lnTo>
                  <a:close/>
                </a:path>
                <a:path w="7108190" h="3152140">
                  <a:moveTo>
                    <a:pt x="33528" y="3134868"/>
                  </a:moveTo>
                  <a:lnTo>
                    <a:pt x="16764" y="3118103"/>
                  </a:lnTo>
                  <a:lnTo>
                    <a:pt x="33528" y="3118103"/>
                  </a:lnTo>
                  <a:lnTo>
                    <a:pt x="33528" y="3134868"/>
                  </a:lnTo>
                  <a:close/>
                </a:path>
                <a:path w="7108190" h="3152140">
                  <a:moveTo>
                    <a:pt x="7075932" y="3134868"/>
                  </a:moveTo>
                  <a:lnTo>
                    <a:pt x="33528" y="3134868"/>
                  </a:lnTo>
                  <a:lnTo>
                    <a:pt x="33528" y="3118103"/>
                  </a:lnTo>
                  <a:lnTo>
                    <a:pt x="7075932" y="3118103"/>
                  </a:lnTo>
                  <a:lnTo>
                    <a:pt x="7075932" y="3134868"/>
                  </a:lnTo>
                  <a:close/>
                </a:path>
                <a:path w="7108190" h="3152140">
                  <a:moveTo>
                    <a:pt x="7107936" y="3134868"/>
                  </a:moveTo>
                  <a:lnTo>
                    <a:pt x="7075932" y="3134868"/>
                  </a:lnTo>
                  <a:lnTo>
                    <a:pt x="7092696" y="3118103"/>
                  </a:lnTo>
                  <a:lnTo>
                    <a:pt x="7107936" y="3118103"/>
                  </a:lnTo>
                  <a:lnTo>
                    <a:pt x="7107936" y="31348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101521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0908" y="889284"/>
            <a:ext cx="3570984" cy="377955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 algn="l">
              <a:spcBef>
                <a:spcPts val="106"/>
              </a:spcBef>
            </a:pPr>
            <a:r>
              <a:rPr sz="2367" spc="223" dirty="0" err="1">
                <a:latin typeface="Trebuchet MS"/>
                <a:cs typeface="Trebuchet MS"/>
              </a:rPr>
              <a:t>C</a:t>
            </a:r>
            <a:r>
              <a:rPr sz="2367" spc="-19" dirty="0" err="1">
                <a:latin typeface="Trebuchet MS"/>
                <a:cs typeface="Trebuchet MS"/>
              </a:rPr>
              <a:t>r</a:t>
            </a:r>
            <a:r>
              <a:rPr sz="2367" spc="-200" dirty="0" err="1">
                <a:latin typeface="Trebuchet MS"/>
                <a:cs typeface="Trebuchet MS"/>
              </a:rPr>
              <a:t>é</a:t>
            </a:r>
            <a:r>
              <a:rPr sz="2367" spc="-269" dirty="0" err="1">
                <a:latin typeface="Trebuchet MS"/>
                <a:cs typeface="Trebuchet MS"/>
              </a:rPr>
              <a:t>a</a:t>
            </a:r>
            <a:r>
              <a:rPr sz="2367" spc="-204" dirty="0" err="1">
                <a:latin typeface="Trebuchet MS"/>
                <a:cs typeface="Trebuchet MS"/>
              </a:rPr>
              <a:t>t</a:t>
            </a:r>
            <a:r>
              <a:rPr sz="2367" spc="-200" dirty="0" err="1">
                <a:latin typeface="Trebuchet MS"/>
                <a:cs typeface="Trebuchet MS"/>
              </a:rPr>
              <a:t>i</a:t>
            </a:r>
            <a:r>
              <a:rPr sz="2367" spc="9" dirty="0" err="1">
                <a:latin typeface="Trebuchet MS"/>
                <a:cs typeface="Trebuchet MS"/>
              </a:rPr>
              <a:t>o</a:t>
            </a:r>
            <a:r>
              <a:rPr sz="2367" spc="-102" dirty="0" err="1">
                <a:latin typeface="Trebuchet MS"/>
                <a:cs typeface="Trebuchet MS"/>
              </a:rPr>
              <a:t>n</a:t>
            </a:r>
            <a:r>
              <a:rPr sz="2367" spc="-144" dirty="0">
                <a:latin typeface="Trebuchet MS"/>
                <a:cs typeface="Trebuchet MS"/>
              </a:rPr>
              <a:t> </a:t>
            </a:r>
            <a:r>
              <a:rPr sz="2367" spc="-158" dirty="0" smtClean="0">
                <a:latin typeface="Trebuchet MS"/>
                <a:cs typeface="Trebuchet MS"/>
              </a:rPr>
              <a:t>d</a:t>
            </a:r>
            <a:r>
              <a:rPr sz="2367" spc="-394" dirty="0" smtClean="0">
                <a:latin typeface="Trebuchet MS"/>
                <a:cs typeface="Trebuchet MS"/>
              </a:rPr>
              <a:t>’</a:t>
            </a:r>
            <a:r>
              <a:rPr sz="2367" spc="-130" dirty="0" smtClean="0">
                <a:latin typeface="Trebuchet MS"/>
                <a:cs typeface="Trebuchet MS"/>
              </a:rPr>
              <a:t>u</a:t>
            </a:r>
            <a:r>
              <a:rPr sz="2367" spc="-102" dirty="0" smtClean="0">
                <a:latin typeface="Trebuchet MS"/>
                <a:cs typeface="Trebuchet MS"/>
              </a:rPr>
              <a:t>n</a:t>
            </a:r>
            <a:r>
              <a:rPr lang="fr-BE" sz="2367" spc="-102" dirty="0" smtClean="0">
                <a:latin typeface="Trebuchet MS"/>
                <a:cs typeface="Trebuchet MS"/>
              </a:rPr>
              <a:t> job</a:t>
            </a:r>
            <a:endParaRPr sz="2367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5269" y="1442440"/>
            <a:ext cx="8751035" cy="1052975"/>
          </a:xfrm>
          <a:prstGeom prst="rect">
            <a:avLst/>
          </a:prstGeom>
        </p:spPr>
        <p:txBody>
          <a:bodyPr vert="horz" wrap="square" lIns="0" tIns="39491" rIns="0" bIns="0" rtlCol="0">
            <a:spAutoFit/>
          </a:bodyPr>
          <a:lstStyle/>
          <a:p>
            <a:pPr marL="367790" marR="6483" indent="-356591">
              <a:lnSpc>
                <a:spcPts val="1717"/>
              </a:lnSpc>
              <a:spcBef>
                <a:spcPts val="31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5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578" spc="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menu</a:t>
            </a:r>
            <a:r>
              <a:rPr sz="1578" spc="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gauche,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cliquez</a:t>
            </a:r>
            <a:r>
              <a:rPr sz="1578" spc="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5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première</a:t>
            </a:r>
            <a:r>
              <a:rPr sz="1578" spc="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entrée</a:t>
            </a:r>
            <a:r>
              <a:rPr sz="1578" spc="9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19" dirty="0">
                <a:solidFill>
                  <a:srgbClr val="3F3F3F"/>
                </a:solidFill>
                <a:latin typeface="Trebuchet MS"/>
                <a:cs typeface="Trebuchet MS"/>
              </a:rPr>
              <a:t>Nouveau</a:t>
            </a:r>
            <a:r>
              <a:rPr sz="1578" b="1" i="1" spc="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32" dirty="0">
                <a:solidFill>
                  <a:srgbClr val="3F3F3F"/>
                </a:solidFill>
                <a:latin typeface="Trebuchet MS"/>
                <a:cs typeface="Trebuchet MS"/>
              </a:rPr>
              <a:t>Item</a:t>
            </a:r>
            <a:r>
              <a:rPr sz="1578" b="1" i="1" spc="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qui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permet</a:t>
            </a:r>
            <a:r>
              <a:rPr sz="1578" spc="11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créer</a:t>
            </a:r>
            <a:r>
              <a:rPr sz="1578" spc="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une </a:t>
            </a:r>
            <a:r>
              <a:rPr sz="1578" spc="-45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nouvelle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tâche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5" dirty="0">
                <a:solidFill>
                  <a:srgbClr val="3F3F3F"/>
                </a:solidFill>
                <a:latin typeface="Trebuchet MS"/>
                <a:cs typeface="Trebuchet MS"/>
              </a:rPr>
              <a:t>(Job).</a:t>
            </a:r>
            <a:endParaRPr sz="1578" dirty="0">
              <a:latin typeface="Trebuchet MS"/>
              <a:cs typeface="Trebuchet MS"/>
            </a:endParaRPr>
          </a:p>
          <a:p>
            <a:pPr marL="367790" indent="-356591">
              <a:lnSpc>
                <a:spcPts val="1805"/>
              </a:lnSpc>
              <a:spcBef>
                <a:spcPts val="93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Saisissez</a:t>
            </a:r>
            <a:r>
              <a:rPr sz="1578" spc="-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nom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firstJob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»,</a:t>
            </a:r>
            <a:r>
              <a:rPr sz="1578" spc="-18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sélectionnez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60" dirty="0">
                <a:solidFill>
                  <a:srgbClr val="3F3F3F"/>
                </a:solidFill>
                <a:latin typeface="Trebuchet MS"/>
                <a:cs typeface="Trebuchet MS"/>
              </a:rPr>
              <a:t>Construire</a:t>
            </a:r>
            <a:r>
              <a:rPr sz="1578" b="1" i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b="1" i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97" dirty="0">
                <a:solidFill>
                  <a:srgbClr val="3F3F3F"/>
                </a:solidFill>
                <a:latin typeface="Trebuchet MS"/>
                <a:cs typeface="Trebuchet MS"/>
              </a:rPr>
              <a:t>projet</a:t>
            </a:r>
            <a:r>
              <a:rPr sz="1578" b="1" i="1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93" dirty="0">
                <a:solidFill>
                  <a:srgbClr val="3F3F3F"/>
                </a:solidFill>
                <a:latin typeface="Trebuchet MS"/>
                <a:cs typeface="Trebuchet MS"/>
              </a:rPr>
              <a:t>free-style</a:t>
            </a:r>
            <a:r>
              <a:rPr sz="1578" b="1" i="1" spc="-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-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cliquez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bouton</a:t>
            </a:r>
            <a:endParaRPr sz="1578" dirty="0">
              <a:latin typeface="Trebuchet MS"/>
              <a:cs typeface="Trebuchet MS"/>
            </a:endParaRPr>
          </a:p>
          <a:p>
            <a:pPr marL="367790">
              <a:lnSpc>
                <a:spcPts val="1805"/>
              </a:lnSpc>
            </a:pP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102" dirty="0">
                <a:solidFill>
                  <a:srgbClr val="3F3F3F"/>
                </a:solidFill>
                <a:latin typeface="Trebuchet MS"/>
                <a:cs typeface="Trebuchet MS"/>
              </a:rPr>
              <a:t>OK</a:t>
            </a:r>
            <a:r>
              <a:rPr sz="1578" b="1" i="1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».</a:t>
            </a:r>
            <a:endParaRPr sz="1578" dirty="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05584" y="2625487"/>
            <a:ext cx="6078630" cy="3329011"/>
            <a:chOff x="3372611" y="2828544"/>
            <a:chExt cx="6548755" cy="35864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0232" y="2837688"/>
              <a:ext cx="6531864" cy="35676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72611" y="2828544"/>
              <a:ext cx="6548755" cy="3586479"/>
            </a:xfrm>
            <a:custGeom>
              <a:avLst/>
              <a:gdLst/>
              <a:ahLst/>
              <a:cxnLst/>
              <a:rect l="l" t="t" r="r" b="b"/>
              <a:pathLst>
                <a:path w="6548755" h="3586479">
                  <a:moveTo>
                    <a:pt x="6547104" y="3585972"/>
                  </a:moveTo>
                  <a:lnTo>
                    <a:pt x="1524" y="3585972"/>
                  </a:lnTo>
                  <a:lnTo>
                    <a:pt x="0" y="3584448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6547104" y="0"/>
                  </a:lnTo>
                  <a:lnTo>
                    <a:pt x="6548628" y="1524"/>
                  </a:lnTo>
                  <a:lnTo>
                    <a:pt x="6548628" y="4572"/>
                  </a:lnTo>
                  <a:lnTo>
                    <a:pt x="7620" y="4572"/>
                  </a:lnTo>
                  <a:lnTo>
                    <a:pt x="4572" y="9144"/>
                  </a:lnTo>
                  <a:lnTo>
                    <a:pt x="7620" y="9144"/>
                  </a:lnTo>
                  <a:lnTo>
                    <a:pt x="7620" y="3576828"/>
                  </a:lnTo>
                  <a:lnTo>
                    <a:pt x="4572" y="3576828"/>
                  </a:lnTo>
                  <a:lnTo>
                    <a:pt x="7620" y="3581400"/>
                  </a:lnTo>
                  <a:lnTo>
                    <a:pt x="6548628" y="3581400"/>
                  </a:lnTo>
                  <a:lnTo>
                    <a:pt x="6548628" y="3584448"/>
                  </a:lnTo>
                  <a:lnTo>
                    <a:pt x="6547104" y="3585972"/>
                  </a:lnTo>
                  <a:close/>
                </a:path>
                <a:path w="6548755" h="3586479">
                  <a:moveTo>
                    <a:pt x="7620" y="9144"/>
                  </a:moveTo>
                  <a:lnTo>
                    <a:pt x="4572" y="9144"/>
                  </a:lnTo>
                  <a:lnTo>
                    <a:pt x="7620" y="4572"/>
                  </a:lnTo>
                  <a:lnTo>
                    <a:pt x="7620" y="9144"/>
                  </a:lnTo>
                  <a:close/>
                </a:path>
                <a:path w="6548755" h="3586479">
                  <a:moveTo>
                    <a:pt x="6539484" y="9144"/>
                  </a:moveTo>
                  <a:lnTo>
                    <a:pt x="7620" y="9144"/>
                  </a:lnTo>
                  <a:lnTo>
                    <a:pt x="7620" y="4572"/>
                  </a:lnTo>
                  <a:lnTo>
                    <a:pt x="6539484" y="4572"/>
                  </a:lnTo>
                  <a:lnTo>
                    <a:pt x="6539484" y="9144"/>
                  </a:lnTo>
                  <a:close/>
                </a:path>
                <a:path w="6548755" h="3586479">
                  <a:moveTo>
                    <a:pt x="6539484" y="3581400"/>
                  </a:moveTo>
                  <a:lnTo>
                    <a:pt x="6539484" y="4572"/>
                  </a:lnTo>
                  <a:lnTo>
                    <a:pt x="6544055" y="9144"/>
                  </a:lnTo>
                  <a:lnTo>
                    <a:pt x="6548628" y="9144"/>
                  </a:lnTo>
                  <a:lnTo>
                    <a:pt x="6548628" y="3576828"/>
                  </a:lnTo>
                  <a:lnTo>
                    <a:pt x="6544055" y="3576828"/>
                  </a:lnTo>
                  <a:lnTo>
                    <a:pt x="6539484" y="3581400"/>
                  </a:lnTo>
                  <a:close/>
                </a:path>
                <a:path w="6548755" h="3586479">
                  <a:moveTo>
                    <a:pt x="6548628" y="9144"/>
                  </a:moveTo>
                  <a:lnTo>
                    <a:pt x="6544055" y="9144"/>
                  </a:lnTo>
                  <a:lnTo>
                    <a:pt x="6539484" y="4572"/>
                  </a:lnTo>
                  <a:lnTo>
                    <a:pt x="6548628" y="4572"/>
                  </a:lnTo>
                  <a:lnTo>
                    <a:pt x="6548628" y="9144"/>
                  </a:lnTo>
                  <a:close/>
                </a:path>
                <a:path w="6548755" h="3586479">
                  <a:moveTo>
                    <a:pt x="7620" y="3581400"/>
                  </a:moveTo>
                  <a:lnTo>
                    <a:pt x="4572" y="3576828"/>
                  </a:lnTo>
                  <a:lnTo>
                    <a:pt x="7620" y="3576828"/>
                  </a:lnTo>
                  <a:lnTo>
                    <a:pt x="7620" y="3581400"/>
                  </a:lnTo>
                  <a:close/>
                </a:path>
                <a:path w="6548755" h="3586479">
                  <a:moveTo>
                    <a:pt x="6539484" y="3581400"/>
                  </a:moveTo>
                  <a:lnTo>
                    <a:pt x="7620" y="3581400"/>
                  </a:lnTo>
                  <a:lnTo>
                    <a:pt x="7620" y="3576828"/>
                  </a:lnTo>
                  <a:lnTo>
                    <a:pt x="6539484" y="3576828"/>
                  </a:lnTo>
                  <a:lnTo>
                    <a:pt x="6539484" y="3581400"/>
                  </a:lnTo>
                  <a:close/>
                </a:path>
                <a:path w="6548755" h="3586479">
                  <a:moveTo>
                    <a:pt x="6548628" y="3581400"/>
                  </a:moveTo>
                  <a:lnTo>
                    <a:pt x="6539484" y="3581400"/>
                  </a:lnTo>
                  <a:lnTo>
                    <a:pt x="6544055" y="3576828"/>
                  </a:lnTo>
                  <a:lnTo>
                    <a:pt x="6548628" y="3576828"/>
                  </a:lnTo>
                  <a:lnTo>
                    <a:pt x="6548628" y="3581400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979295" y="6077308"/>
            <a:ext cx="180950" cy="135044"/>
          </a:xfrm>
          <a:prstGeom prst="rect">
            <a:avLst/>
          </a:prstGeom>
        </p:spPr>
        <p:txBody>
          <a:bodyPr vert="horz" wrap="square" lIns="0" tIns="6484" rIns="0" bIns="0" rtlCol="0">
            <a:spAutoFit/>
          </a:bodyPr>
          <a:lstStyle/>
          <a:p>
            <a:pPr marL="35364">
              <a:spcBef>
                <a:spcPts val="51"/>
              </a:spcBef>
            </a:pPr>
            <a:fld id="{81D60167-4931-47E6-BA6A-407CBD079E47}" type="slidenum">
              <a:rPr sz="835" spc="-9" dirty="0">
                <a:latin typeface="Trebuchet MS"/>
                <a:cs typeface="Trebuchet MS"/>
              </a:rPr>
              <a:pPr marL="35364">
                <a:spcBef>
                  <a:spcPts val="51"/>
                </a:spcBef>
              </a:pPr>
              <a:t>73</a:t>
            </a:fld>
            <a:endParaRPr sz="835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0469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0908" y="897857"/>
            <a:ext cx="3570984" cy="377955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 algn="l">
              <a:spcBef>
                <a:spcPts val="106"/>
              </a:spcBef>
            </a:pPr>
            <a:r>
              <a:rPr sz="2367" spc="223" dirty="0" err="1">
                <a:latin typeface="Trebuchet MS"/>
                <a:cs typeface="Trebuchet MS"/>
              </a:rPr>
              <a:t>C</a:t>
            </a:r>
            <a:r>
              <a:rPr sz="2367" spc="-19" dirty="0" err="1">
                <a:latin typeface="Trebuchet MS"/>
                <a:cs typeface="Trebuchet MS"/>
              </a:rPr>
              <a:t>r</a:t>
            </a:r>
            <a:r>
              <a:rPr sz="2367" spc="-200" dirty="0" err="1">
                <a:latin typeface="Trebuchet MS"/>
                <a:cs typeface="Trebuchet MS"/>
              </a:rPr>
              <a:t>é</a:t>
            </a:r>
            <a:r>
              <a:rPr sz="2367" spc="-269" dirty="0" err="1">
                <a:latin typeface="Trebuchet MS"/>
                <a:cs typeface="Trebuchet MS"/>
              </a:rPr>
              <a:t>a</a:t>
            </a:r>
            <a:r>
              <a:rPr sz="2367" spc="-204" dirty="0" err="1">
                <a:latin typeface="Trebuchet MS"/>
                <a:cs typeface="Trebuchet MS"/>
              </a:rPr>
              <a:t>t</a:t>
            </a:r>
            <a:r>
              <a:rPr sz="2367" spc="-200" dirty="0" err="1">
                <a:latin typeface="Trebuchet MS"/>
                <a:cs typeface="Trebuchet MS"/>
              </a:rPr>
              <a:t>i</a:t>
            </a:r>
            <a:r>
              <a:rPr sz="2367" spc="9" dirty="0" err="1">
                <a:latin typeface="Trebuchet MS"/>
                <a:cs typeface="Trebuchet MS"/>
              </a:rPr>
              <a:t>o</a:t>
            </a:r>
            <a:r>
              <a:rPr sz="2367" spc="-102" dirty="0" err="1">
                <a:latin typeface="Trebuchet MS"/>
                <a:cs typeface="Trebuchet MS"/>
              </a:rPr>
              <a:t>n</a:t>
            </a:r>
            <a:r>
              <a:rPr sz="2367" spc="-144" dirty="0">
                <a:latin typeface="Trebuchet MS"/>
                <a:cs typeface="Trebuchet MS"/>
              </a:rPr>
              <a:t> </a:t>
            </a:r>
            <a:r>
              <a:rPr sz="2367" spc="-158" dirty="0" smtClean="0">
                <a:latin typeface="Trebuchet MS"/>
                <a:cs typeface="Trebuchet MS"/>
              </a:rPr>
              <a:t>d</a:t>
            </a:r>
            <a:r>
              <a:rPr sz="2367" spc="-394" dirty="0" smtClean="0">
                <a:latin typeface="Trebuchet MS"/>
                <a:cs typeface="Trebuchet MS"/>
              </a:rPr>
              <a:t>’</a:t>
            </a:r>
            <a:r>
              <a:rPr sz="2367" spc="-130" dirty="0" smtClean="0">
                <a:latin typeface="Trebuchet MS"/>
                <a:cs typeface="Trebuchet MS"/>
              </a:rPr>
              <a:t>u</a:t>
            </a:r>
            <a:r>
              <a:rPr sz="2367" spc="-102" dirty="0" smtClean="0">
                <a:latin typeface="Trebuchet MS"/>
                <a:cs typeface="Trebuchet MS"/>
              </a:rPr>
              <a:t>n</a:t>
            </a:r>
            <a:r>
              <a:rPr lang="fr-BE" sz="2367" spc="-144" dirty="0">
                <a:latin typeface="Trebuchet MS"/>
                <a:cs typeface="Trebuchet MS"/>
              </a:rPr>
              <a:t> </a:t>
            </a:r>
            <a:r>
              <a:rPr lang="fr-BE" sz="2367" spc="-144" dirty="0" smtClean="0">
                <a:latin typeface="Trebuchet MS"/>
                <a:cs typeface="Trebuchet MS"/>
              </a:rPr>
              <a:t>job</a:t>
            </a:r>
            <a:endParaRPr sz="2367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193" y="1321701"/>
            <a:ext cx="7915835" cy="1491711"/>
          </a:xfrm>
          <a:prstGeom prst="rect">
            <a:avLst/>
          </a:prstGeom>
        </p:spPr>
        <p:txBody>
          <a:bodyPr vert="horz" wrap="square" lIns="0" tIns="134386" rIns="0" bIns="0" rtlCol="0">
            <a:spAutoFit/>
          </a:bodyPr>
          <a:lstStyle/>
          <a:p>
            <a:pPr marL="367790" indent="-356591">
              <a:spcBef>
                <a:spcPts val="1058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Une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fois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5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création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validée,</a:t>
            </a:r>
            <a:r>
              <a:rPr sz="1578" spc="-20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vous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êtes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redirigés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page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configuration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projet.</a:t>
            </a:r>
            <a:endParaRPr sz="1578" dirty="0">
              <a:latin typeface="Trebuchet MS"/>
              <a:cs typeface="Trebuchet MS"/>
            </a:endParaRPr>
          </a:p>
          <a:p>
            <a:pPr marL="367790" indent="-356591">
              <a:spcBef>
                <a:spcPts val="965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223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nu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,</a:t>
            </a:r>
            <a:r>
              <a:rPr sz="1578" spc="-20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z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84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b="1" i="1" spc="-9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b="1" i="1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b="1" i="1" spc="-93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b="1" i="1" spc="-74" dirty="0">
                <a:solidFill>
                  <a:srgbClr val="3F3F3F"/>
                </a:solidFill>
                <a:latin typeface="Trebuchet MS"/>
                <a:cs typeface="Trebuchet MS"/>
              </a:rPr>
              <a:t>d</a:t>
            </a:r>
            <a:r>
              <a:rPr sz="1578" b="1" i="1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.</a:t>
            </a:r>
            <a:endParaRPr sz="1578" dirty="0">
              <a:latin typeface="Trebuchet MS"/>
              <a:cs typeface="Trebuchet MS"/>
            </a:endParaRPr>
          </a:p>
          <a:p>
            <a:pPr marL="367790" indent="-356591">
              <a:spcBef>
                <a:spcPts val="96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Cliquez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«</a:t>
            </a:r>
            <a:r>
              <a:rPr sz="1578" spc="40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70" dirty="0">
                <a:solidFill>
                  <a:srgbClr val="3F3F3F"/>
                </a:solidFill>
                <a:latin typeface="Trebuchet MS"/>
                <a:cs typeface="Trebuchet MS"/>
              </a:rPr>
              <a:t>Ajouter</a:t>
            </a:r>
            <a:r>
              <a:rPr sz="1578" b="1" i="1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23" dirty="0">
                <a:solidFill>
                  <a:srgbClr val="3F3F3F"/>
                </a:solidFill>
                <a:latin typeface="Trebuchet MS"/>
                <a:cs typeface="Trebuchet MS"/>
              </a:rPr>
              <a:t>une</a:t>
            </a:r>
            <a:r>
              <a:rPr sz="1578" b="1" i="1" spc="-65" dirty="0">
                <a:solidFill>
                  <a:srgbClr val="3F3F3F"/>
                </a:solidFill>
                <a:latin typeface="Trebuchet MS"/>
                <a:cs typeface="Trebuchet MS"/>
              </a:rPr>
              <a:t> étape</a:t>
            </a:r>
            <a:r>
              <a:rPr sz="1578" b="1" i="1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32" dirty="0">
                <a:solidFill>
                  <a:srgbClr val="3F3F3F"/>
                </a:solidFill>
                <a:latin typeface="Trebuchet MS"/>
                <a:cs typeface="Trebuchet MS"/>
              </a:rPr>
              <a:t>au</a:t>
            </a:r>
            <a:r>
              <a:rPr sz="1578" b="1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74" dirty="0">
                <a:solidFill>
                  <a:srgbClr val="3F3F3F"/>
                </a:solidFill>
                <a:latin typeface="Trebuchet MS"/>
                <a:cs typeface="Trebuchet MS"/>
              </a:rPr>
              <a:t>build</a:t>
            </a:r>
            <a:r>
              <a:rPr sz="1578" b="1" i="1" spc="42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sélectionnez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40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60" dirty="0">
                <a:solidFill>
                  <a:srgbClr val="3F3F3F"/>
                </a:solidFill>
                <a:latin typeface="Trebuchet MS"/>
                <a:cs typeface="Trebuchet MS"/>
              </a:rPr>
              <a:t>Exécuter</a:t>
            </a:r>
            <a:r>
              <a:rPr sz="1578" b="1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b="1" i="1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88" dirty="0">
                <a:solidFill>
                  <a:srgbClr val="3F3F3F"/>
                </a:solidFill>
                <a:latin typeface="Trebuchet MS"/>
                <a:cs typeface="Trebuchet MS"/>
              </a:rPr>
              <a:t>script</a:t>
            </a:r>
            <a:r>
              <a:rPr sz="1578" b="1" i="1" spc="-1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b="1" i="1" spc="-79" dirty="0">
                <a:solidFill>
                  <a:srgbClr val="3F3F3F"/>
                </a:solidFill>
                <a:latin typeface="Trebuchet MS"/>
                <a:cs typeface="Trebuchet MS"/>
              </a:rPr>
              <a:t>shell</a:t>
            </a:r>
            <a:r>
              <a:rPr sz="1578" b="1" i="1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578" dirty="0">
              <a:latin typeface="Trebuchet MS"/>
              <a:cs typeface="Trebuchet MS"/>
            </a:endParaRPr>
          </a:p>
          <a:p>
            <a:pPr marL="367790" indent="-356591">
              <a:spcBef>
                <a:spcPts val="970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5" dirty="0">
                <a:solidFill>
                  <a:srgbClr val="3F3F3F"/>
                </a:solidFill>
                <a:latin typeface="Trebuchet MS"/>
                <a:cs typeface="Trebuchet MS"/>
              </a:rPr>
              <a:t>Dans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champ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Commande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44" dirty="0">
                <a:solidFill>
                  <a:srgbClr val="3F3F3F"/>
                </a:solidFill>
                <a:latin typeface="Trebuchet MS"/>
                <a:cs typeface="Trebuchet MS"/>
              </a:rPr>
              <a:t>»,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ajouter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script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Shell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suivant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endParaRPr sz="1578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5193" y="4345171"/>
            <a:ext cx="2961807" cy="475893"/>
          </a:xfrm>
          <a:prstGeom prst="rect">
            <a:avLst/>
          </a:prstGeom>
        </p:spPr>
        <p:txBody>
          <a:bodyPr vert="horz" wrap="square" lIns="0" tIns="39491" rIns="0" bIns="0" rtlCol="0">
            <a:spAutoFit/>
          </a:bodyPr>
          <a:lstStyle/>
          <a:p>
            <a:pPr marL="367790" marR="4715" indent="-356591">
              <a:lnSpc>
                <a:spcPts val="1717"/>
              </a:lnSpc>
              <a:spcBef>
                <a:spcPts val="31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181" dirty="0">
                <a:solidFill>
                  <a:srgbClr val="3F3F3F"/>
                </a:solidFill>
                <a:latin typeface="Trebuchet MS"/>
                <a:cs typeface="Trebuchet MS"/>
              </a:rPr>
              <a:t>C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q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z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b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23" dirty="0">
                <a:solidFill>
                  <a:srgbClr val="3F3F3F"/>
                </a:solidFill>
                <a:latin typeface="Trebuchet MS"/>
                <a:cs typeface="Trebuchet MS"/>
              </a:rPr>
              <a:t>o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18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116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p</a:t>
            </a:r>
            <a:r>
              <a:rPr sz="1578" spc="-139" dirty="0">
                <a:solidFill>
                  <a:srgbClr val="3F3F3F"/>
                </a:solidFill>
                <a:latin typeface="Trebuchet MS"/>
                <a:cs typeface="Trebuchet MS"/>
              </a:rPr>
              <a:t>l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y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» 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186" dirty="0">
                <a:solidFill>
                  <a:srgbClr val="3F3F3F"/>
                </a:solidFill>
                <a:latin typeface="Trebuchet MS"/>
                <a:cs typeface="Trebuchet MS"/>
              </a:rPr>
              <a:t>f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n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S</a:t>
            </a:r>
            <a:r>
              <a:rPr sz="1578" spc="-167" dirty="0">
                <a:solidFill>
                  <a:srgbClr val="3F3F3F"/>
                </a:solidFill>
                <a:latin typeface="Trebuchet MS"/>
                <a:cs typeface="Trebuchet MS"/>
              </a:rPr>
              <a:t>a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u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e</a:t>
            </a:r>
            <a:r>
              <a:rPr sz="1578" spc="14" dirty="0">
                <a:solidFill>
                  <a:srgbClr val="3F3F3F"/>
                </a:solidFill>
                <a:latin typeface="Trebuchet MS"/>
                <a:cs typeface="Trebuchet MS"/>
              </a:rPr>
              <a:t>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381655" y="2950844"/>
            <a:ext cx="4699401" cy="2739009"/>
            <a:chOff x="4424172" y="3179064"/>
            <a:chExt cx="5062855" cy="29508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7700" y="3211067"/>
              <a:ext cx="4995671" cy="28849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424172" y="3179064"/>
              <a:ext cx="5062855" cy="2950845"/>
            </a:xfrm>
            <a:custGeom>
              <a:avLst/>
              <a:gdLst/>
              <a:ahLst/>
              <a:cxnLst/>
              <a:rect l="l" t="t" r="r" b="b"/>
              <a:pathLst>
                <a:path w="5062855" h="2950845">
                  <a:moveTo>
                    <a:pt x="5062728" y="2950464"/>
                  </a:moveTo>
                  <a:lnTo>
                    <a:pt x="0" y="2950464"/>
                  </a:lnTo>
                  <a:lnTo>
                    <a:pt x="0" y="0"/>
                  </a:lnTo>
                  <a:lnTo>
                    <a:pt x="5062728" y="0"/>
                  </a:lnTo>
                  <a:lnTo>
                    <a:pt x="5062728" y="16764"/>
                  </a:lnTo>
                  <a:lnTo>
                    <a:pt x="33528" y="16764"/>
                  </a:lnTo>
                  <a:lnTo>
                    <a:pt x="16764" y="32004"/>
                  </a:lnTo>
                  <a:lnTo>
                    <a:pt x="33528" y="32004"/>
                  </a:lnTo>
                  <a:lnTo>
                    <a:pt x="33528" y="2916935"/>
                  </a:lnTo>
                  <a:lnTo>
                    <a:pt x="16764" y="2916935"/>
                  </a:lnTo>
                  <a:lnTo>
                    <a:pt x="33528" y="2933700"/>
                  </a:lnTo>
                  <a:lnTo>
                    <a:pt x="5062728" y="2933700"/>
                  </a:lnTo>
                  <a:lnTo>
                    <a:pt x="5062728" y="2950464"/>
                  </a:lnTo>
                  <a:close/>
                </a:path>
                <a:path w="5062855" h="2950845">
                  <a:moveTo>
                    <a:pt x="33528" y="32004"/>
                  </a:moveTo>
                  <a:lnTo>
                    <a:pt x="16764" y="32004"/>
                  </a:lnTo>
                  <a:lnTo>
                    <a:pt x="33528" y="16764"/>
                  </a:lnTo>
                  <a:lnTo>
                    <a:pt x="33528" y="32004"/>
                  </a:lnTo>
                  <a:close/>
                </a:path>
                <a:path w="5062855" h="2950845">
                  <a:moveTo>
                    <a:pt x="5029200" y="32004"/>
                  </a:moveTo>
                  <a:lnTo>
                    <a:pt x="33528" y="32004"/>
                  </a:lnTo>
                  <a:lnTo>
                    <a:pt x="33528" y="16764"/>
                  </a:lnTo>
                  <a:lnTo>
                    <a:pt x="5029200" y="16764"/>
                  </a:lnTo>
                  <a:lnTo>
                    <a:pt x="5029200" y="32004"/>
                  </a:lnTo>
                  <a:close/>
                </a:path>
                <a:path w="5062855" h="2950845">
                  <a:moveTo>
                    <a:pt x="5029200" y="2933700"/>
                  </a:moveTo>
                  <a:lnTo>
                    <a:pt x="5029200" y="16764"/>
                  </a:lnTo>
                  <a:lnTo>
                    <a:pt x="5045964" y="32004"/>
                  </a:lnTo>
                  <a:lnTo>
                    <a:pt x="5062728" y="32004"/>
                  </a:lnTo>
                  <a:lnTo>
                    <a:pt x="5062728" y="2916935"/>
                  </a:lnTo>
                  <a:lnTo>
                    <a:pt x="5045964" y="2916935"/>
                  </a:lnTo>
                  <a:lnTo>
                    <a:pt x="5029200" y="2933700"/>
                  </a:lnTo>
                  <a:close/>
                </a:path>
                <a:path w="5062855" h="2950845">
                  <a:moveTo>
                    <a:pt x="5062728" y="32004"/>
                  </a:moveTo>
                  <a:lnTo>
                    <a:pt x="5045964" y="32004"/>
                  </a:lnTo>
                  <a:lnTo>
                    <a:pt x="5029200" y="16764"/>
                  </a:lnTo>
                  <a:lnTo>
                    <a:pt x="5062728" y="16764"/>
                  </a:lnTo>
                  <a:lnTo>
                    <a:pt x="5062728" y="32004"/>
                  </a:lnTo>
                  <a:close/>
                </a:path>
                <a:path w="5062855" h="2950845">
                  <a:moveTo>
                    <a:pt x="33528" y="2933700"/>
                  </a:moveTo>
                  <a:lnTo>
                    <a:pt x="16764" y="2916935"/>
                  </a:lnTo>
                  <a:lnTo>
                    <a:pt x="33528" y="2916935"/>
                  </a:lnTo>
                  <a:lnTo>
                    <a:pt x="33528" y="2933700"/>
                  </a:lnTo>
                  <a:close/>
                </a:path>
                <a:path w="5062855" h="2950845">
                  <a:moveTo>
                    <a:pt x="5029200" y="2933700"/>
                  </a:moveTo>
                  <a:lnTo>
                    <a:pt x="33528" y="2933700"/>
                  </a:lnTo>
                  <a:lnTo>
                    <a:pt x="33528" y="2916935"/>
                  </a:lnTo>
                  <a:lnTo>
                    <a:pt x="5029200" y="2916935"/>
                  </a:lnTo>
                  <a:lnTo>
                    <a:pt x="5029200" y="2933700"/>
                  </a:lnTo>
                  <a:close/>
                </a:path>
                <a:path w="5062855" h="2950845">
                  <a:moveTo>
                    <a:pt x="5062728" y="2933700"/>
                  </a:moveTo>
                  <a:lnTo>
                    <a:pt x="5029200" y="2933700"/>
                  </a:lnTo>
                  <a:lnTo>
                    <a:pt x="5045964" y="2916935"/>
                  </a:lnTo>
                  <a:lnTo>
                    <a:pt x="5062728" y="2916935"/>
                  </a:lnTo>
                  <a:lnTo>
                    <a:pt x="5062728" y="2933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7700" y="3211067"/>
              <a:ext cx="4995671" cy="28849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24172" y="3179064"/>
              <a:ext cx="5062855" cy="2950845"/>
            </a:xfrm>
            <a:custGeom>
              <a:avLst/>
              <a:gdLst/>
              <a:ahLst/>
              <a:cxnLst/>
              <a:rect l="l" t="t" r="r" b="b"/>
              <a:pathLst>
                <a:path w="5062855" h="2950845">
                  <a:moveTo>
                    <a:pt x="5062728" y="2950464"/>
                  </a:moveTo>
                  <a:lnTo>
                    <a:pt x="0" y="2950464"/>
                  </a:lnTo>
                  <a:lnTo>
                    <a:pt x="0" y="0"/>
                  </a:lnTo>
                  <a:lnTo>
                    <a:pt x="5062728" y="0"/>
                  </a:lnTo>
                  <a:lnTo>
                    <a:pt x="5062728" y="16764"/>
                  </a:lnTo>
                  <a:lnTo>
                    <a:pt x="33528" y="16764"/>
                  </a:lnTo>
                  <a:lnTo>
                    <a:pt x="16764" y="32004"/>
                  </a:lnTo>
                  <a:lnTo>
                    <a:pt x="33528" y="32004"/>
                  </a:lnTo>
                  <a:lnTo>
                    <a:pt x="33528" y="2916935"/>
                  </a:lnTo>
                  <a:lnTo>
                    <a:pt x="16764" y="2916935"/>
                  </a:lnTo>
                  <a:lnTo>
                    <a:pt x="33528" y="2933700"/>
                  </a:lnTo>
                  <a:lnTo>
                    <a:pt x="5062728" y="2933700"/>
                  </a:lnTo>
                  <a:lnTo>
                    <a:pt x="5062728" y="2950464"/>
                  </a:lnTo>
                  <a:close/>
                </a:path>
                <a:path w="5062855" h="2950845">
                  <a:moveTo>
                    <a:pt x="33528" y="32004"/>
                  </a:moveTo>
                  <a:lnTo>
                    <a:pt x="16764" y="32004"/>
                  </a:lnTo>
                  <a:lnTo>
                    <a:pt x="33528" y="16764"/>
                  </a:lnTo>
                  <a:lnTo>
                    <a:pt x="33528" y="32004"/>
                  </a:lnTo>
                  <a:close/>
                </a:path>
                <a:path w="5062855" h="2950845">
                  <a:moveTo>
                    <a:pt x="5029200" y="32004"/>
                  </a:moveTo>
                  <a:lnTo>
                    <a:pt x="33528" y="32004"/>
                  </a:lnTo>
                  <a:lnTo>
                    <a:pt x="33528" y="16764"/>
                  </a:lnTo>
                  <a:lnTo>
                    <a:pt x="5029200" y="16764"/>
                  </a:lnTo>
                  <a:lnTo>
                    <a:pt x="5029200" y="32004"/>
                  </a:lnTo>
                  <a:close/>
                </a:path>
                <a:path w="5062855" h="2950845">
                  <a:moveTo>
                    <a:pt x="5029200" y="2933700"/>
                  </a:moveTo>
                  <a:lnTo>
                    <a:pt x="5029200" y="16764"/>
                  </a:lnTo>
                  <a:lnTo>
                    <a:pt x="5045964" y="32004"/>
                  </a:lnTo>
                  <a:lnTo>
                    <a:pt x="5062728" y="32004"/>
                  </a:lnTo>
                  <a:lnTo>
                    <a:pt x="5062728" y="2916935"/>
                  </a:lnTo>
                  <a:lnTo>
                    <a:pt x="5045964" y="2916935"/>
                  </a:lnTo>
                  <a:lnTo>
                    <a:pt x="5029200" y="2933700"/>
                  </a:lnTo>
                  <a:close/>
                </a:path>
                <a:path w="5062855" h="2950845">
                  <a:moveTo>
                    <a:pt x="5062728" y="32004"/>
                  </a:moveTo>
                  <a:lnTo>
                    <a:pt x="5045964" y="32004"/>
                  </a:lnTo>
                  <a:lnTo>
                    <a:pt x="5029200" y="16764"/>
                  </a:lnTo>
                  <a:lnTo>
                    <a:pt x="5062728" y="16764"/>
                  </a:lnTo>
                  <a:lnTo>
                    <a:pt x="5062728" y="32004"/>
                  </a:lnTo>
                  <a:close/>
                </a:path>
                <a:path w="5062855" h="2950845">
                  <a:moveTo>
                    <a:pt x="33528" y="2933700"/>
                  </a:moveTo>
                  <a:lnTo>
                    <a:pt x="16764" y="2916935"/>
                  </a:lnTo>
                  <a:lnTo>
                    <a:pt x="33528" y="2916935"/>
                  </a:lnTo>
                  <a:lnTo>
                    <a:pt x="33528" y="2933700"/>
                  </a:lnTo>
                  <a:close/>
                </a:path>
                <a:path w="5062855" h="2950845">
                  <a:moveTo>
                    <a:pt x="5029200" y="2933700"/>
                  </a:moveTo>
                  <a:lnTo>
                    <a:pt x="33528" y="2933700"/>
                  </a:lnTo>
                  <a:lnTo>
                    <a:pt x="33528" y="2916935"/>
                  </a:lnTo>
                  <a:lnTo>
                    <a:pt x="5029200" y="2916935"/>
                  </a:lnTo>
                  <a:lnTo>
                    <a:pt x="5029200" y="2933700"/>
                  </a:lnTo>
                  <a:close/>
                </a:path>
                <a:path w="5062855" h="2950845">
                  <a:moveTo>
                    <a:pt x="5062728" y="2933700"/>
                  </a:moveTo>
                  <a:lnTo>
                    <a:pt x="5029200" y="2933700"/>
                  </a:lnTo>
                  <a:lnTo>
                    <a:pt x="5045964" y="2916935"/>
                  </a:lnTo>
                  <a:lnTo>
                    <a:pt x="5062728" y="2916935"/>
                  </a:lnTo>
                  <a:lnTo>
                    <a:pt x="5062728" y="29337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012091" y="2974892"/>
            <a:ext cx="2876342" cy="968997"/>
            <a:chOff x="794004" y="3204972"/>
            <a:chExt cx="3098800" cy="1043940"/>
          </a:xfrm>
        </p:grpSpPr>
        <p:sp>
          <p:nvSpPr>
            <p:cNvPr id="11" name="object 11"/>
            <p:cNvSpPr/>
            <p:nvPr/>
          </p:nvSpPr>
          <p:spPr>
            <a:xfrm>
              <a:off x="801624" y="3211068"/>
              <a:ext cx="3084830" cy="1030605"/>
            </a:xfrm>
            <a:custGeom>
              <a:avLst/>
              <a:gdLst/>
              <a:ahLst/>
              <a:cxnLst/>
              <a:rect l="l" t="t" r="r" b="b"/>
              <a:pathLst>
                <a:path w="3084829" h="1030604">
                  <a:moveTo>
                    <a:pt x="3084575" y="1030224"/>
                  </a:moveTo>
                  <a:lnTo>
                    <a:pt x="0" y="1030224"/>
                  </a:lnTo>
                  <a:lnTo>
                    <a:pt x="0" y="0"/>
                  </a:lnTo>
                  <a:lnTo>
                    <a:pt x="3084575" y="0"/>
                  </a:lnTo>
                  <a:lnTo>
                    <a:pt x="3084575" y="103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2" name="object 12"/>
            <p:cNvSpPr/>
            <p:nvPr/>
          </p:nvSpPr>
          <p:spPr>
            <a:xfrm>
              <a:off x="794004" y="3204972"/>
              <a:ext cx="3098800" cy="1043940"/>
            </a:xfrm>
            <a:custGeom>
              <a:avLst/>
              <a:gdLst/>
              <a:ahLst/>
              <a:cxnLst/>
              <a:rect l="l" t="t" r="r" b="b"/>
              <a:pathLst>
                <a:path w="3098800" h="1043939">
                  <a:moveTo>
                    <a:pt x="3095244" y="1043940"/>
                  </a:moveTo>
                  <a:lnTo>
                    <a:pt x="3048" y="1043940"/>
                  </a:lnTo>
                  <a:lnTo>
                    <a:pt x="0" y="104089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095244" y="0"/>
                  </a:lnTo>
                  <a:lnTo>
                    <a:pt x="3098292" y="3048"/>
                  </a:lnTo>
                  <a:lnTo>
                    <a:pt x="3098292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030224"/>
                  </a:lnTo>
                  <a:lnTo>
                    <a:pt x="7620" y="1030224"/>
                  </a:lnTo>
                  <a:lnTo>
                    <a:pt x="13716" y="1036320"/>
                  </a:lnTo>
                  <a:lnTo>
                    <a:pt x="3098292" y="1036320"/>
                  </a:lnTo>
                  <a:lnTo>
                    <a:pt x="3098292" y="1040892"/>
                  </a:lnTo>
                  <a:lnTo>
                    <a:pt x="3095244" y="1043940"/>
                  </a:lnTo>
                  <a:close/>
                </a:path>
                <a:path w="3098800" h="104393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3098800" h="1043939">
                  <a:moveTo>
                    <a:pt x="3084576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3084576" y="6096"/>
                  </a:lnTo>
                  <a:lnTo>
                    <a:pt x="3084576" y="13716"/>
                  </a:lnTo>
                  <a:close/>
                </a:path>
                <a:path w="3098800" h="1043939">
                  <a:moveTo>
                    <a:pt x="3084576" y="1036320"/>
                  </a:moveTo>
                  <a:lnTo>
                    <a:pt x="3084576" y="6096"/>
                  </a:lnTo>
                  <a:lnTo>
                    <a:pt x="3092196" y="13716"/>
                  </a:lnTo>
                  <a:lnTo>
                    <a:pt x="3098292" y="13716"/>
                  </a:lnTo>
                  <a:lnTo>
                    <a:pt x="3098292" y="1030224"/>
                  </a:lnTo>
                  <a:lnTo>
                    <a:pt x="3092196" y="1030224"/>
                  </a:lnTo>
                  <a:lnTo>
                    <a:pt x="3084576" y="1036320"/>
                  </a:lnTo>
                  <a:close/>
                </a:path>
                <a:path w="3098800" h="1043939">
                  <a:moveTo>
                    <a:pt x="3098292" y="13716"/>
                  </a:moveTo>
                  <a:lnTo>
                    <a:pt x="3092196" y="13716"/>
                  </a:lnTo>
                  <a:lnTo>
                    <a:pt x="3084576" y="6096"/>
                  </a:lnTo>
                  <a:lnTo>
                    <a:pt x="3098292" y="6096"/>
                  </a:lnTo>
                  <a:lnTo>
                    <a:pt x="3098292" y="13716"/>
                  </a:lnTo>
                  <a:close/>
                </a:path>
                <a:path w="3098800" h="1043939">
                  <a:moveTo>
                    <a:pt x="13716" y="1036320"/>
                  </a:moveTo>
                  <a:lnTo>
                    <a:pt x="7620" y="1030224"/>
                  </a:lnTo>
                  <a:lnTo>
                    <a:pt x="13716" y="1030224"/>
                  </a:lnTo>
                  <a:lnTo>
                    <a:pt x="13716" y="1036320"/>
                  </a:lnTo>
                  <a:close/>
                </a:path>
                <a:path w="3098800" h="1043939">
                  <a:moveTo>
                    <a:pt x="3084576" y="1036320"/>
                  </a:moveTo>
                  <a:lnTo>
                    <a:pt x="13716" y="1036320"/>
                  </a:lnTo>
                  <a:lnTo>
                    <a:pt x="13716" y="1030224"/>
                  </a:lnTo>
                  <a:lnTo>
                    <a:pt x="3084576" y="1030224"/>
                  </a:lnTo>
                  <a:lnTo>
                    <a:pt x="3084576" y="1036320"/>
                  </a:lnTo>
                  <a:close/>
                </a:path>
                <a:path w="3098800" h="1043939">
                  <a:moveTo>
                    <a:pt x="3098292" y="1036320"/>
                  </a:moveTo>
                  <a:lnTo>
                    <a:pt x="3084576" y="1036320"/>
                  </a:lnTo>
                  <a:lnTo>
                    <a:pt x="3092196" y="1030224"/>
                  </a:lnTo>
                  <a:lnTo>
                    <a:pt x="3098292" y="1030224"/>
                  </a:lnTo>
                  <a:lnTo>
                    <a:pt x="3098292" y="1036320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19164" y="2980549"/>
            <a:ext cx="2863375" cy="912308"/>
          </a:xfrm>
          <a:prstGeom prst="rect">
            <a:avLst/>
          </a:prstGeom>
        </p:spPr>
        <p:txBody>
          <a:bodyPr vert="horz" wrap="square" lIns="0" tIns="29471" rIns="0" bIns="0" rtlCol="0">
            <a:spAutoFit/>
          </a:bodyPr>
          <a:lstStyle/>
          <a:p>
            <a:pPr marL="73086">
              <a:spcBef>
                <a:spcPts val="232"/>
              </a:spcBef>
            </a:pPr>
            <a:r>
              <a:rPr sz="1392" spc="9" dirty="0">
                <a:latin typeface="Calibri"/>
                <a:cs typeface="Calibri"/>
              </a:rPr>
              <a:t>#!/bin/bash</a:t>
            </a:r>
            <a:endParaRPr sz="1392">
              <a:latin typeface="Calibri"/>
              <a:cs typeface="Calibri"/>
            </a:endParaRPr>
          </a:p>
          <a:p>
            <a:pPr marL="73086" marR="824580">
              <a:lnSpc>
                <a:spcPct val="102699"/>
              </a:lnSpc>
            </a:pPr>
            <a:r>
              <a:rPr sz="1392" spc="14" dirty="0">
                <a:latin typeface="Calibri"/>
                <a:cs typeface="Calibri"/>
              </a:rPr>
              <a:t>echo </a:t>
            </a:r>
            <a:r>
              <a:rPr sz="1392" spc="9" dirty="0">
                <a:latin typeface="Calibri"/>
                <a:cs typeface="Calibri"/>
              </a:rPr>
              <a:t>"Hello from Jenkins!" </a:t>
            </a:r>
            <a:r>
              <a:rPr sz="1392" spc="-302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ls</a:t>
            </a:r>
            <a:r>
              <a:rPr sz="1392" spc="5" dirty="0">
                <a:latin typeface="Calibri"/>
                <a:cs typeface="Calibri"/>
              </a:rPr>
              <a:t> </a:t>
            </a:r>
            <a:r>
              <a:rPr sz="1392" spc="9" dirty="0">
                <a:latin typeface="Calibri"/>
                <a:cs typeface="Calibri"/>
              </a:rPr>
              <a:t>-l</a:t>
            </a:r>
            <a:endParaRPr sz="1392">
              <a:latin typeface="Calibri"/>
              <a:cs typeface="Calibri"/>
            </a:endParaRPr>
          </a:p>
          <a:p>
            <a:pPr marL="73086">
              <a:spcBef>
                <a:spcPts val="56"/>
              </a:spcBef>
            </a:pPr>
            <a:r>
              <a:rPr sz="1392" spc="9" dirty="0">
                <a:latin typeface="Calibri"/>
                <a:cs typeface="Calibri"/>
              </a:rPr>
              <a:t>pwd</a:t>
            </a:r>
            <a:endParaRPr sz="1392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79295" y="6077308"/>
            <a:ext cx="180950" cy="135044"/>
          </a:xfrm>
          <a:prstGeom prst="rect">
            <a:avLst/>
          </a:prstGeom>
        </p:spPr>
        <p:txBody>
          <a:bodyPr vert="horz" wrap="square" lIns="0" tIns="6484" rIns="0" bIns="0" rtlCol="0">
            <a:spAutoFit/>
          </a:bodyPr>
          <a:lstStyle/>
          <a:p>
            <a:pPr marL="35364">
              <a:spcBef>
                <a:spcPts val="51"/>
              </a:spcBef>
            </a:pPr>
            <a:fld id="{81D60167-4931-47E6-BA6A-407CBD079E47}" type="slidenum">
              <a:rPr sz="835" spc="-9" dirty="0">
                <a:latin typeface="Trebuchet MS"/>
                <a:cs typeface="Trebuchet MS"/>
              </a:rPr>
              <a:pPr marL="35364">
                <a:spcBef>
                  <a:spcPts val="51"/>
                </a:spcBef>
              </a:pPr>
              <a:t>74</a:t>
            </a:fld>
            <a:endParaRPr sz="835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5552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0909" y="917664"/>
            <a:ext cx="2850903" cy="377955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lang="fr-FR" sz="2367" spc="283" dirty="0" smtClean="0">
                <a:latin typeface="Trebuchet MS"/>
                <a:cs typeface="Trebuchet MS"/>
              </a:rPr>
              <a:t>Démarrer le Job</a:t>
            </a:r>
            <a:endParaRPr sz="2367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7619" y="1432465"/>
            <a:ext cx="7935285" cy="698584"/>
          </a:xfrm>
          <a:prstGeom prst="rect">
            <a:avLst/>
          </a:prstGeom>
        </p:spPr>
        <p:txBody>
          <a:bodyPr vert="horz" wrap="square" lIns="0" tIns="35365" rIns="0" bIns="0" rtlCol="0">
            <a:spAutoFit/>
          </a:bodyPr>
          <a:lstStyle/>
          <a:p>
            <a:pPr marL="367790" marR="4715" indent="-356591" algn="just">
              <a:lnSpc>
                <a:spcPct val="90900"/>
              </a:lnSpc>
              <a:spcBef>
                <a:spcPts val="278"/>
              </a:spcBef>
              <a:buClr>
                <a:srgbClr val="493D2F"/>
              </a:buClr>
              <a:buFont typeface="Times New Roman"/>
              <a:buChar char="■"/>
              <a:tabLst>
                <a:tab pos="368379" algn="l"/>
              </a:tabLst>
            </a:pP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En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validant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 cette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0" dirty="0">
                <a:solidFill>
                  <a:srgbClr val="3F3F3F"/>
                </a:solidFill>
                <a:latin typeface="Trebuchet MS"/>
                <a:cs typeface="Trebuchet MS"/>
              </a:rPr>
              <a:t>page,</a:t>
            </a:r>
            <a:r>
              <a:rPr sz="1578" spc="-12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vous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arrivez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35" dirty="0">
                <a:solidFill>
                  <a:srgbClr val="3F3F3F"/>
                </a:solidFill>
                <a:latin typeface="Trebuchet MS"/>
                <a:cs typeface="Trebuchet MS"/>
              </a:rPr>
              <a:t>la</a:t>
            </a:r>
            <a:r>
              <a:rPr sz="1578" spc="-1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page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projet.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Elle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permet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lancer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une 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3" dirty="0">
                <a:solidFill>
                  <a:srgbClr val="3F3F3F"/>
                </a:solidFill>
                <a:latin typeface="Trebuchet MS"/>
                <a:cs typeface="Trebuchet MS"/>
              </a:rPr>
              <a:t>compilation,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d’avoir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l’historique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des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builds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ou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encore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d’accéder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53" dirty="0">
                <a:solidFill>
                  <a:srgbClr val="3F3F3F"/>
                </a:solidFill>
                <a:latin typeface="Trebuchet MS"/>
                <a:cs typeface="Trebuchet MS"/>
              </a:rPr>
              <a:t>à</a:t>
            </a:r>
            <a:r>
              <a:rPr sz="1578" spc="-14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6" dirty="0">
                <a:solidFill>
                  <a:srgbClr val="3F3F3F"/>
                </a:solidFill>
                <a:latin typeface="Trebuchet MS"/>
                <a:cs typeface="Trebuchet MS"/>
              </a:rPr>
              <a:t>l’espace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travail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permettant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de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9" dirty="0">
                <a:solidFill>
                  <a:srgbClr val="3F3F3F"/>
                </a:solidFill>
                <a:latin typeface="Trebuchet MS"/>
                <a:cs typeface="Trebuchet MS"/>
              </a:rPr>
              <a:t>visualiser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les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4" dirty="0">
                <a:solidFill>
                  <a:srgbClr val="3F3F3F"/>
                </a:solidFill>
                <a:latin typeface="Trebuchet MS"/>
                <a:cs typeface="Trebuchet MS"/>
              </a:rPr>
              <a:t>fichiers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projet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2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endParaRPr sz="1578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7618" y="5496663"/>
            <a:ext cx="5404930" cy="256512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367790" indent="-356591">
              <a:spcBef>
                <a:spcPts val="106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Cliquez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sur</a:t>
            </a:r>
            <a:r>
              <a:rPr sz="1578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1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2" dirty="0">
                <a:solidFill>
                  <a:srgbClr val="3F3F3F"/>
                </a:solidFill>
                <a:latin typeface="Trebuchet MS"/>
                <a:cs typeface="Trebuchet MS"/>
              </a:rPr>
              <a:t>lien</a:t>
            </a:r>
            <a:r>
              <a:rPr sz="1578" spc="-28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«</a:t>
            </a:r>
            <a:r>
              <a:rPr sz="1578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Lancer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70" dirty="0">
                <a:solidFill>
                  <a:srgbClr val="3F3F3F"/>
                </a:solidFill>
                <a:latin typeface="Trebuchet MS"/>
                <a:cs typeface="Trebuchet MS"/>
              </a:rPr>
              <a:t>un</a:t>
            </a:r>
            <a:r>
              <a:rPr sz="1578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build</a:t>
            </a:r>
            <a:r>
              <a:rPr sz="1578" spc="-4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51" dirty="0">
                <a:solidFill>
                  <a:srgbClr val="3F3F3F"/>
                </a:solidFill>
                <a:latin typeface="Trebuchet MS"/>
                <a:cs typeface="Trebuchet MS"/>
              </a:rPr>
              <a:t>»</a:t>
            </a:r>
            <a:r>
              <a:rPr sz="1578" spc="-32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06" dirty="0">
                <a:solidFill>
                  <a:srgbClr val="3F3F3F"/>
                </a:solidFill>
                <a:latin typeface="Trebuchet MS"/>
                <a:cs typeface="Trebuchet MS"/>
              </a:rPr>
              <a:t>et</a:t>
            </a:r>
            <a:r>
              <a:rPr sz="1578" spc="-37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88" dirty="0">
                <a:solidFill>
                  <a:srgbClr val="3F3F3F"/>
                </a:solidFill>
                <a:latin typeface="Trebuchet MS"/>
                <a:cs typeface="Trebuchet MS"/>
              </a:rPr>
              <a:t>visualisez</a:t>
            </a:r>
            <a:r>
              <a:rPr sz="1578" spc="-6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121" dirty="0">
                <a:solidFill>
                  <a:srgbClr val="3F3F3F"/>
                </a:solidFill>
                <a:latin typeface="Trebuchet MS"/>
                <a:cs typeface="Trebuchet MS"/>
              </a:rPr>
              <a:t>le</a:t>
            </a:r>
            <a:r>
              <a:rPr sz="1578" spc="-23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578" spc="-97" dirty="0">
                <a:solidFill>
                  <a:srgbClr val="3F3F3F"/>
                </a:solidFill>
                <a:latin typeface="Trebuchet MS"/>
                <a:cs typeface="Trebuchet MS"/>
              </a:rPr>
              <a:t>résultat.</a:t>
            </a:r>
            <a:endParaRPr sz="1578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10795" y="2233644"/>
            <a:ext cx="6453498" cy="2937052"/>
            <a:chOff x="1869948" y="2406395"/>
            <a:chExt cx="6952615" cy="31642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9091" y="2415540"/>
              <a:ext cx="6934200" cy="31455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69948" y="2406395"/>
              <a:ext cx="6952615" cy="3164205"/>
            </a:xfrm>
            <a:custGeom>
              <a:avLst/>
              <a:gdLst/>
              <a:ahLst/>
              <a:cxnLst/>
              <a:rect l="l" t="t" r="r" b="b"/>
              <a:pathLst>
                <a:path w="6952615" h="3164204">
                  <a:moveTo>
                    <a:pt x="6950964" y="3163824"/>
                  </a:moveTo>
                  <a:lnTo>
                    <a:pt x="3048" y="3163824"/>
                  </a:lnTo>
                  <a:lnTo>
                    <a:pt x="0" y="3162299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6950964" y="0"/>
                  </a:lnTo>
                  <a:lnTo>
                    <a:pt x="6952488" y="3048"/>
                  </a:lnTo>
                  <a:lnTo>
                    <a:pt x="6952488" y="4572"/>
                  </a:lnTo>
                  <a:lnTo>
                    <a:pt x="9144" y="4572"/>
                  </a:lnTo>
                  <a:lnTo>
                    <a:pt x="4572" y="9144"/>
                  </a:lnTo>
                  <a:lnTo>
                    <a:pt x="9144" y="9144"/>
                  </a:lnTo>
                  <a:lnTo>
                    <a:pt x="9144" y="3154680"/>
                  </a:lnTo>
                  <a:lnTo>
                    <a:pt x="4572" y="3154680"/>
                  </a:lnTo>
                  <a:lnTo>
                    <a:pt x="9144" y="3159252"/>
                  </a:lnTo>
                  <a:lnTo>
                    <a:pt x="6952488" y="3159252"/>
                  </a:lnTo>
                  <a:lnTo>
                    <a:pt x="6952488" y="3162299"/>
                  </a:lnTo>
                  <a:lnTo>
                    <a:pt x="6950964" y="3163824"/>
                  </a:lnTo>
                  <a:close/>
                </a:path>
                <a:path w="6952615" h="3164204">
                  <a:moveTo>
                    <a:pt x="9144" y="9144"/>
                  </a:moveTo>
                  <a:lnTo>
                    <a:pt x="4572" y="9144"/>
                  </a:lnTo>
                  <a:lnTo>
                    <a:pt x="9144" y="4572"/>
                  </a:lnTo>
                  <a:lnTo>
                    <a:pt x="9144" y="9144"/>
                  </a:lnTo>
                  <a:close/>
                </a:path>
                <a:path w="6952615" h="3164204">
                  <a:moveTo>
                    <a:pt x="6943344" y="9144"/>
                  </a:moveTo>
                  <a:lnTo>
                    <a:pt x="9144" y="9144"/>
                  </a:lnTo>
                  <a:lnTo>
                    <a:pt x="9144" y="4572"/>
                  </a:lnTo>
                  <a:lnTo>
                    <a:pt x="6943344" y="4572"/>
                  </a:lnTo>
                  <a:lnTo>
                    <a:pt x="6943344" y="9144"/>
                  </a:lnTo>
                  <a:close/>
                </a:path>
                <a:path w="6952615" h="3164204">
                  <a:moveTo>
                    <a:pt x="6943344" y="3159252"/>
                  </a:moveTo>
                  <a:lnTo>
                    <a:pt x="6943344" y="4572"/>
                  </a:lnTo>
                  <a:lnTo>
                    <a:pt x="6947916" y="9144"/>
                  </a:lnTo>
                  <a:lnTo>
                    <a:pt x="6952488" y="9144"/>
                  </a:lnTo>
                  <a:lnTo>
                    <a:pt x="6952488" y="3154680"/>
                  </a:lnTo>
                  <a:lnTo>
                    <a:pt x="6947916" y="3154680"/>
                  </a:lnTo>
                  <a:lnTo>
                    <a:pt x="6943344" y="3159252"/>
                  </a:lnTo>
                  <a:close/>
                </a:path>
                <a:path w="6952615" h="3164204">
                  <a:moveTo>
                    <a:pt x="6952488" y="9144"/>
                  </a:moveTo>
                  <a:lnTo>
                    <a:pt x="6947916" y="9144"/>
                  </a:lnTo>
                  <a:lnTo>
                    <a:pt x="6943344" y="4572"/>
                  </a:lnTo>
                  <a:lnTo>
                    <a:pt x="6952488" y="4572"/>
                  </a:lnTo>
                  <a:lnTo>
                    <a:pt x="6952488" y="9144"/>
                  </a:lnTo>
                  <a:close/>
                </a:path>
                <a:path w="6952615" h="3164204">
                  <a:moveTo>
                    <a:pt x="9144" y="3159252"/>
                  </a:moveTo>
                  <a:lnTo>
                    <a:pt x="4572" y="3154680"/>
                  </a:lnTo>
                  <a:lnTo>
                    <a:pt x="9144" y="3154680"/>
                  </a:lnTo>
                  <a:lnTo>
                    <a:pt x="9144" y="3159252"/>
                  </a:lnTo>
                  <a:close/>
                </a:path>
                <a:path w="6952615" h="3164204">
                  <a:moveTo>
                    <a:pt x="6943344" y="3159252"/>
                  </a:moveTo>
                  <a:lnTo>
                    <a:pt x="9144" y="3159252"/>
                  </a:lnTo>
                  <a:lnTo>
                    <a:pt x="9144" y="3154680"/>
                  </a:lnTo>
                  <a:lnTo>
                    <a:pt x="6943344" y="3154680"/>
                  </a:lnTo>
                  <a:lnTo>
                    <a:pt x="6943344" y="3159252"/>
                  </a:lnTo>
                  <a:close/>
                </a:path>
                <a:path w="6952615" h="3164204">
                  <a:moveTo>
                    <a:pt x="6952488" y="3159252"/>
                  </a:moveTo>
                  <a:lnTo>
                    <a:pt x="6943344" y="3159252"/>
                  </a:lnTo>
                  <a:lnTo>
                    <a:pt x="6947916" y="3154680"/>
                  </a:lnTo>
                  <a:lnTo>
                    <a:pt x="6952488" y="3154680"/>
                  </a:lnTo>
                  <a:lnTo>
                    <a:pt x="6952488" y="3159252"/>
                  </a:lnTo>
                  <a:close/>
                </a:path>
              </a:pathLst>
            </a:custGeom>
            <a:solidFill>
              <a:srgbClr val="858728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979295" y="6077308"/>
            <a:ext cx="180950" cy="135044"/>
          </a:xfrm>
          <a:prstGeom prst="rect">
            <a:avLst/>
          </a:prstGeom>
        </p:spPr>
        <p:txBody>
          <a:bodyPr vert="horz" wrap="square" lIns="0" tIns="6484" rIns="0" bIns="0" rtlCol="0">
            <a:spAutoFit/>
          </a:bodyPr>
          <a:lstStyle/>
          <a:p>
            <a:pPr marL="35364">
              <a:spcBef>
                <a:spcPts val="51"/>
              </a:spcBef>
            </a:pPr>
            <a:fld id="{81D60167-4931-47E6-BA6A-407CBD079E47}" type="slidenum">
              <a:rPr sz="835" spc="-9" dirty="0">
                <a:latin typeface="Trebuchet MS"/>
                <a:cs typeface="Trebuchet MS"/>
              </a:rPr>
              <a:pPr marL="35364">
                <a:spcBef>
                  <a:spcPts val="51"/>
                </a:spcBef>
              </a:pPr>
              <a:t>75</a:t>
            </a:fld>
            <a:endParaRPr sz="835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5411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6" y="793156"/>
            <a:ext cx="4367190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5" dirty="0"/>
              <a:t>Déclarer </a:t>
            </a:r>
            <a:r>
              <a:rPr spc="-37" dirty="0"/>
              <a:t>un</a:t>
            </a:r>
            <a:r>
              <a:rPr spc="-106" dirty="0"/>
              <a:t> </a:t>
            </a:r>
            <a:r>
              <a:rPr spc="-65" dirty="0"/>
              <a:t>pipeline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5878" y="1564116"/>
            <a:ext cx="8036665" cy="2764452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reposent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langage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script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Groovy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1624" dirty="0">
              <a:latin typeface="Calibri"/>
              <a:cs typeface="Calibri"/>
            </a:endParaRPr>
          </a:p>
          <a:p>
            <a:pPr marL="367790" indent="-356591">
              <a:spcBef>
                <a:spcPts val="127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existe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trois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manières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 déclarer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dans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624" dirty="0">
              <a:latin typeface="Calibri"/>
              <a:cs typeface="Calibri"/>
            </a:endParaRPr>
          </a:p>
          <a:p>
            <a:pPr marL="363664" lvl="1" indent="-188610">
              <a:spcBef>
                <a:spcPts val="1244"/>
              </a:spcBef>
              <a:buClr>
                <a:srgbClr val="9CBFBD"/>
              </a:buClr>
              <a:buFont typeface="Wingdings"/>
              <a:buChar char=""/>
              <a:tabLst>
                <a:tab pos="364254" algn="l"/>
              </a:tabLst>
            </a:pPr>
            <a:r>
              <a:rPr sz="1346" b="1" spc="9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346" b="1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b="1" spc="14" dirty="0">
                <a:solidFill>
                  <a:srgbClr val="3F3F3F"/>
                </a:solidFill>
                <a:latin typeface="Calibri"/>
                <a:cs typeface="Calibri"/>
              </a:rPr>
              <a:t>Blue Ocean</a:t>
            </a:r>
            <a:r>
              <a:rPr sz="1346" b="1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devez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commencer</a:t>
            </a:r>
            <a:r>
              <a:rPr sz="1346" spc="6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installer</a:t>
            </a:r>
            <a:r>
              <a:rPr sz="1346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configurer</a:t>
            </a:r>
            <a:r>
              <a:rPr sz="1346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plugin</a:t>
            </a:r>
            <a:r>
              <a:rPr sz="1346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Blue</a:t>
            </a:r>
            <a:r>
              <a:rPr sz="1346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Ocean</a:t>
            </a:r>
            <a:r>
              <a:rPr sz="1346" spc="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Jenkins.</a:t>
            </a:r>
            <a:endParaRPr sz="1346" dirty="0">
              <a:latin typeface="Calibri"/>
              <a:cs typeface="Calibri"/>
            </a:endParaRPr>
          </a:p>
          <a:p>
            <a:pPr marL="324174" marR="297061" lvl="1" indent="-148531">
              <a:lnSpc>
                <a:spcPct val="143500"/>
              </a:lnSpc>
              <a:spcBef>
                <a:spcPts val="501"/>
              </a:spcBef>
              <a:buClr>
                <a:srgbClr val="9CBFBD"/>
              </a:buClr>
              <a:buFont typeface="Wingdings"/>
              <a:buChar char=""/>
              <a:tabLst>
                <a:tab pos="364254" algn="l"/>
              </a:tabLst>
            </a:pPr>
            <a:r>
              <a:rPr sz="1346" b="1" spc="9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346" b="1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b="1" spc="14" dirty="0">
                <a:solidFill>
                  <a:srgbClr val="3F3F3F"/>
                </a:solidFill>
                <a:latin typeface="Calibri"/>
                <a:cs typeface="Calibri"/>
              </a:rPr>
              <a:t>UI</a:t>
            </a:r>
            <a:r>
              <a:rPr sz="1346" b="1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b="1" spc="9" dirty="0">
                <a:solidFill>
                  <a:srgbClr val="3F3F3F"/>
                </a:solidFill>
                <a:latin typeface="Calibri"/>
                <a:cs typeface="Calibri"/>
              </a:rPr>
              <a:t>classique:</a:t>
            </a:r>
            <a:r>
              <a:rPr sz="1346" b="1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pouvez</a:t>
            </a:r>
            <a:r>
              <a:rPr sz="1346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saisir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 votre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script</a:t>
            </a:r>
            <a:r>
              <a:rPr sz="1346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directement</a:t>
            </a:r>
            <a:r>
              <a:rPr sz="1346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3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via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l'interface</a:t>
            </a:r>
            <a:r>
              <a:rPr sz="1346" spc="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utilisateur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-5" dirty="0">
                <a:solidFill>
                  <a:srgbClr val="3F3F3F"/>
                </a:solidFill>
                <a:latin typeface="Calibri"/>
                <a:cs typeface="Calibri"/>
              </a:rPr>
              <a:t>Web </a:t>
            </a:r>
            <a:r>
              <a:rPr sz="1346" spc="-29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classique.</a:t>
            </a:r>
            <a:endParaRPr sz="1346" dirty="0">
              <a:latin typeface="Calibri"/>
              <a:cs typeface="Calibri"/>
            </a:endParaRPr>
          </a:p>
          <a:p>
            <a:pPr marL="324174" marR="4715" lvl="1" indent="-148531">
              <a:lnSpc>
                <a:spcPct val="143500"/>
              </a:lnSpc>
              <a:spcBef>
                <a:spcPts val="501"/>
              </a:spcBef>
              <a:buClr>
                <a:srgbClr val="9CBFBD"/>
              </a:buClr>
              <a:buFont typeface="Wingdings"/>
              <a:buChar char=""/>
              <a:tabLst>
                <a:tab pos="364254" algn="l"/>
              </a:tabLst>
            </a:pPr>
            <a:r>
              <a:rPr sz="1346" b="1" spc="14" dirty="0">
                <a:solidFill>
                  <a:srgbClr val="3F3F3F"/>
                </a:solidFill>
                <a:latin typeface="Calibri"/>
                <a:cs typeface="Calibri"/>
              </a:rPr>
              <a:t>Dans </a:t>
            </a:r>
            <a:r>
              <a:rPr sz="1346" b="1" spc="19" dirty="0">
                <a:solidFill>
                  <a:srgbClr val="3F3F3F"/>
                </a:solidFill>
                <a:latin typeface="Calibri"/>
                <a:cs typeface="Calibri"/>
              </a:rPr>
              <a:t>SCM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vous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devez</a:t>
            </a:r>
            <a:r>
              <a:rPr sz="1346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créer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 fichier</a:t>
            </a:r>
            <a:r>
              <a:rPr sz="1346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Jenkins 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nommé</a:t>
            </a:r>
            <a:r>
              <a:rPr sz="1346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b="1" spc="9" dirty="0">
                <a:solidFill>
                  <a:srgbClr val="3F3F3F"/>
                </a:solidFill>
                <a:latin typeface="Calibri"/>
                <a:cs typeface="Calibri"/>
              </a:rPr>
              <a:t>Jenkinsfile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346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racine</a:t>
            </a:r>
            <a:r>
              <a:rPr sz="1346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46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dépôt</a:t>
            </a:r>
            <a:r>
              <a:rPr sz="1346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Git</a:t>
            </a:r>
            <a:r>
              <a:rPr sz="1346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(comme </a:t>
            </a:r>
            <a:r>
              <a:rPr sz="1346" spc="-28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le fichier</a:t>
            </a:r>
            <a:r>
              <a:rPr sz="1346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5" dirty="0">
                <a:solidFill>
                  <a:srgbClr val="3F3F3F"/>
                </a:solidFill>
                <a:latin typeface="Calibri"/>
                <a:cs typeface="Calibri"/>
              </a:rPr>
              <a:t>.gitlab-ci.yml</a:t>
            </a:r>
            <a:r>
              <a:rPr sz="1346" spc="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346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346" spc="9" dirty="0">
                <a:solidFill>
                  <a:srgbClr val="3F3F3F"/>
                </a:solidFill>
                <a:latin typeface="Calibri"/>
                <a:cs typeface="Calibri"/>
              </a:rPr>
              <a:t>Gitlab).</a:t>
            </a:r>
            <a:endParaRPr sz="1346" dirty="0">
              <a:latin typeface="Calibri"/>
              <a:cs typeface="Calibri"/>
            </a:endParaRPr>
          </a:p>
          <a:p>
            <a:pPr marL="367790" indent="-356591">
              <a:spcBef>
                <a:spcPts val="1225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généralement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recommandé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d’utiliser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dernière approche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pour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un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pipeline.</a:t>
            </a:r>
            <a:endParaRPr sz="1624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169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6" y="793156"/>
            <a:ext cx="4511206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5" dirty="0"/>
              <a:t>Jenkins </a:t>
            </a:r>
            <a:r>
              <a:rPr spc="-60" dirty="0"/>
              <a:t>Pipeline</a:t>
            </a:r>
            <a:r>
              <a:rPr spc="-56" dirty="0"/>
              <a:t> </a:t>
            </a:r>
            <a:r>
              <a:rPr spc="-65" dirty="0"/>
              <a:t>Plugins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5877" y="1582470"/>
            <a:ext cx="7572796" cy="1588745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Suite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complète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plugins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(plus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20),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open-source</a:t>
            </a:r>
            <a:endParaRPr sz="1624" dirty="0">
              <a:latin typeface="Calibri"/>
              <a:cs typeface="Calibri"/>
            </a:endParaRPr>
          </a:p>
          <a:p>
            <a:pPr marL="367790" indent="-356591">
              <a:spcBef>
                <a:spcPts val="147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Livré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avec</a:t>
            </a:r>
            <a:r>
              <a:rPr sz="162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2.0</a:t>
            </a:r>
            <a:endParaRPr sz="1624" dirty="0">
              <a:latin typeface="Calibri"/>
              <a:cs typeface="Calibri"/>
            </a:endParaRPr>
          </a:p>
          <a:p>
            <a:pPr marL="367790" indent="-356591">
              <a:spcBef>
                <a:spcPts val="147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Anciennement disponible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version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commercial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CloudBees,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appelé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Workflow</a:t>
            </a:r>
            <a:endParaRPr sz="1624" dirty="0">
              <a:latin typeface="Calibri"/>
              <a:cs typeface="Calibri"/>
            </a:endParaRPr>
          </a:p>
          <a:p>
            <a:pPr marL="367790" indent="-356591">
              <a:spcBef>
                <a:spcPts val="1467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Définir</a:t>
            </a:r>
            <a:r>
              <a:rPr sz="162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en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tant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(Groovy DSL)</a:t>
            </a:r>
            <a:endParaRPr sz="1624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087" y="3307321"/>
            <a:ext cx="9924795" cy="252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5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278300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56" dirty="0"/>
              <a:t>S</a:t>
            </a:r>
            <a:r>
              <a:rPr sz="2924" spc="-37" dirty="0"/>
              <a:t>c</a:t>
            </a:r>
            <a:r>
              <a:rPr sz="2924" spc="-60" dirty="0"/>
              <a:t>r</a:t>
            </a:r>
            <a:r>
              <a:rPr sz="2924" spc="-93" dirty="0"/>
              <a:t>i</a:t>
            </a:r>
            <a:r>
              <a:rPr sz="2924" spc="-51" dirty="0"/>
              <a:t>p</a:t>
            </a:r>
            <a:r>
              <a:rPr sz="2924" spc="-19" dirty="0"/>
              <a:t>t</a:t>
            </a:r>
            <a:r>
              <a:rPr sz="2924" spc="-102" dirty="0"/>
              <a:t> </a:t>
            </a:r>
            <a:r>
              <a:rPr sz="2924" spc="-46" dirty="0"/>
              <a:t>P</a:t>
            </a:r>
            <a:r>
              <a:rPr sz="2924" spc="-93" dirty="0"/>
              <a:t>i</a:t>
            </a:r>
            <a:r>
              <a:rPr sz="2924" spc="-51" dirty="0"/>
              <a:t>pe</a:t>
            </a:r>
            <a:r>
              <a:rPr sz="2924" spc="-93" dirty="0"/>
              <a:t>l</a:t>
            </a:r>
            <a:r>
              <a:rPr sz="2924" spc="-60" dirty="0"/>
              <a:t>i</a:t>
            </a:r>
            <a:r>
              <a:rPr sz="2924" spc="-51" dirty="0"/>
              <a:t>n</a:t>
            </a:r>
            <a:r>
              <a:rPr sz="2924" spc="-9" dirty="0"/>
              <a:t>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3" y="1541418"/>
            <a:ext cx="8415069" cy="3130302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pipelines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reposent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langage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script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Groovy.</a:t>
            </a:r>
            <a:endParaRPr sz="1764" dirty="0">
              <a:latin typeface="Calibri"/>
              <a:cs typeface="Calibri"/>
            </a:endParaRPr>
          </a:p>
          <a:p>
            <a:pPr marL="367790" indent="-356591">
              <a:spcBef>
                <a:spcPts val="136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scripts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apportent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grandes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notions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suivantes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764" dirty="0">
              <a:latin typeface="Calibri"/>
              <a:cs typeface="Calibri"/>
            </a:endParaRPr>
          </a:p>
          <a:p>
            <a:pPr marL="373684" lvl="1" indent="-198630">
              <a:spcBef>
                <a:spcPts val="1448"/>
              </a:spcBef>
              <a:buClr>
                <a:srgbClr val="9CBFBD"/>
              </a:buClr>
              <a:buFont typeface="Wingdings"/>
              <a:buChar char=""/>
              <a:tabLst>
                <a:tab pos="374273" algn="l"/>
              </a:tabLst>
            </a:pP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l’ensemble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processus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exécuter;</a:t>
            </a:r>
            <a:endParaRPr sz="1532" dirty="0">
              <a:latin typeface="Calibri"/>
              <a:cs typeface="Calibri"/>
            </a:endParaRPr>
          </a:p>
          <a:p>
            <a:pPr marL="373684" lvl="1" indent="-198630">
              <a:spcBef>
                <a:spcPts val="1439"/>
              </a:spcBef>
              <a:buClr>
                <a:srgbClr val="9CBFBD"/>
              </a:buClr>
              <a:buFont typeface="Wingdings"/>
              <a:buChar char=""/>
              <a:tabLst>
                <a:tab pos="374273" algn="l"/>
              </a:tabLst>
            </a:pP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nœud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532" b="1" spc="5" dirty="0">
                <a:solidFill>
                  <a:srgbClr val="3F3F3F"/>
                </a:solidFill>
                <a:latin typeface="Calibri"/>
                <a:cs typeface="Calibri"/>
              </a:rPr>
              <a:t>node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)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représente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environnement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pouvant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exécuter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(une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machine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esclave)</a:t>
            </a:r>
            <a:r>
              <a:rPr sz="1532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532" dirty="0">
              <a:latin typeface="Calibri"/>
              <a:cs typeface="Calibri"/>
            </a:endParaRPr>
          </a:p>
          <a:p>
            <a:pPr marL="324174" marR="25345" lvl="1" indent="-148531">
              <a:lnSpc>
                <a:spcPct val="151500"/>
              </a:lnSpc>
              <a:spcBef>
                <a:spcPts val="478"/>
              </a:spcBef>
              <a:buClr>
                <a:srgbClr val="9CBFBD"/>
              </a:buClr>
              <a:buFont typeface="Wingdings"/>
              <a:buChar char=""/>
              <a:tabLst>
                <a:tab pos="374273" algn="l"/>
              </a:tabLst>
            </a:pP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niveau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532" b="1" spc="-5" dirty="0">
                <a:solidFill>
                  <a:srgbClr val="3F3F3F"/>
                </a:solidFill>
                <a:latin typeface="Calibri"/>
                <a:cs typeface="Calibri"/>
              </a:rPr>
              <a:t>stage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)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représente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 ensemble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d’étapes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votre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processus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(par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exemple,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récupération </a:t>
            </a:r>
            <a:r>
              <a:rPr sz="1532" spc="-3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532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sources,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compilation…)</a:t>
            </a:r>
            <a:r>
              <a:rPr sz="1532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;</a:t>
            </a:r>
            <a:endParaRPr sz="1532" dirty="0">
              <a:latin typeface="Calibri"/>
              <a:cs typeface="Calibri"/>
            </a:endParaRPr>
          </a:p>
          <a:p>
            <a:pPr marL="324174" marR="330657" lvl="1" indent="-148531">
              <a:lnSpc>
                <a:spcPct val="151500"/>
              </a:lnSpc>
              <a:spcBef>
                <a:spcPts val="492"/>
              </a:spcBef>
              <a:buClr>
                <a:srgbClr val="9CBFBD"/>
              </a:buClr>
              <a:buFont typeface="Wingdings"/>
              <a:buChar char=""/>
              <a:tabLst>
                <a:tab pos="374273" algn="l"/>
              </a:tabLst>
            </a:pP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une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étape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532" b="1" spc="-5" dirty="0">
                <a:solidFill>
                  <a:srgbClr val="3F3F3F"/>
                </a:solidFill>
                <a:latin typeface="Calibri"/>
                <a:cs typeface="Calibri"/>
              </a:rPr>
              <a:t>step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)</a:t>
            </a:r>
            <a:r>
              <a:rPr sz="1532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représente</a:t>
            </a:r>
            <a:r>
              <a:rPr sz="1532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ce qu’il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y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532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faire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9" dirty="0">
                <a:solidFill>
                  <a:srgbClr val="3F3F3F"/>
                </a:solidFill>
                <a:latin typeface="Calibri"/>
                <a:cs typeface="Calibri"/>
              </a:rPr>
              <a:t>un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moment</a:t>
            </a:r>
            <a:r>
              <a:rPr sz="1532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donné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9" dirty="0">
                <a:solidFill>
                  <a:srgbClr val="3F3F3F"/>
                </a:solidFill>
                <a:latin typeface="Calibri"/>
                <a:cs typeface="Calibri"/>
              </a:rPr>
              <a:t>(l’action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 à</a:t>
            </a:r>
            <a:r>
              <a:rPr sz="1532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5" dirty="0">
                <a:solidFill>
                  <a:srgbClr val="3F3F3F"/>
                </a:solidFill>
                <a:latin typeface="Calibri"/>
                <a:cs typeface="Calibri"/>
              </a:rPr>
              <a:t>proprement</a:t>
            </a:r>
            <a:r>
              <a:rPr sz="1532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-19" dirty="0">
                <a:solidFill>
                  <a:srgbClr val="3F3F3F"/>
                </a:solidFill>
                <a:latin typeface="Calibri"/>
                <a:cs typeface="Calibri"/>
              </a:rPr>
              <a:t>parler, </a:t>
            </a:r>
            <a:r>
              <a:rPr sz="1532" spc="-33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spc="5" dirty="0">
                <a:solidFill>
                  <a:srgbClr val="3F3F3F"/>
                </a:solidFill>
                <a:latin typeface="Calibri"/>
                <a:cs typeface="Calibri"/>
              </a:rPr>
              <a:t>comme</a:t>
            </a:r>
            <a:r>
              <a:rPr sz="1532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532" dirty="0">
                <a:solidFill>
                  <a:srgbClr val="3F3F3F"/>
                </a:solidFill>
                <a:latin typeface="Calibri"/>
                <a:cs typeface="Calibri"/>
              </a:rPr>
              <a:t>make).</a:t>
            </a:r>
            <a:endParaRPr sz="1532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136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5" y="834099"/>
            <a:ext cx="4007151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255" dirty="0"/>
              <a:t>T</a:t>
            </a:r>
            <a:r>
              <a:rPr spc="-74" dirty="0"/>
              <a:t>y</a:t>
            </a:r>
            <a:r>
              <a:rPr spc="-51" dirty="0"/>
              <a:t>p</a:t>
            </a:r>
            <a:r>
              <a:rPr spc="-9" dirty="0"/>
              <a:t>e</a:t>
            </a:r>
            <a:r>
              <a:rPr spc="-65" dirty="0"/>
              <a:t> </a:t>
            </a:r>
            <a:r>
              <a:rPr spc="-51" dirty="0"/>
              <a:t>d</a:t>
            </a:r>
            <a:r>
              <a:rPr spc="-9" dirty="0"/>
              <a:t>e</a:t>
            </a:r>
            <a:r>
              <a:rPr spc="-97" dirty="0"/>
              <a:t> </a:t>
            </a:r>
            <a:r>
              <a:rPr spc="-51" dirty="0"/>
              <a:t>p</a:t>
            </a:r>
            <a:r>
              <a:rPr spc="-97" dirty="0"/>
              <a:t>i</a:t>
            </a:r>
            <a:r>
              <a:rPr spc="-51" dirty="0"/>
              <a:t>p</a:t>
            </a:r>
            <a:r>
              <a:rPr spc="-56" dirty="0"/>
              <a:t>e</a:t>
            </a:r>
            <a:r>
              <a:rPr spc="-97" dirty="0"/>
              <a:t>l</a:t>
            </a:r>
            <a:r>
              <a:rPr spc="-65" dirty="0"/>
              <a:t>i</a:t>
            </a:r>
            <a:r>
              <a:rPr spc="-51" dirty="0"/>
              <a:t>n</a:t>
            </a:r>
            <a:r>
              <a:rPr spc="-9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87480" y="1431101"/>
            <a:ext cx="5692564" cy="500946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11788" marR="4715">
              <a:lnSpc>
                <a:spcPts val="1764"/>
              </a:lnSpc>
              <a:spcBef>
                <a:spcPts val="306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existe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deux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types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syntaxe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de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utilisés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définir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votre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Jenkinsfile:</a:t>
            </a:r>
            <a:endParaRPr sz="1624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480" y="4966123"/>
            <a:ext cx="5780387" cy="500946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11788" marR="4715">
              <a:lnSpc>
                <a:spcPts val="1764"/>
              </a:lnSpc>
              <a:spcBef>
                <a:spcPts val="306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déclaratif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est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 dans un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bloc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«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»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tandis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que le </a:t>
            </a:r>
            <a:r>
              <a:rPr sz="1624" spc="-35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script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défini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un «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nœud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».</a:t>
            </a:r>
            <a:endParaRPr sz="1624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383425" y="1785218"/>
            <a:ext cx="2781446" cy="1260757"/>
            <a:chOff x="7658100" y="1923288"/>
            <a:chExt cx="2996565" cy="1358265"/>
          </a:xfrm>
        </p:grpSpPr>
        <p:sp>
          <p:nvSpPr>
            <p:cNvPr id="6" name="object 6"/>
            <p:cNvSpPr/>
            <p:nvPr/>
          </p:nvSpPr>
          <p:spPr>
            <a:xfrm>
              <a:off x="7664196" y="1929384"/>
              <a:ext cx="2982595" cy="1346200"/>
            </a:xfrm>
            <a:custGeom>
              <a:avLst/>
              <a:gdLst/>
              <a:ahLst/>
              <a:cxnLst/>
              <a:rect l="l" t="t" r="r" b="b"/>
              <a:pathLst>
                <a:path w="2982595" h="1346200">
                  <a:moveTo>
                    <a:pt x="2982467" y="1345691"/>
                  </a:moveTo>
                  <a:lnTo>
                    <a:pt x="0" y="1345691"/>
                  </a:lnTo>
                  <a:lnTo>
                    <a:pt x="0" y="0"/>
                  </a:lnTo>
                  <a:lnTo>
                    <a:pt x="2982467" y="0"/>
                  </a:lnTo>
                  <a:lnTo>
                    <a:pt x="2982467" y="13456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7658100" y="1923288"/>
              <a:ext cx="2996565" cy="1358265"/>
            </a:xfrm>
            <a:custGeom>
              <a:avLst/>
              <a:gdLst/>
              <a:ahLst/>
              <a:cxnLst/>
              <a:rect l="l" t="t" r="r" b="b"/>
              <a:pathLst>
                <a:path w="2996565" h="1358264">
                  <a:moveTo>
                    <a:pt x="2993135" y="1357884"/>
                  </a:moveTo>
                  <a:lnTo>
                    <a:pt x="3048" y="1357884"/>
                  </a:lnTo>
                  <a:lnTo>
                    <a:pt x="0" y="135483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93135" y="0"/>
                  </a:lnTo>
                  <a:lnTo>
                    <a:pt x="2996184" y="3048"/>
                  </a:lnTo>
                  <a:lnTo>
                    <a:pt x="2996184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1344168"/>
                  </a:lnTo>
                  <a:lnTo>
                    <a:pt x="6096" y="1344168"/>
                  </a:lnTo>
                  <a:lnTo>
                    <a:pt x="13716" y="1351788"/>
                  </a:lnTo>
                  <a:lnTo>
                    <a:pt x="2996184" y="1351788"/>
                  </a:lnTo>
                  <a:lnTo>
                    <a:pt x="2996184" y="1354836"/>
                  </a:lnTo>
                  <a:lnTo>
                    <a:pt x="2993135" y="1357884"/>
                  </a:lnTo>
                  <a:close/>
                </a:path>
                <a:path w="2996565" h="1358264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2996565" h="1358264">
                  <a:moveTo>
                    <a:pt x="2982468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2982468" y="6096"/>
                  </a:lnTo>
                  <a:lnTo>
                    <a:pt x="2982468" y="13716"/>
                  </a:lnTo>
                  <a:close/>
                </a:path>
                <a:path w="2996565" h="1358264">
                  <a:moveTo>
                    <a:pt x="2982468" y="1351788"/>
                  </a:moveTo>
                  <a:lnTo>
                    <a:pt x="2982468" y="6096"/>
                  </a:lnTo>
                  <a:lnTo>
                    <a:pt x="2988564" y="13716"/>
                  </a:lnTo>
                  <a:lnTo>
                    <a:pt x="2996184" y="13716"/>
                  </a:lnTo>
                  <a:lnTo>
                    <a:pt x="2996184" y="1344168"/>
                  </a:lnTo>
                  <a:lnTo>
                    <a:pt x="2988564" y="1344168"/>
                  </a:lnTo>
                  <a:lnTo>
                    <a:pt x="2982468" y="1351788"/>
                  </a:lnTo>
                  <a:close/>
                </a:path>
                <a:path w="2996565" h="1358264">
                  <a:moveTo>
                    <a:pt x="2996184" y="13716"/>
                  </a:moveTo>
                  <a:lnTo>
                    <a:pt x="2988564" y="13716"/>
                  </a:lnTo>
                  <a:lnTo>
                    <a:pt x="2982468" y="6096"/>
                  </a:lnTo>
                  <a:lnTo>
                    <a:pt x="2996184" y="6096"/>
                  </a:lnTo>
                  <a:lnTo>
                    <a:pt x="2996184" y="13716"/>
                  </a:lnTo>
                  <a:close/>
                </a:path>
                <a:path w="2996565" h="1358264">
                  <a:moveTo>
                    <a:pt x="13716" y="1351788"/>
                  </a:moveTo>
                  <a:lnTo>
                    <a:pt x="6096" y="1344168"/>
                  </a:lnTo>
                  <a:lnTo>
                    <a:pt x="13716" y="1344168"/>
                  </a:lnTo>
                  <a:lnTo>
                    <a:pt x="13716" y="1351788"/>
                  </a:lnTo>
                  <a:close/>
                </a:path>
                <a:path w="2996565" h="1358264">
                  <a:moveTo>
                    <a:pt x="2982468" y="1351788"/>
                  </a:moveTo>
                  <a:lnTo>
                    <a:pt x="13716" y="1351788"/>
                  </a:lnTo>
                  <a:lnTo>
                    <a:pt x="13716" y="1344168"/>
                  </a:lnTo>
                  <a:lnTo>
                    <a:pt x="2982468" y="1344168"/>
                  </a:lnTo>
                  <a:lnTo>
                    <a:pt x="2982468" y="1351788"/>
                  </a:lnTo>
                  <a:close/>
                </a:path>
                <a:path w="2996565" h="1358264">
                  <a:moveTo>
                    <a:pt x="2996184" y="1351788"/>
                  </a:moveTo>
                  <a:lnTo>
                    <a:pt x="2982468" y="1351788"/>
                  </a:lnTo>
                  <a:lnTo>
                    <a:pt x="2988564" y="1344168"/>
                  </a:lnTo>
                  <a:lnTo>
                    <a:pt x="2996184" y="1344168"/>
                  </a:lnTo>
                  <a:lnTo>
                    <a:pt x="2996184" y="1351788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464055" y="1834728"/>
            <a:ext cx="301780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75"/>
              </a:lnSpc>
            </a:pPr>
            <a:r>
              <a:rPr sz="928" dirty="0">
                <a:latin typeface="Courier New"/>
                <a:cs typeface="Courier New"/>
              </a:rPr>
              <a:t>n</a:t>
            </a:r>
            <a:r>
              <a:rPr sz="928" spc="9" dirty="0">
                <a:latin typeface="Courier New"/>
                <a:cs typeface="Courier New"/>
              </a:rPr>
              <a:t>od</a:t>
            </a:r>
            <a:r>
              <a:rPr sz="928" spc="14" dirty="0">
                <a:latin typeface="Courier New"/>
                <a:cs typeface="Courier New"/>
              </a:rPr>
              <a:t>e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26192" y="1834727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3" y="0"/>
                </a:lnTo>
                <a:lnTo>
                  <a:pt x="77723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0" name="object 10"/>
          <p:cNvSpPr txBox="1"/>
          <p:nvPr/>
        </p:nvSpPr>
        <p:spPr>
          <a:xfrm>
            <a:off x="7814363" y="1801685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4049" y="1979017"/>
            <a:ext cx="1013203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75"/>
              </a:lnSpc>
            </a:pPr>
            <a:r>
              <a:rPr sz="928" spc="5" dirty="0">
                <a:latin typeface="Courier New"/>
                <a:cs typeface="Courier New"/>
              </a:rPr>
              <a:t>stage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'Build'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39042" y="1979017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3" y="0"/>
                </a:lnTo>
                <a:lnTo>
                  <a:pt x="77723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3" name="object 13"/>
          <p:cNvSpPr txBox="1"/>
          <p:nvPr/>
        </p:nvSpPr>
        <p:spPr>
          <a:xfrm>
            <a:off x="8827235" y="1946030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42624" y="2124720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75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54048" y="2270423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4" y="0"/>
                </a:lnTo>
                <a:lnTo>
                  <a:pt x="77724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6" name="object 16"/>
          <p:cNvSpPr txBox="1"/>
          <p:nvPr/>
        </p:nvSpPr>
        <p:spPr>
          <a:xfrm>
            <a:off x="7742190" y="2237396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54036" y="2416126"/>
            <a:ext cx="1085112" cy="139102"/>
          </a:xfrm>
          <a:custGeom>
            <a:avLst/>
            <a:gdLst/>
            <a:ahLst/>
            <a:cxnLst/>
            <a:rect l="l" t="t" r="r" b="b"/>
            <a:pathLst>
              <a:path w="1169034" h="149860">
                <a:moveTo>
                  <a:pt x="1011936" y="0"/>
                </a:moveTo>
                <a:lnTo>
                  <a:pt x="934224" y="0"/>
                </a:lnTo>
                <a:lnTo>
                  <a:pt x="467868" y="0"/>
                </a:lnTo>
                <a:lnTo>
                  <a:pt x="388620" y="0"/>
                </a:lnTo>
                <a:lnTo>
                  <a:pt x="0" y="0"/>
                </a:lnTo>
                <a:lnTo>
                  <a:pt x="0" y="149352"/>
                </a:lnTo>
                <a:lnTo>
                  <a:pt x="388620" y="149352"/>
                </a:lnTo>
                <a:lnTo>
                  <a:pt x="467868" y="149352"/>
                </a:lnTo>
                <a:lnTo>
                  <a:pt x="934224" y="149352"/>
                </a:lnTo>
                <a:lnTo>
                  <a:pt x="1011936" y="149352"/>
                </a:lnTo>
                <a:lnTo>
                  <a:pt x="1011936" y="0"/>
                </a:lnTo>
                <a:close/>
              </a:path>
              <a:path w="1169034" h="149860">
                <a:moveTo>
                  <a:pt x="1168920" y="0"/>
                </a:moveTo>
                <a:lnTo>
                  <a:pt x="1091184" y="0"/>
                </a:lnTo>
                <a:lnTo>
                  <a:pt x="1091184" y="149352"/>
                </a:lnTo>
                <a:lnTo>
                  <a:pt x="1168920" y="149352"/>
                </a:lnTo>
                <a:lnTo>
                  <a:pt x="11689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7742190" y="2383107"/>
            <a:ext cx="1109867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spc="5" dirty="0">
                <a:latin typeface="Courier New"/>
                <a:cs typeface="Courier New"/>
              </a:rPr>
              <a:t>stage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'Test'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r>
              <a:rPr sz="928" b="1" spc="-14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42624" y="2560415"/>
            <a:ext cx="146175" cy="139102"/>
          </a:xfrm>
          <a:custGeom>
            <a:avLst/>
            <a:gdLst/>
            <a:ahLst/>
            <a:cxnLst/>
            <a:rect l="l" t="t" r="r" b="b"/>
            <a:pathLst>
              <a:path w="157479" h="149860">
                <a:moveTo>
                  <a:pt x="156971" y="149351"/>
                </a:moveTo>
                <a:lnTo>
                  <a:pt x="0" y="149351"/>
                </a:lnTo>
                <a:lnTo>
                  <a:pt x="0" y="0"/>
                </a:lnTo>
                <a:lnTo>
                  <a:pt x="156971" y="0"/>
                </a:lnTo>
                <a:lnTo>
                  <a:pt x="156971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0" name="object 20"/>
          <p:cNvSpPr txBox="1"/>
          <p:nvPr/>
        </p:nvSpPr>
        <p:spPr>
          <a:xfrm>
            <a:off x="8030769" y="2527394"/>
            <a:ext cx="16857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54048" y="2706118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4" y="0"/>
                </a:lnTo>
                <a:lnTo>
                  <a:pt x="77724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2" name="object 22"/>
          <p:cNvSpPr txBox="1"/>
          <p:nvPr/>
        </p:nvSpPr>
        <p:spPr>
          <a:xfrm>
            <a:off x="7742190" y="2673106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464056" y="2853236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4" y="0"/>
                </a:lnTo>
                <a:lnTo>
                  <a:pt x="77724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4" name="object 24"/>
          <p:cNvSpPr txBox="1"/>
          <p:nvPr/>
        </p:nvSpPr>
        <p:spPr>
          <a:xfrm>
            <a:off x="7452272" y="2820245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00129" y="1986153"/>
            <a:ext cx="5575860" cy="910382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373684" marR="4715" indent="-362485">
              <a:lnSpc>
                <a:spcPct val="150400"/>
              </a:lnSpc>
              <a:spcBef>
                <a:spcPts val="84"/>
              </a:spcBef>
              <a:buClr>
                <a:srgbClr val="BF0000"/>
              </a:buClr>
              <a:buFont typeface="Wingdings"/>
              <a:buChar char=""/>
              <a:tabLst>
                <a:tab pos="373684" algn="l"/>
                <a:tab pos="374273" algn="l"/>
              </a:tabLst>
            </a:pPr>
            <a:r>
              <a:rPr sz="1299" b="1" spc="-5" dirty="0">
                <a:latin typeface="Arial"/>
                <a:cs typeface="Arial"/>
              </a:rPr>
              <a:t>Le </a:t>
            </a:r>
            <a:r>
              <a:rPr sz="1299" b="1" dirty="0">
                <a:latin typeface="Arial"/>
                <a:cs typeface="Arial"/>
              </a:rPr>
              <a:t>pipeline scripté:</a:t>
            </a:r>
            <a:r>
              <a:rPr sz="1299" b="1" spc="5" dirty="0">
                <a:latin typeface="Arial"/>
                <a:cs typeface="Arial"/>
              </a:rPr>
              <a:t> </a:t>
            </a:r>
            <a:r>
              <a:rPr sz="1299" dirty="0">
                <a:latin typeface="Arial MT"/>
                <a:cs typeface="Arial MT"/>
              </a:rPr>
              <a:t>basé sur </a:t>
            </a:r>
            <a:r>
              <a:rPr sz="1299" spc="-5" dirty="0">
                <a:latin typeface="Arial MT"/>
                <a:cs typeface="Arial MT"/>
              </a:rPr>
              <a:t>le </a:t>
            </a:r>
            <a:r>
              <a:rPr sz="1299" dirty="0">
                <a:latin typeface="Arial MT"/>
                <a:cs typeface="Arial MT"/>
              </a:rPr>
              <a:t>langage DSL </a:t>
            </a:r>
            <a:r>
              <a:rPr sz="1299" spc="-5" dirty="0">
                <a:latin typeface="Arial MT"/>
                <a:cs typeface="Arial MT"/>
              </a:rPr>
              <a:t>(Domain </a:t>
            </a:r>
            <a:r>
              <a:rPr sz="1299" dirty="0">
                <a:latin typeface="Arial MT"/>
                <a:cs typeface="Arial MT"/>
              </a:rPr>
              <a:t>Specific </a:t>
            </a:r>
            <a:r>
              <a:rPr sz="1299" spc="5" dirty="0">
                <a:latin typeface="Arial MT"/>
                <a:cs typeface="Arial MT"/>
              </a:rPr>
              <a:t> </a:t>
            </a:r>
            <a:r>
              <a:rPr sz="1299" dirty="0">
                <a:latin typeface="Arial MT"/>
                <a:cs typeface="Arial MT"/>
              </a:rPr>
              <a:t>Languages) </a:t>
            </a:r>
            <a:r>
              <a:rPr sz="1299" spc="-5" dirty="0">
                <a:latin typeface="Arial MT"/>
                <a:cs typeface="Arial MT"/>
              </a:rPr>
              <a:t>de groovy </a:t>
            </a:r>
            <a:r>
              <a:rPr sz="1299" dirty="0">
                <a:latin typeface="Arial MT"/>
                <a:cs typeface="Arial MT"/>
              </a:rPr>
              <a:t>et </a:t>
            </a:r>
            <a:r>
              <a:rPr sz="1299" spc="-5" dirty="0">
                <a:latin typeface="Arial MT"/>
                <a:cs typeface="Arial MT"/>
              </a:rPr>
              <a:t>offre </a:t>
            </a:r>
            <a:r>
              <a:rPr sz="1299" dirty="0">
                <a:latin typeface="Arial MT"/>
                <a:cs typeface="Arial MT"/>
              </a:rPr>
              <a:t>aux utilisateurs </a:t>
            </a:r>
            <a:r>
              <a:rPr sz="1299" spc="-5" dirty="0">
                <a:latin typeface="Arial MT"/>
                <a:cs typeface="Arial MT"/>
              </a:rPr>
              <a:t>de </a:t>
            </a:r>
            <a:r>
              <a:rPr sz="1299" dirty="0">
                <a:latin typeface="Arial MT"/>
                <a:cs typeface="Arial MT"/>
              </a:rPr>
              <a:t>Jenkins beaucoup </a:t>
            </a:r>
            <a:r>
              <a:rPr sz="1299" spc="-5" dirty="0">
                <a:latin typeface="Arial MT"/>
                <a:cs typeface="Arial MT"/>
              </a:rPr>
              <a:t>de </a:t>
            </a:r>
            <a:r>
              <a:rPr sz="1299" spc="-348" dirty="0">
                <a:latin typeface="Arial MT"/>
                <a:cs typeface="Arial MT"/>
              </a:rPr>
              <a:t> </a:t>
            </a:r>
            <a:r>
              <a:rPr sz="1299" spc="-5" dirty="0">
                <a:latin typeface="Arial MT"/>
                <a:cs typeface="Arial MT"/>
              </a:rPr>
              <a:t>flexibilité</a:t>
            </a:r>
            <a:r>
              <a:rPr sz="1299" spc="-23" dirty="0">
                <a:latin typeface="Arial MT"/>
                <a:cs typeface="Arial MT"/>
              </a:rPr>
              <a:t> </a:t>
            </a:r>
            <a:r>
              <a:rPr sz="1299" dirty="0">
                <a:latin typeface="Arial MT"/>
                <a:cs typeface="Arial MT"/>
              </a:rPr>
              <a:t>et</a:t>
            </a:r>
            <a:r>
              <a:rPr sz="1299" spc="5" dirty="0">
                <a:latin typeface="Arial MT"/>
                <a:cs typeface="Arial MT"/>
              </a:rPr>
              <a:t> </a:t>
            </a:r>
            <a:r>
              <a:rPr sz="1299" spc="-5" dirty="0">
                <a:latin typeface="Arial MT"/>
                <a:cs typeface="Arial MT"/>
              </a:rPr>
              <a:t>d'évolutivité.</a:t>
            </a:r>
            <a:endParaRPr sz="1299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00130" y="3256473"/>
            <a:ext cx="5122600" cy="91157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73684" marR="4715" indent="-362485" algn="just">
              <a:lnSpc>
                <a:spcPct val="150000"/>
              </a:lnSpc>
              <a:spcBef>
                <a:spcPts val="93"/>
              </a:spcBef>
              <a:buClr>
                <a:srgbClr val="BF0000"/>
              </a:buClr>
              <a:buFont typeface="Wingdings"/>
              <a:buChar char=""/>
              <a:tabLst>
                <a:tab pos="374273" algn="l"/>
              </a:tabLst>
            </a:pPr>
            <a:r>
              <a:rPr sz="1299" b="1" spc="-5" dirty="0">
                <a:latin typeface="Arial"/>
                <a:cs typeface="Arial"/>
              </a:rPr>
              <a:t>Le </a:t>
            </a:r>
            <a:r>
              <a:rPr sz="1299" b="1" dirty="0">
                <a:latin typeface="Arial"/>
                <a:cs typeface="Arial"/>
              </a:rPr>
              <a:t>pipeline déclaratif: </a:t>
            </a:r>
            <a:r>
              <a:rPr sz="1299" dirty="0">
                <a:latin typeface="Arial MT"/>
                <a:cs typeface="Arial MT"/>
              </a:rPr>
              <a:t>encourage un modèle de </a:t>
            </a:r>
            <a:r>
              <a:rPr sz="1299" dirty="0" err="1">
                <a:latin typeface="Arial MT"/>
                <a:cs typeface="Arial MT"/>
              </a:rPr>
              <a:t>programmation</a:t>
            </a:r>
            <a:r>
              <a:rPr sz="1299" dirty="0">
                <a:latin typeface="Arial MT"/>
                <a:cs typeface="Arial MT"/>
              </a:rPr>
              <a:t> </a:t>
            </a:r>
            <a:r>
              <a:rPr sz="1299" spc="-348" dirty="0">
                <a:latin typeface="Arial MT"/>
                <a:cs typeface="Arial MT"/>
              </a:rPr>
              <a:t> </a:t>
            </a:r>
            <a:r>
              <a:rPr sz="1299" spc="-5" dirty="0" err="1" smtClean="0">
                <a:latin typeface="Arial MT"/>
                <a:cs typeface="Arial MT"/>
              </a:rPr>
              <a:t>déclarati</a:t>
            </a:r>
            <a:r>
              <a:rPr lang="fr-FR" sz="1299" spc="-5" dirty="0" smtClean="0">
                <a:latin typeface="Arial MT"/>
                <a:cs typeface="Arial MT"/>
              </a:rPr>
              <a:t>f</a:t>
            </a:r>
            <a:r>
              <a:rPr sz="1299" spc="-5" dirty="0" smtClean="0">
                <a:latin typeface="Arial MT"/>
                <a:cs typeface="Arial MT"/>
              </a:rPr>
              <a:t> </a:t>
            </a:r>
            <a:r>
              <a:rPr sz="1299" dirty="0">
                <a:latin typeface="Arial MT"/>
                <a:cs typeface="Arial MT"/>
              </a:rPr>
              <a:t>et </a:t>
            </a:r>
            <a:r>
              <a:rPr sz="1299" spc="-5" dirty="0">
                <a:latin typeface="Arial MT"/>
                <a:cs typeface="Arial MT"/>
              </a:rPr>
              <a:t>convient </a:t>
            </a:r>
            <a:r>
              <a:rPr sz="1299" dirty="0">
                <a:latin typeface="Arial MT"/>
                <a:cs typeface="Arial MT"/>
              </a:rPr>
              <a:t>mieux aux débutants sans expérience en </a:t>
            </a:r>
            <a:r>
              <a:rPr sz="1299" spc="5" dirty="0">
                <a:latin typeface="Arial MT"/>
                <a:cs typeface="Arial MT"/>
              </a:rPr>
              <a:t> </a:t>
            </a:r>
            <a:r>
              <a:rPr sz="1299" dirty="0">
                <a:latin typeface="Arial MT"/>
                <a:cs typeface="Arial MT"/>
              </a:rPr>
              <a:t>programmation.</a:t>
            </a:r>
          </a:p>
        </p:txBody>
      </p:sp>
      <p:grpSp>
        <p:nvGrpSpPr>
          <p:cNvPr id="27" name="object 27"/>
          <p:cNvGrpSpPr/>
          <p:nvPr/>
        </p:nvGrpSpPr>
        <p:grpSpPr>
          <a:xfrm>
            <a:off x="7328256" y="3158788"/>
            <a:ext cx="2761406" cy="2289285"/>
            <a:chOff x="7598664" y="3403091"/>
            <a:chExt cx="2974975" cy="2466340"/>
          </a:xfrm>
        </p:grpSpPr>
        <p:sp>
          <p:nvSpPr>
            <p:cNvPr id="28" name="object 28"/>
            <p:cNvSpPr/>
            <p:nvPr/>
          </p:nvSpPr>
          <p:spPr>
            <a:xfrm>
              <a:off x="7604760" y="3410711"/>
              <a:ext cx="2961640" cy="2452370"/>
            </a:xfrm>
            <a:custGeom>
              <a:avLst/>
              <a:gdLst/>
              <a:ahLst/>
              <a:cxnLst/>
              <a:rect l="l" t="t" r="r" b="b"/>
              <a:pathLst>
                <a:path w="2961640" h="2452370">
                  <a:moveTo>
                    <a:pt x="2961132" y="2452116"/>
                  </a:moveTo>
                  <a:lnTo>
                    <a:pt x="0" y="2452116"/>
                  </a:lnTo>
                  <a:lnTo>
                    <a:pt x="0" y="0"/>
                  </a:lnTo>
                  <a:lnTo>
                    <a:pt x="2961132" y="0"/>
                  </a:lnTo>
                  <a:lnTo>
                    <a:pt x="2961132" y="24521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9" name="object 29"/>
            <p:cNvSpPr/>
            <p:nvPr/>
          </p:nvSpPr>
          <p:spPr>
            <a:xfrm>
              <a:off x="7598664" y="3403091"/>
              <a:ext cx="2974975" cy="2466340"/>
            </a:xfrm>
            <a:custGeom>
              <a:avLst/>
              <a:gdLst/>
              <a:ahLst/>
              <a:cxnLst/>
              <a:rect l="l" t="t" r="r" b="b"/>
              <a:pathLst>
                <a:path w="2974975" h="2466340">
                  <a:moveTo>
                    <a:pt x="2971800" y="2465831"/>
                  </a:moveTo>
                  <a:lnTo>
                    <a:pt x="3048" y="2465831"/>
                  </a:lnTo>
                  <a:lnTo>
                    <a:pt x="0" y="246278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71800" y="0"/>
                  </a:lnTo>
                  <a:lnTo>
                    <a:pt x="2974848" y="3048"/>
                  </a:lnTo>
                  <a:lnTo>
                    <a:pt x="297484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2452116"/>
                  </a:lnTo>
                  <a:lnTo>
                    <a:pt x="6096" y="2452116"/>
                  </a:lnTo>
                  <a:lnTo>
                    <a:pt x="13716" y="2459736"/>
                  </a:lnTo>
                  <a:lnTo>
                    <a:pt x="2974848" y="2459736"/>
                  </a:lnTo>
                  <a:lnTo>
                    <a:pt x="2974848" y="2462784"/>
                  </a:lnTo>
                  <a:lnTo>
                    <a:pt x="2971800" y="2465831"/>
                  </a:lnTo>
                  <a:close/>
                </a:path>
                <a:path w="2974975" h="246634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974975" h="2466340">
                  <a:moveTo>
                    <a:pt x="29611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961132" y="7620"/>
                  </a:lnTo>
                  <a:lnTo>
                    <a:pt x="2961132" y="13716"/>
                  </a:lnTo>
                  <a:close/>
                </a:path>
                <a:path w="2974975" h="2466340">
                  <a:moveTo>
                    <a:pt x="2961132" y="2459736"/>
                  </a:moveTo>
                  <a:lnTo>
                    <a:pt x="2961132" y="7620"/>
                  </a:lnTo>
                  <a:lnTo>
                    <a:pt x="2967227" y="13716"/>
                  </a:lnTo>
                  <a:lnTo>
                    <a:pt x="2974848" y="13716"/>
                  </a:lnTo>
                  <a:lnTo>
                    <a:pt x="2974848" y="2452116"/>
                  </a:lnTo>
                  <a:lnTo>
                    <a:pt x="2967227" y="2452116"/>
                  </a:lnTo>
                  <a:lnTo>
                    <a:pt x="2961132" y="2459736"/>
                  </a:lnTo>
                  <a:close/>
                </a:path>
                <a:path w="2974975" h="2466340">
                  <a:moveTo>
                    <a:pt x="2974848" y="13716"/>
                  </a:moveTo>
                  <a:lnTo>
                    <a:pt x="2967227" y="13716"/>
                  </a:lnTo>
                  <a:lnTo>
                    <a:pt x="2961132" y="7620"/>
                  </a:lnTo>
                  <a:lnTo>
                    <a:pt x="2974848" y="7620"/>
                  </a:lnTo>
                  <a:lnTo>
                    <a:pt x="2974848" y="13716"/>
                  </a:lnTo>
                  <a:close/>
                </a:path>
                <a:path w="2974975" h="2466340">
                  <a:moveTo>
                    <a:pt x="13716" y="2459736"/>
                  </a:moveTo>
                  <a:lnTo>
                    <a:pt x="6096" y="2452116"/>
                  </a:lnTo>
                  <a:lnTo>
                    <a:pt x="13716" y="2452116"/>
                  </a:lnTo>
                  <a:lnTo>
                    <a:pt x="13716" y="2459736"/>
                  </a:lnTo>
                  <a:close/>
                </a:path>
                <a:path w="2974975" h="2466340">
                  <a:moveTo>
                    <a:pt x="2961132" y="2459736"/>
                  </a:moveTo>
                  <a:lnTo>
                    <a:pt x="13716" y="2459736"/>
                  </a:lnTo>
                  <a:lnTo>
                    <a:pt x="13716" y="2452116"/>
                  </a:lnTo>
                  <a:lnTo>
                    <a:pt x="2961132" y="2452116"/>
                  </a:lnTo>
                  <a:lnTo>
                    <a:pt x="2961132" y="2459736"/>
                  </a:lnTo>
                  <a:close/>
                </a:path>
                <a:path w="2974975" h="2466340">
                  <a:moveTo>
                    <a:pt x="2974848" y="2459736"/>
                  </a:moveTo>
                  <a:lnTo>
                    <a:pt x="2961132" y="2459736"/>
                  </a:lnTo>
                  <a:lnTo>
                    <a:pt x="2967227" y="2452116"/>
                  </a:lnTo>
                  <a:lnTo>
                    <a:pt x="2974848" y="2452116"/>
                  </a:lnTo>
                  <a:lnTo>
                    <a:pt x="2974848" y="24597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408888" y="3208300"/>
            <a:ext cx="723211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spc="5" dirty="0">
                <a:latin typeface="Courier New"/>
                <a:cs typeface="Courier New"/>
              </a:rPr>
              <a:t>pipeline</a:t>
            </a:r>
            <a:r>
              <a:rPr sz="928" spc="-9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7698879" y="3346930"/>
          <a:ext cx="651302" cy="2906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8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995">
                <a:tc gridSpan="2">
                  <a:txBody>
                    <a:bodyPr/>
                    <a:lstStyle/>
                    <a:p>
                      <a:pPr>
                        <a:lnSpc>
                          <a:spcPts val="1090"/>
                        </a:lnSpc>
                      </a:pPr>
                      <a:r>
                        <a:rPr sz="900" spc="5" dirty="0">
                          <a:latin typeface="Courier New"/>
                          <a:cs typeface="Courier New"/>
                        </a:rPr>
                        <a:t>agent</a:t>
                      </a:r>
                      <a:r>
                        <a:rPr sz="90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10" dirty="0">
                          <a:latin typeface="Courier New"/>
                          <a:cs typeface="Courier New"/>
                        </a:rPr>
                        <a:t>any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6350">
                      <a:solidFill>
                        <a:srgbClr val="B3B334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702">
                <a:tc>
                  <a:txBody>
                    <a:bodyPr/>
                    <a:lstStyle/>
                    <a:p>
                      <a:pPr>
                        <a:lnSpc>
                          <a:spcPts val="1095"/>
                        </a:lnSpc>
                      </a:pPr>
                      <a:r>
                        <a:rPr sz="900" spc="5" dirty="0">
                          <a:latin typeface="Courier New"/>
                          <a:cs typeface="Courier New"/>
                        </a:rPr>
                        <a:t>stages</a:t>
                      </a:r>
                      <a:r>
                        <a:rPr sz="9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b="1" spc="1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>
            <a:off x="7987456" y="3643994"/>
            <a:ext cx="1013203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latin typeface="Courier New"/>
                <a:cs typeface="Courier New"/>
              </a:rPr>
              <a:t>s</a:t>
            </a:r>
            <a:r>
              <a:rPr sz="928" spc="23" dirty="0">
                <a:latin typeface="Courier New"/>
                <a:cs typeface="Courier New"/>
              </a:rPr>
              <a:t>t</a:t>
            </a:r>
            <a:r>
              <a:rPr sz="928" dirty="0">
                <a:latin typeface="Courier New"/>
                <a:cs typeface="Courier New"/>
              </a:rPr>
              <a:t>ag</a:t>
            </a:r>
            <a:r>
              <a:rPr sz="928" spc="9" dirty="0">
                <a:latin typeface="Courier New"/>
                <a:cs typeface="Courier New"/>
              </a:rPr>
              <a:t>e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</a:t>
            </a:r>
            <a:r>
              <a:rPr sz="928" dirty="0">
                <a:solidFill>
                  <a:srgbClr val="808000"/>
                </a:solidFill>
                <a:latin typeface="Courier New"/>
                <a:cs typeface="Courier New"/>
              </a:rPr>
              <a:t>B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ui</a:t>
            </a:r>
            <a:r>
              <a:rPr sz="928" dirty="0">
                <a:solidFill>
                  <a:srgbClr val="808000"/>
                </a:solidFill>
                <a:latin typeface="Courier New"/>
                <a:cs typeface="Courier New"/>
              </a:rPr>
              <a:t>l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d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073865" y="3643994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3" y="0"/>
                </a:lnTo>
                <a:lnTo>
                  <a:pt x="77723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4" name="object 34"/>
          <p:cNvSpPr txBox="1"/>
          <p:nvPr/>
        </p:nvSpPr>
        <p:spPr>
          <a:xfrm>
            <a:off x="9060609" y="3612351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277436" y="3789709"/>
            <a:ext cx="506896" cy="139102"/>
          </a:xfrm>
          <a:custGeom>
            <a:avLst/>
            <a:gdLst/>
            <a:ahLst/>
            <a:cxnLst/>
            <a:rect l="l" t="t" r="r" b="b"/>
            <a:pathLst>
              <a:path w="546100" h="149860">
                <a:moveTo>
                  <a:pt x="388620" y="0"/>
                </a:moveTo>
                <a:lnTo>
                  <a:pt x="0" y="0"/>
                </a:lnTo>
                <a:lnTo>
                  <a:pt x="0" y="149339"/>
                </a:lnTo>
                <a:lnTo>
                  <a:pt x="388620" y="149339"/>
                </a:lnTo>
                <a:lnTo>
                  <a:pt x="388620" y="0"/>
                </a:lnTo>
                <a:close/>
              </a:path>
              <a:path w="546100" h="149860">
                <a:moveTo>
                  <a:pt x="545604" y="0"/>
                </a:moveTo>
                <a:lnTo>
                  <a:pt x="467868" y="0"/>
                </a:lnTo>
                <a:lnTo>
                  <a:pt x="467868" y="149339"/>
                </a:lnTo>
                <a:lnTo>
                  <a:pt x="545604" y="149339"/>
                </a:lnTo>
                <a:lnTo>
                  <a:pt x="5456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8276006" y="3758071"/>
            <a:ext cx="519274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>
              <a:spcBef>
                <a:spcPts val="121"/>
              </a:spcBef>
            </a:pPr>
            <a:r>
              <a:rPr sz="928" spc="5" dirty="0">
                <a:latin typeface="Courier New"/>
                <a:cs typeface="Courier New"/>
              </a:rPr>
              <a:t>steps</a:t>
            </a:r>
            <a:r>
              <a:rPr sz="928" spc="-46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566025" y="3933987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277447" y="4079689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4" y="0"/>
                </a:lnTo>
                <a:lnTo>
                  <a:pt x="77724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9" name="object 39"/>
          <p:cNvSpPr txBox="1"/>
          <p:nvPr/>
        </p:nvSpPr>
        <p:spPr>
          <a:xfrm>
            <a:off x="8264218" y="4048062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987456" y="4225404"/>
            <a:ext cx="1086880" cy="429094"/>
          </a:xfrm>
          <a:custGeom>
            <a:avLst/>
            <a:gdLst/>
            <a:ahLst/>
            <a:cxnLst/>
            <a:rect l="l" t="t" r="r" b="b"/>
            <a:pathLst>
              <a:path w="1170940" h="462279">
                <a:moveTo>
                  <a:pt x="77711" y="0"/>
                </a:moveTo>
                <a:lnTo>
                  <a:pt x="0" y="0"/>
                </a:lnTo>
                <a:lnTo>
                  <a:pt x="0" y="149339"/>
                </a:lnTo>
                <a:lnTo>
                  <a:pt x="77711" y="149339"/>
                </a:lnTo>
                <a:lnTo>
                  <a:pt x="77711" y="0"/>
                </a:lnTo>
                <a:close/>
              </a:path>
              <a:path w="1170940" h="462279">
                <a:moveTo>
                  <a:pt x="701027" y="312407"/>
                </a:moveTo>
                <a:lnTo>
                  <a:pt x="312407" y="312407"/>
                </a:lnTo>
                <a:lnTo>
                  <a:pt x="312407" y="461772"/>
                </a:lnTo>
                <a:lnTo>
                  <a:pt x="701027" y="461772"/>
                </a:lnTo>
                <a:lnTo>
                  <a:pt x="701027" y="312407"/>
                </a:lnTo>
                <a:close/>
              </a:path>
              <a:path w="1170940" h="462279">
                <a:moveTo>
                  <a:pt x="858012" y="312407"/>
                </a:moveTo>
                <a:lnTo>
                  <a:pt x="780275" y="312407"/>
                </a:lnTo>
                <a:lnTo>
                  <a:pt x="780275" y="461772"/>
                </a:lnTo>
                <a:lnTo>
                  <a:pt x="858012" y="461772"/>
                </a:lnTo>
                <a:lnTo>
                  <a:pt x="858012" y="312407"/>
                </a:lnTo>
                <a:close/>
              </a:path>
              <a:path w="1170940" h="462279">
                <a:moveTo>
                  <a:pt x="1013447" y="156959"/>
                </a:moveTo>
                <a:lnTo>
                  <a:pt x="935723" y="156959"/>
                </a:lnTo>
                <a:lnTo>
                  <a:pt x="467868" y="156959"/>
                </a:lnTo>
                <a:lnTo>
                  <a:pt x="390144" y="156959"/>
                </a:lnTo>
                <a:lnTo>
                  <a:pt x="0" y="156959"/>
                </a:lnTo>
                <a:lnTo>
                  <a:pt x="0" y="306311"/>
                </a:lnTo>
                <a:lnTo>
                  <a:pt x="390144" y="306311"/>
                </a:lnTo>
                <a:lnTo>
                  <a:pt x="467868" y="306311"/>
                </a:lnTo>
                <a:lnTo>
                  <a:pt x="935723" y="306311"/>
                </a:lnTo>
                <a:lnTo>
                  <a:pt x="1013447" y="306311"/>
                </a:lnTo>
                <a:lnTo>
                  <a:pt x="1013447" y="156959"/>
                </a:lnTo>
                <a:close/>
              </a:path>
              <a:path w="1170940" h="462279">
                <a:moveTo>
                  <a:pt x="1170432" y="156959"/>
                </a:moveTo>
                <a:lnTo>
                  <a:pt x="1091184" y="156959"/>
                </a:lnTo>
                <a:lnTo>
                  <a:pt x="1091184" y="306311"/>
                </a:lnTo>
                <a:lnTo>
                  <a:pt x="1170432" y="306311"/>
                </a:lnTo>
                <a:lnTo>
                  <a:pt x="1170432" y="1569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1" name="object 41"/>
          <p:cNvSpPr txBox="1"/>
          <p:nvPr/>
        </p:nvSpPr>
        <p:spPr>
          <a:xfrm>
            <a:off x="7974228" y="4193781"/>
            <a:ext cx="1109867" cy="443862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11788">
              <a:spcBef>
                <a:spcPts val="32"/>
              </a:spcBef>
            </a:pPr>
            <a:r>
              <a:rPr sz="928" spc="9" dirty="0">
                <a:latin typeface="Courier New"/>
                <a:cs typeface="Courier New"/>
              </a:rPr>
              <a:t>stage</a:t>
            </a:r>
            <a:r>
              <a:rPr sz="928" b="1" spc="9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'Test'</a:t>
            </a:r>
            <a:r>
              <a:rPr sz="928" b="1" spc="9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r>
              <a:rPr sz="928" b="1" spc="-6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  <a:p>
            <a:pPr marL="301187">
              <a:spcBef>
                <a:spcPts val="23"/>
              </a:spcBef>
            </a:pPr>
            <a:r>
              <a:rPr sz="928" spc="5" dirty="0">
                <a:latin typeface="Courier New"/>
                <a:cs typeface="Courier New"/>
              </a:rPr>
              <a:t>steps</a:t>
            </a:r>
            <a:r>
              <a:rPr sz="928" spc="-32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566025" y="4661088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277447" y="4806791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4" y="0"/>
                </a:lnTo>
                <a:lnTo>
                  <a:pt x="77724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4" name="object 44"/>
          <p:cNvSpPr txBox="1"/>
          <p:nvPr/>
        </p:nvSpPr>
        <p:spPr>
          <a:xfrm>
            <a:off x="8264218" y="4775138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987456" y="4952494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3" y="0"/>
                </a:lnTo>
                <a:lnTo>
                  <a:pt x="77723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6" name="object 46"/>
          <p:cNvSpPr txBox="1"/>
          <p:nvPr/>
        </p:nvSpPr>
        <p:spPr>
          <a:xfrm>
            <a:off x="7974228" y="4920857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698879" y="5096782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4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4" y="0"/>
                </a:lnTo>
                <a:lnTo>
                  <a:pt x="77724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7685647" y="5065166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08887" y="5243900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1"/>
                </a:moveTo>
                <a:lnTo>
                  <a:pt x="0" y="149351"/>
                </a:lnTo>
                <a:lnTo>
                  <a:pt x="0" y="0"/>
                </a:lnTo>
                <a:lnTo>
                  <a:pt x="77723" y="0"/>
                </a:lnTo>
                <a:lnTo>
                  <a:pt x="77723" y="1493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0" name="object 50"/>
          <p:cNvSpPr txBox="1"/>
          <p:nvPr/>
        </p:nvSpPr>
        <p:spPr>
          <a:xfrm>
            <a:off x="7395655" y="5212297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4802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47" y="814397"/>
            <a:ext cx="1164093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106" dirty="0">
                <a:latin typeface="Calibri"/>
                <a:cs typeface="Calibri"/>
              </a:rPr>
              <a:t>Pipeline</a:t>
            </a:r>
            <a:endParaRPr sz="29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05064" y="1525916"/>
            <a:ext cx="8752214" cy="761724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270538" marR="4715" indent="-259339" algn="just">
              <a:spcBef>
                <a:spcPts val="93"/>
              </a:spcBef>
              <a:buClr>
                <a:srgbClr val="215967"/>
              </a:buClr>
              <a:buSzPct val="120000"/>
              <a:buFont typeface="Wingdings"/>
              <a:buChar char=""/>
              <a:tabLst>
                <a:tab pos="271127" algn="l"/>
              </a:tabLst>
            </a:pPr>
            <a:r>
              <a:rPr sz="1624" spc="-5" dirty="0">
                <a:latin typeface="Calibri"/>
                <a:cs typeface="Calibri"/>
              </a:rPr>
              <a:t>Les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adeptes</a:t>
            </a:r>
            <a:r>
              <a:rPr sz="1624" dirty="0">
                <a:latin typeface="Calibri"/>
                <a:cs typeface="Calibri"/>
              </a:rPr>
              <a:t> des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pratiques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DevOps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intègrent</a:t>
            </a:r>
            <a:r>
              <a:rPr sz="1624" spc="-5" dirty="0">
                <a:latin typeface="Calibri"/>
                <a:cs typeface="Calibri"/>
              </a:rPr>
              <a:t> souvent</a:t>
            </a:r>
            <a:r>
              <a:rPr sz="1624" dirty="0">
                <a:latin typeface="Calibri"/>
                <a:cs typeface="Calibri"/>
              </a:rPr>
              <a:t> des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outils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compatibles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pour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19" dirty="0">
                <a:latin typeface="Calibri"/>
                <a:cs typeface="Calibri"/>
              </a:rPr>
              <a:t>rationaliser, 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accélérer</a:t>
            </a:r>
            <a:r>
              <a:rPr sz="1624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et</a:t>
            </a:r>
            <a:r>
              <a:rPr sz="1624" spc="-5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automatiser</a:t>
            </a:r>
            <a:r>
              <a:rPr sz="1624" b="1" dirty="0">
                <a:latin typeface="Calibri"/>
                <a:cs typeface="Calibri"/>
              </a:rPr>
              <a:t> </a:t>
            </a:r>
            <a:r>
              <a:rPr sz="1624" spc="-14" dirty="0">
                <a:latin typeface="Calibri"/>
                <a:cs typeface="Calibri"/>
              </a:rPr>
              <a:t>davantage</a:t>
            </a:r>
            <a:r>
              <a:rPr sz="1624" spc="-9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les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différentes</a:t>
            </a:r>
            <a:r>
              <a:rPr sz="1624" spc="-5" dirty="0">
                <a:latin typeface="Calibri"/>
                <a:cs typeface="Calibri"/>
              </a:rPr>
              <a:t> étapes</a:t>
            </a:r>
            <a:r>
              <a:rPr sz="1624" dirty="0">
                <a:latin typeface="Calibri"/>
                <a:cs typeface="Calibri"/>
              </a:rPr>
              <a:t> du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b="1" spc="-5" dirty="0">
                <a:latin typeface="Calibri"/>
                <a:cs typeface="Calibri"/>
              </a:rPr>
              <a:t>workflow</a:t>
            </a:r>
            <a:r>
              <a:rPr sz="1624" b="1" spc="357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(ou</a:t>
            </a:r>
            <a:r>
              <a:rPr sz="1624" spc="357" dirty="0">
                <a:latin typeface="Calibri"/>
                <a:cs typeface="Calibri"/>
              </a:rPr>
              <a:t> </a:t>
            </a:r>
            <a:r>
              <a:rPr sz="1624" spc="-5" dirty="0">
                <a:latin typeface="Calibri"/>
                <a:cs typeface="Calibri"/>
              </a:rPr>
              <a:t>«</a:t>
            </a:r>
            <a:r>
              <a:rPr sz="1624" b="1" spc="-5" dirty="0">
                <a:latin typeface="Calibri"/>
                <a:cs typeface="Calibri"/>
              </a:rPr>
              <a:t>pipeline</a:t>
            </a:r>
            <a:r>
              <a:rPr sz="1624" spc="-5" dirty="0">
                <a:latin typeface="Calibri"/>
                <a:cs typeface="Calibri"/>
              </a:rPr>
              <a:t>»)</a:t>
            </a:r>
            <a:r>
              <a:rPr sz="1624" spc="357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 </a:t>
            </a:r>
            <a:r>
              <a:rPr sz="1624" spc="5" dirty="0">
                <a:latin typeface="Calibri"/>
                <a:cs typeface="Calibri"/>
              </a:rPr>
              <a:t> </a:t>
            </a:r>
            <a:r>
              <a:rPr sz="1624" spc="-9" dirty="0">
                <a:latin typeface="Calibri"/>
                <a:cs typeface="Calibri"/>
              </a:rPr>
              <a:t>fourniture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des</a:t>
            </a:r>
            <a:r>
              <a:rPr sz="1624" spc="-14" dirty="0">
                <a:latin typeface="Calibri"/>
                <a:cs typeface="Calibri"/>
              </a:rPr>
              <a:t> </a:t>
            </a:r>
            <a:r>
              <a:rPr sz="1624" dirty="0">
                <a:latin typeface="Calibri"/>
                <a:cs typeface="Calibri"/>
              </a:rPr>
              <a:t>logiciels.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2351" y="2212426"/>
            <a:ext cx="7406816" cy="360438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480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3540" y="39705"/>
            <a:ext cx="8751478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0" dirty="0"/>
              <a:t>Pipeline</a:t>
            </a:r>
            <a:r>
              <a:rPr spc="-42" dirty="0"/>
              <a:t> </a:t>
            </a:r>
            <a:r>
              <a:rPr spc="-74" dirty="0"/>
              <a:t>déclarative </a:t>
            </a:r>
            <a:r>
              <a:rPr dirty="0"/>
              <a:t>–</a:t>
            </a:r>
            <a:r>
              <a:rPr spc="-88" dirty="0"/>
              <a:t> </a:t>
            </a:r>
            <a:r>
              <a:rPr spc="-135" dirty="0"/>
              <a:t>L’agent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138345" y="3413415"/>
            <a:ext cx="2761406" cy="2290464"/>
            <a:chOff x="4162044" y="3677411"/>
            <a:chExt cx="2974975" cy="2467610"/>
          </a:xfrm>
        </p:grpSpPr>
        <p:sp>
          <p:nvSpPr>
            <p:cNvPr id="4" name="object 4"/>
            <p:cNvSpPr/>
            <p:nvPr/>
          </p:nvSpPr>
          <p:spPr>
            <a:xfrm>
              <a:off x="4169664" y="3685031"/>
              <a:ext cx="2961640" cy="2452370"/>
            </a:xfrm>
            <a:custGeom>
              <a:avLst/>
              <a:gdLst/>
              <a:ahLst/>
              <a:cxnLst/>
              <a:rect l="l" t="t" r="r" b="b"/>
              <a:pathLst>
                <a:path w="2961640" h="2452370">
                  <a:moveTo>
                    <a:pt x="2961132" y="2452116"/>
                  </a:moveTo>
                  <a:lnTo>
                    <a:pt x="0" y="2452116"/>
                  </a:lnTo>
                  <a:lnTo>
                    <a:pt x="0" y="0"/>
                  </a:lnTo>
                  <a:lnTo>
                    <a:pt x="2961132" y="0"/>
                  </a:lnTo>
                  <a:lnTo>
                    <a:pt x="2961132" y="24521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5" name="object 5"/>
            <p:cNvSpPr/>
            <p:nvPr/>
          </p:nvSpPr>
          <p:spPr>
            <a:xfrm>
              <a:off x="4162044" y="3677411"/>
              <a:ext cx="2974975" cy="2467610"/>
            </a:xfrm>
            <a:custGeom>
              <a:avLst/>
              <a:gdLst/>
              <a:ahLst/>
              <a:cxnLst/>
              <a:rect l="l" t="t" r="r" b="b"/>
              <a:pathLst>
                <a:path w="2974975" h="2467610">
                  <a:moveTo>
                    <a:pt x="2971800" y="2467355"/>
                  </a:moveTo>
                  <a:lnTo>
                    <a:pt x="3048" y="2467355"/>
                  </a:lnTo>
                  <a:lnTo>
                    <a:pt x="0" y="246430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971800" y="0"/>
                  </a:lnTo>
                  <a:lnTo>
                    <a:pt x="2974848" y="3048"/>
                  </a:lnTo>
                  <a:lnTo>
                    <a:pt x="297484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2452116"/>
                  </a:lnTo>
                  <a:lnTo>
                    <a:pt x="7620" y="2452116"/>
                  </a:lnTo>
                  <a:lnTo>
                    <a:pt x="13716" y="2459736"/>
                  </a:lnTo>
                  <a:lnTo>
                    <a:pt x="2974848" y="2459736"/>
                  </a:lnTo>
                  <a:lnTo>
                    <a:pt x="2974848" y="2464308"/>
                  </a:lnTo>
                  <a:lnTo>
                    <a:pt x="2971800" y="2467355"/>
                  </a:lnTo>
                  <a:close/>
                </a:path>
                <a:path w="2974975" h="246761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974975" h="2467610">
                  <a:moveTo>
                    <a:pt x="29611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961132" y="7620"/>
                  </a:lnTo>
                  <a:lnTo>
                    <a:pt x="2961132" y="13716"/>
                  </a:lnTo>
                  <a:close/>
                </a:path>
                <a:path w="2974975" h="2467610">
                  <a:moveTo>
                    <a:pt x="2961132" y="2459736"/>
                  </a:moveTo>
                  <a:lnTo>
                    <a:pt x="2961132" y="7620"/>
                  </a:lnTo>
                  <a:lnTo>
                    <a:pt x="2968752" y="13716"/>
                  </a:lnTo>
                  <a:lnTo>
                    <a:pt x="2974848" y="13716"/>
                  </a:lnTo>
                  <a:lnTo>
                    <a:pt x="2974848" y="2452116"/>
                  </a:lnTo>
                  <a:lnTo>
                    <a:pt x="2968752" y="2452116"/>
                  </a:lnTo>
                  <a:lnTo>
                    <a:pt x="2961132" y="2459736"/>
                  </a:lnTo>
                  <a:close/>
                </a:path>
                <a:path w="2974975" h="2467610">
                  <a:moveTo>
                    <a:pt x="2974848" y="13716"/>
                  </a:moveTo>
                  <a:lnTo>
                    <a:pt x="2968752" y="13716"/>
                  </a:lnTo>
                  <a:lnTo>
                    <a:pt x="2961132" y="7620"/>
                  </a:lnTo>
                  <a:lnTo>
                    <a:pt x="2974848" y="7620"/>
                  </a:lnTo>
                  <a:lnTo>
                    <a:pt x="2974848" y="13716"/>
                  </a:lnTo>
                  <a:close/>
                </a:path>
                <a:path w="2974975" h="2467610">
                  <a:moveTo>
                    <a:pt x="13716" y="2459736"/>
                  </a:moveTo>
                  <a:lnTo>
                    <a:pt x="7620" y="2452116"/>
                  </a:lnTo>
                  <a:lnTo>
                    <a:pt x="13716" y="2452116"/>
                  </a:lnTo>
                  <a:lnTo>
                    <a:pt x="13716" y="2459736"/>
                  </a:lnTo>
                  <a:close/>
                </a:path>
                <a:path w="2974975" h="2467610">
                  <a:moveTo>
                    <a:pt x="2961132" y="2459736"/>
                  </a:moveTo>
                  <a:lnTo>
                    <a:pt x="13716" y="2459736"/>
                  </a:lnTo>
                  <a:lnTo>
                    <a:pt x="13716" y="2452116"/>
                  </a:lnTo>
                  <a:lnTo>
                    <a:pt x="2961132" y="2452116"/>
                  </a:lnTo>
                  <a:lnTo>
                    <a:pt x="2961132" y="2459736"/>
                  </a:lnTo>
                  <a:close/>
                </a:path>
                <a:path w="2974975" h="2467610">
                  <a:moveTo>
                    <a:pt x="2974848" y="2459736"/>
                  </a:moveTo>
                  <a:lnTo>
                    <a:pt x="2961132" y="2459736"/>
                  </a:lnTo>
                  <a:lnTo>
                    <a:pt x="2968752" y="2452116"/>
                  </a:lnTo>
                  <a:lnTo>
                    <a:pt x="2974848" y="2452116"/>
                  </a:lnTo>
                  <a:lnTo>
                    <a:pt x="2974848" y="2459736"/>
                  </a:lnTo>
                  <a:close/>
                </a:path>
              </a:pathLst>
            </a:custGeom>
            <a:solidFill>
              <a:srgbClr val="B3B334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218976" y="3462927"/>
            <a:ext cx="735000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spc="5" dirty="0">
                <a:latin typeface="Courier New"/>
                <a:cs typeface="Courier New"/>
              </a:rPr>
              <a:t>pipeline</a:t>
            </a:r>
            <a:r>
              <a:rPr sz="928" spc="-42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508968" y="3601556"/>
          <a:ext cx="668984" cy="2906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996">
                <a:tc gridSpan="2">
                  <a:txBody>
                    <a:bodyPr/>
                    <a:lstStyle/>
                    <a:p>
                      <a:pPr>
                        <a:lnSpc>
                          <a:spcPts val="1090"/>
                        </a:lnSpc>
                      </a:pPr>
                      <a:r>
                        <a:rPr sz="900" spc="5" dirty="0">
                          <a:latin typeface="Courier New"/>
                          <a:cs typeface="Courier New"/>
                        </a:rPr>
                        <a:t>agent</a:t>
                      </a:r>
                      <a:r>
                        <a:rPr sz="90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10" dirty="0">
                          <a:latin typeface="Courier New"/>
                          <a:cs typeface="Courier New"/>
                        </a:rPr>
                        <a:t>any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6350">
                      <a:solidFill>
                        <a:srgbClr val="B3B334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702">
                <a:tc>
                  <a:txBody>
                    <a:bodyPr/>
                    <a:lstStyle/>
                    <a:p>
                      <a:pPr>
                        <a:lnSpc>
                          <a:spcPts val="1095"/>
                        </a:lnSpc>
                      </a:pPr>
                      <a:r>
                        <a:rPr sz="900" spc="10" dirty="0">
                          <a:latin typeface="Courier New"/>
                          <a:cs typeface="Courier New"/>
                        </a:rPr>
                        <a:t>stages</a:t>
                      </a:r>
                      <a:r>
                        <a:rPr sz="900" spc="-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b="1" spc="15" dirty="0">
                          <a:solidFill>
                            <a:srgbClr val="000080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4797545" y="3898622"/>
            <a:ext cx="1024992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latin typeface="Courier New"/>
                <a:cs typeface="Courier New"/>
              </a:rPr>
              <a:t>s</a:t>
            </a:r>
            <a:r>
              <a:rPr sz="928" spc="23" dirty="0">
                <a:latin typeface="Courier New"/>
                <a:cs typeface="Courier New"/>
              </a:rPr>
              <a:t>t</a:t>
            </a:r>
            <a:r>
              <a:rPr sz="928" dirty="0">
                <a:latin typeface="Courier New"/>
                <a:cs typeface="Courier New"/>
              </a:rPr>
              <a:t>ag</a:t>
            </a:r>
            <a:r>
              <a:rPr sz="928" spc="9" dirty="0">
                <a:latin typeface="Courier New"/>
                <a:cs typeface="Courier New"/>
              </a:rPr>
              <a:t>e</a:t>
            </a:r>
            <a:r>
              <a:rPr sz="928" b="1" spc="5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</a:t>
            </a:r>
            <a:r>
              <a:rPr sz="928" dirty="0">
                <a:solidFill>
                  <a:srgbClr val="808000"/>
                </a:solidFill>
                <a:latin typeface="Courier New"/>
                <a:cs typeface="Courier New"/>
              </a:rPr>
              <a:t>B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ui</a:t>
            </a:r>
            <a:r>
              <a:rPr sz="928" dirty="0">
                <a:solidFill>
                  <a:srgbClr val="808000"/>
                </a:solidFill>
                <a:latin typeface="Courier New"/>
                <a:cs typeface="Courier New"/>
              </a:rPr>
              <a:t>l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d</a:t>
            </a:r>
            <a:r>
              <a:rPr sz="928" spc="5" dirty="0">
                <a:solidFill>
                  <a:srgbClr val="808000"/>
                </a:solidFill>
                <a:latin typeface="Courier New"/>
                <a:cs typeface="Courier New"/>
              </a:rPr>
              <a:t>'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83955" y="3898622"/>
            <a:ext cx="72498" cy="139102"/>
          </a:xfrm>
          <a:custGeom>
            <a:avLst/>
            <a:gdLst/>
            <a:ahLst/>
            <a:cxnLst/>
            <a:rect l="l" t="t" r="r" b="b"/>
            <a:pathLst>
              <a:path w="78104" h="149860">
                <a:moveTo>
                  <a:pt x="77723" y="149352"/>
                </a:moveTo>
                <a:lnTo>
                  <a:pt x="0" y="149352"/>
                </a:lnTo>
                <a:lnTo>
                  <a:pt x="0" y="0"/>
                </a:lnTo>
                <a:lnTo>
                  <a:pt x="77723" y="0"/>
                </a:lnTo>
                <a:lnTo>
                  <a:pt x="77723" y="149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0" name="object 10"/>
          <p:cNvSpPr txBox="1"/>
          <p:nvPr/>
        </p:nvSpPr>
        <p:spPr>
          <a:xfrm>
            <a:off x="5872114" y="3867035"/>
            <a:ext cx="96663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87538" y="4044324"/>
            <a:ext cx="506896" cy="139102"/>
          </a:xfrm>
          <a:custGeom>
            <a:avLst/>
            <a:gdLst/>
            <a:ahLst/>
            <a:cxnLst/>
            <a:rect l="l" t="t" r="r" b="b"/>
            <a:pathLst>
              <a:path w="546100" h="149860">
                <a:moveTo>
                  <a:pt x="388607" y="0"/>
                </a:moveTo>
                <a:lnTo>
                  <a:pt x="0" y="0"/>
                </a:lnTo>
                <a:lnTo>
                  <a:pt x="0" y="149352"/>
                </a:lnTo>
                <a:lnTo>
                  <a:pt x="388607" y="149352"/>
                </a:lnTo>
                <a:lnTo>
                  <a:pt x="388607" y="0"/>
                </a:lnTo>
                <a:close/>
              </a:path>
              <a:path w="546100" h="149860">
                <a:moveTo>
                  <a:pt x="545579" y="0"/>
                </a:moveTo>
                <a:lnTo>
                  <a:pt x="467868" y="0"/>
                </a:lnTo>
                <a:lnTo>
                  <a:pt x="467868" y="149352"/>
                </a:lnTo>
                <a:lnTo>
                  <a:pt x="545579" y="149352"/>
                </a:lnTo>
                <a:lnTo>
                  <a:pt x="5455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2" name="object 12"/>
          <p:cNvSpPr txBox="1"/>
          <p:nvPr/>
        </p:nvSpPr>
        <p:spPr>
          <a:xfrm>
            <a:off x="5087512" y="4012718"/>
            <a:ext cx="519274" cy="158271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>
              <a:spcBef>
                <a:spcPts val="121"/>
              </a:spcBef>
            </a:pPr>
            <a:r>
              <a:rPr sz="928" spc="5" dirty="0">
                <a:latin typeface="Courier New"/>
                <a:cs typeface="Courier New"/>
              </a:rPr>
              <a:t>steps</a:t>
            </a:r>
            <a:r>
              <a:rPr sz="928" spc="-46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76115" y="4188614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97534" y="4334316"/>
            <a:ext cx="1086880" cy="574679"/>
          </a:xfrm>
          <a:custGeom>
            <a:avLst/>
            <a:gdLst/>
            <a:ahLst/>
            <a:cxnLst/>
            <a:rect l="l" t="t" r="r" b="b"/>
            <a:pathLst>
              <a:path w="1170939" h="619125">
                <a:moveTo>
                  <a:pt x="77724" y="156972"/>
                </a:moveTo>
                <a:lnTo>
                  <a:pt x="0" y="156972"/>
                </a:lnTo>
                <a:lnTo>
                  <a:pt x="0" y="306336"/>
                </a:lnTo>
                <a:lnTo>
                  <a:pt x="77724" y="306336"/>
                </a:lnTo>
                <a:lnTo>
                  <a:pt x="77724" y="156972"/>
                </a:lnTo>
                <a:close/>
              </a:path>
              <a:path w="1170939" h="619125">
                <a:moveTo>
                  <a:pt x="390144" y="0"/>
                </a:moveTo>
                <a:lnTo>
                  <a:pt x="312432" y="0"/>
                </a:lnTo>
                <a:lnTo>
                  <a:pt x="312432" y="149364"/>
                </a:lnTo>
                <a:lnTo>
                  <a:pt x="390144" y="149364"/>
                </a:lnTo>
                <a:lnTo>
                  <a:pt x="390144" y="0"/>
                </a:lnTo>
                <a:close/>
              </a:path>
              <a:path w="1170939" h="619125">
                <a:moveTo>
                  <a:pt x="701040" y="469404"/>
                </a:moveTo>
                <a:lnTo>
                  <a:pt x="312432" y="469404"/>
                </a:lnTo>
                <a:lnTo>
                  <a:pt x="312432" y="618756"/>
                </a:lnTo>
                <a:lnTo>
                  <a:pt x="701040" y="618756"/>
                </a:lnTo>
                <a:lnTo>
                  <a:pt x="701040" y="469404"/>
                </a:lnTo>
                <a:close/>
              </a:path>
              <a:path w="1170939" h="619125">
                <a:moveTo>
                  <a:pt x="858012" y="469404"/>
                </a:moveTo>
                <a:lnTo>
                  <a:pt x="780300" y="469404"/>
                </a:lnTo>
                <a:lnTo>
                  <a:pt x="780300" y="618756"/>
                </a:lnTo>
                <a:lnTo>
                  <a:pt x="858012" y="618756"/>
                </a:lnTo>
                <a:lnTo>
                  <a:pt x="858012" y="469404"/>
                </a:lnTo>
                <a:close/>
              </a:path>
              <a:path w="1170939" h="619125">
                <a:moveTo>
                  <a:pt x="1013460" y="313956"/>
                </a:moveTo>
                <a:lnTo>
                  <a:pt x="935748" y="313956"/>
                </a:lnTo>
                <a:lnTo>
                  <a:pt x="467880" y="313956"/>
                </a:lnTo>
                <a:lnTo>
                  <a:pt x="390144" y="313956"/>
                </a:lnTo>
                <a:lnTo>
                  <a:pt x="0" y="313956"/>
                </a:lnTo>
                <a:lnTo>
                  <a:pt x="0" y="463296"/>
                </a:lnTo>
                <a:lnTo>
                  <a:pt x="390144" y="463296"/>
                </a:lnTo>
                <a:lnTo>
                  <a:pt x="467880" y="463296"/>
                </a:lnTo>
                <a:lnTo>
                  <a:pt x="935748" y="463296"/>
                </a:lnTo>
                <a:lnTo>
                  <a:pt x="1013460" y="463296"/>
                </a:lnTo>
                <a:lnTo>
                  <a:pt x="1013460" y="313956"/>
                </a:lnTo>
                <a:close/>
              </a:path>
              <a:path w="1170939" h="619125">
                <a:moveTo>
                  <a:pt x="1170444" y="313956"/>
                </a:moveTo>
                <a:lnTo>
                  <a:pt x="1091196" y="313956"/>
                </a:lnTo>
                <a:lnTo>
                  <a:pt x="1091196" y="463296"/>
                </a:lnTo>
                <a:lnTo>
                  <a:pt x="1170444" y="463296"/>
                </a:lnTo>
                <a:lnTo>
                  <a:pt x="1170444" y="3139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5" name="object 15"/>
          <p:cNvSpPr txBox="1"/>
          <p:nvPr/>
        </p:nvSpPr>
        <p:spPr>
          <a:xfrm>
            <a:off x="4785732" y="4302746"/>
            <a:ext cx="1109867" cy="586657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01187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11788">
              <a:spcBef>
                <a:spcPts val="32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11788">
              <a:spcBef>
                <a:spcPts val="32"/>
              </a:spcBef>
            </a:pPr>
            <a:r>
              <a:rPr sz="928" spc="9" dirty="0">
                <a:latin typeface="Courier New"/>
                <a:cs typeface="Courier New"/>
              </a:rPr>
              <a:t>stage</a:t>
            </a:r>
            <a:r>
              <a:rPr sz="928" b="1" spc="9" dirty="0">
                <a:solidFill>
                  <a:srgbClr val="000080"/>
                </a:solidFill>
                <a:latin typeface="Courier New"/>
                <a:cs typeface="Courier New"/>
              </a:rPr>
              <a:t>(</a:t>
            </a:r>
            <a:r>
              <a:rPr sz="928" spc="9" dirty="0">
                <a:solidFill>
                  <a:srgbClr val="808000"/>
                </a:solidFill>
                <a:latin typeface="Courier New"/>
                <a:cs typeface="Courier New"/>
              </a:rPr>
              <a:t>'Test'</a:t>
            </a:r>
            <a:r>
              <a:rPr sz="928" b="1" spc="9" dirty="0">
                <a:solidFill>
                  <a:srgbClr val="000080"/>
                </a:solidFill>
                <a:latin typeface="Courier New"/>
                <a:cs typeface="Courier New"/>
              </a:rPr>
              <a:t>)</a:t>
            </a:r>
            <a:r>
              <a:rPr sz="928" b="1" spc="-65" dirty="0">
                <a:solidFill>
                  <a:srgbClr val="000080"/>
                </a:solidFill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  <a:p>
            <a:pPr marL="301187">
              <a:spcBef>
                <a:spcPts val="23"/>
              </a:spcBef>
            </a:pPr>
            <a:r>
              <a:rPr sz="928" spc="5" dirty="0">
                <a:latin typeface="Courier New"/>
                <a:cs typeface="Courier New"/>
              </a:rPr>
              <a:t>steps</a:t>
            </a:r>
            <a:r>
              <a:rPr sz="928" spc="-32" dirty="0">
                <a:latin typeface="Courier New"/>
                <a:cs typeface="Courier New"/>
              </a:rPr>
              <a:t> </a:t>
            </a: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{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76115" y="4915715"/>
            <a:ext cx="146175" cy="1282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89"/>
              </a:lnSpc>
            </a:pPr>
            <a:r>
              <a:rPr sz="928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r>
              <a:rPr sz="928" spc="14" dirty="0">
                <a:solidFill>
                  <a:srgbClr val="0080FF"/>
                </a:solidFill>
                <a:latin typeface="Courier New"/>
                <a:cs typeface="Courier New"/>
              </a:rPr>
              <a:t>/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18965" y="5061418"/>
            <a:ext cx="940705" cy="575858"/>
          </a:xfrm>
          <a:custGeom>
            <a:avLst/>
            <a:gdLst/>
            <a:ahLst/>
            <a:cxnLst/>
            <a:rect l="l" t="t" r="r" b="b"/>
            <a:pathLst>
              <a:path w="1013460" h="620395">
                <a:moveTo>
                  <a:pt x="77724" y="470916"/>
                </a:moveTo>
                <a:lnTo>
                  <a:pt x="0" y="470916"/>
                </a:lnTo>
                <a:lnTo>
                  <a:pt x="0" y="620268"/>
                </a:lnTo>
                <a:lnTo>
                  <a:pt x="77724" y="620268"/>
                </a:lnTo>
                <a:lnTo>
                  <a:pt x="77724" y="470916"/>
                </a:lnTo>
                <a:close/>
              </a:path>
              <a:path w="1013460" h="620395">
                <a:moveTo>
                  <a:pt x="390156" y="312432"/>
                </a:moveTo>
                <a:lnTo>
                  <a:pt x="312432" y="312432"/>
                </a:lnTo>
                <a:lnTo>
                  <a:pt x="312432" y="461784"/>
                </a:lnTo>
                <a:lnTo>
                  <a:pt x="390156" y="461784"/>
                </a:lnTo>
                <a:lnTo>
                  <a:pt x="390156" y="312432"/>
                </a:lnTo>
                <a:close/>
              </a:path>
              <a:path w="1013460" h="620395">
                <a:moveTo>
                  <a:pt x="701040" y="156984"/>
                </a:moveTo>
                <a:lnTo>
                  <a:pt x="623316" y="156984"/>
                </a:lnTo>
                <a:lnTo>
                  <a:pt x="623316" y="306336"/>
                </a:lnTo>
                <a:lnTo>
                  <a:pt x="701040" y="306336"/>
                </a:lnTo>
                <a:lnTo>
                  <a:pt x="701040" y="156984"/>
                </a:lnTo>
                <a:close/>
              </a:path>
              <a:path w="1013460" h="620395">
                <a:moveTo>
                  <a:pt x="1013460" y="0"/>
                </a:moveTo>
                <a:lnTo>
                  <a:pt x="935748" y="0"/>
                </a:lnTo>
                <a:lnTo>
                  <a:pt x="935748" y="149352"/>
                </a:lnTo>
                <a:lnTo>
                  <a:pt x="1013460" y="149352"/>
                </a:lnTo>
                <a:lnTo>
                  <a:pt x="10134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4207159" y="5029823"/>
            <a:ext cx="965461" cy="586657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879985">
              <a:spcBef>
                <a:spcPts val="121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589996">
              <a:spcBef>
                <a:spcPts val="32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301187">
              <a:spcBef>
                <a:spcPts val="23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  <a:p>
            <a:pPr marL="11788">
              <a:spcBef>
                <a:spcPts val="46"/>
              </a:spcBef>
            </a:pPr>
            <a:r>
              <a:rPr sz="928" b="1" spc="14" dirty="0">
                <a:solidFill>
                  <a:srgbClr val="000080"/>
                </a:solidFill>
                <a:latin typeface="Courier New"/>
                <a:cs typeface="Courier New"/>
              </a:rPr>
              <a:t>}</a:t>
            </a:r>
            <a:endParaRPr sz="928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55878" y="1311157"/>
            <a:ext cx="8228224" cy="1783075"/>
          </a:xfrm>
          <a:prstGeom prst="rect">
            <a:avLst/>
          </a:prstGeom>
        </p:spPr>
        <p:txBody>
          <a:bodyPr vert="horz" wrap="square" lIns="0" tIns="11199" rIns="0" bIns="0" rtlCol="0">
            <a:spAutoFit/>
          </a:bodyPr>
          <a:lstStyle/>
          <a:p>
            <a:pPr marL="11788" marR="2568046">
              <a:lnSpc>
                <a:spcPct val="148600"/>
              </a:lnSpc>
              <a:spcBef>
                <a:spcPts val="88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L'agent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l'endroit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où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tout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s'exécute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(Exemple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Docker).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L'agent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paramètres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suivants:</a:t>
            </a:r>
            <a:endParaRPr sz="1624">
              <a:latin typeface="Calibri"/>
              <a:cs typeface="Calibri"/>
            </a:endParaRPr>
          </a:p>
          <a:p>
            <a:pPr marL="291756" indent="-191557">
              <a:spcBef>
                <a:spcPts val="189"/>
              </a:spcBef>
              <a:buClr>
                <a:srgbClr val="9CBFBD"/>
              </a:buClr>
              <a:buFont typeface="Wingdings"/>
              <a:buChar char=""/>
              <a:tabLst>
                <a:tab pos="292346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any</a:t>
            </a:r>
            <a:r>
              <a:rPr sz="1439" b="1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- Ce</a:t>
            </a:r>
            <a:r>
              <a:rPr sz="143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qui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signifie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tout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fonctionnera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sur n'importe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quel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agent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disponible.</a:t>
            </a:r>
            <a:endParaRPr sz="1439">
              <a:latin typeface="Calibri"/>
              <a:cs typeface="Calibri"/>
            </a:endParaRPr>
          </a:p>
          <a:p>
            <a:pPr marL="291756" indent="-191557">
              <a:spcBef>
                <a:spcPts val="343"/>
              </a:spcBef>
              <a:buClr>
                <a:srgbClr val="9CBFBD"/>
              </a:buClr>
              <a:buFont typeface="Wingdings"/>
              <a:buChar char=""/>
              <a:tabLst>
                <a:tab pos="292346" algn="l"/>
              </a:tabLst>
            </a:pP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aucun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qui</a:t>
            </a:r>
            <a:r>
              <a:rPr sz="143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signifie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toutes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étapes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sous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bloc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devront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être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déclarées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séparément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avec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l'agent.</a:t>
            </a:r>
            <a:endParaRPr sz="1439">
              <a:latin typeface="Calibri"/>
              <a:cs typeface="Calibri"/>
            </a:endParaRPr>
          </a:p>
          <a:p>
            <a:pPr marL="291756" indent="-191557">
              <a:spcBef>
                <a:spcPts val="343"/>
              </a:spcBef>
              <a:buClr>
                <a:srgbClr val="9CBFBD"/>
              </a:buClr>
              <a:buFont typeface="Wingdings"/>
              <a:buChar char=""/>
              <a:tabLst>
                <a:tab pos="292346" algn="l"/>
              </a:tabLst>
            </a:pP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label</a:t>
            </a:r>
            <a:r>
              <a:rPr sz="1439" b="1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il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ne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s'agit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que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d'une</a:t>
            </a:r>
            <a:r>
              <a:rPr sz="1439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étiquette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l'environnement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endParaRPr sz="1439">
              <a:latin typeface="Calibri"/>
              <a:cs typeface="Calibri"/>
            </a:endParaRPr>
          </a:p>
          <a:p>
            <a:pPr marL="291756" indent="-191557">
              <a:spcBef>
                <a:spcPts val="348"/>
              </a:spcBef>
              <a:buClr>
                <a:srgbClr val="9CBFBD"/>
              </a:buClr>
              <a:buFont typeface="Wingdings"/>
              <a:buChar char=""/>
              <a:tabLst>
                <a:tab pos="292346" algn="l"/>
              </a:tabLst>
            </a:pP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docker</a:t>
            </a:r>
            <a:r>
              <a:rPr sz="1439" b="1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-</a:t>
            </a:r>
            <a:r>
              <a:rPr sz="1439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s'agit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d'exécuter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439" spc="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l'environnement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Docker.</a:t>
            </a:r>
            <a:endParaRPr sz="143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23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6" y="834099"/>
            <a:ext cx="6815462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60" dirty="0"/>
              <a:t>Pipeline</a:t>
            </a:r>
            <a:r>
              <a:rPr spc="-42" dirty="0"/>
              <a:t> </a:t>
            </a:r>
            <a:r>
              <a:rPr spc="-74" dirty="0"/>
              <a:t>déclarative </a:t>
            </a:r>
            <a:r>
              <a:rPr dirty="0"/>
              <a:t>–</a:t>
            </a:r>
            <a:r>
              <a:rPr spc="-84" dirty="0"/>
              <a:t> </a:t>
            </a:r>
            <a:r>
              <a:rPr spc="-65" dirty="0"/>
              <a:t>Stages</a:t>
            </a:r>
            <a:r>
              <a:rPr spc="-51" dirty="0"/>
              <a:t> </a:t>
            </a:r>
            <a:r>
              <a:rPr spc="-56" dirty="0"/>
              <a:t>et</a:t>
            </a:r>
            <a:r>
              <a:rPr spc="-93" dirty="0"/>
              <a:t> </a:t>
            </a:r>
            <a:r>
              <a:rPr spc="-60" dirty="0"/>
              <a:t>Steps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55877" y="1431101"/>
            <a:ext cx="6767656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bloc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d'étape</a:t>
            </a:r>
            <a:r>
              <a:rPr sz="1624" spc="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être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une ou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plusieurs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étapes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au fur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à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mesure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tâche.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5878" y="1909208"/>
            <a:ext cx="3746907" cy="1728270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peut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avoir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étapes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communes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comme:</a:t>
            </a:r>
            <a:endParaRPr sz="1624" dirty="0">
              <a:latin typeface="Calibri"/>
              <a:cs typeface="Calibri"/>
            </a:endParaRPr>
          </a:p>
          <a:p>
            <a:pPr marL="334194" indent="-233995">
              <a:spcBef>
                <a:spcPts val="1276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Cloner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depuis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9" dirty="0">
                <a:solidFill>
                  <a:srgbClr val="3F3F3F"/>
                </a:solidFill>
                <a:latin typeface="Calibri"/>
                <a:cs typeface="Calibri"/>
              </a:rPr>
              <a:t>SCM</a:t>
            </a:r>
            <a:endParaRPr sz="1439" dirty="0">
              <a:latin typeface="Calibri"/>
              <a:cs typeface="Calibri"/>
            </a:endParaRPr>
          </a:p>
          <a:p>
            <a:pPr marL="334194" indent="-233995">
              <a:spcBef>
                <a:spcPts val="613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Construire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projet</a:t>
            </a:r>
            <a:endParaRPr sz="1439" dirty="0">
              <a:latin typeface="Calibri"/>
              <a:cs typeface="Calibri"/>
            </a:endParaRPr>
          </a:p>
          <a:p>
            <a:pPr marL="334194" indent="-233995">
              <a:spcBef>
                <a:spcPts val="348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Exécution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 cas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test</a:t>
            </a:r>
            <a:r>
              <a:rPr sz="1439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unitaire</a:t>
            </a:r>
            <a:endParaRPr sz="1439" dirty="0">
              <a:latin typeface="Calibri"/>
              <a:cs typeface="Calibri"/>
            </a:endParaRPr>
          </a:p>
          <a:p>
            <a:pPr marL="334194" indent="-233995">
              <a:spcBef>
                <a:spcPts val="343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Déployer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code</a:t>
            </a:r>
            <a:endParaRPr sz="1439" dirty="0">
              <a:latin typeface="Calibri"/>
              <a:cs typeface="Calibri"/>
            </a:endParaRPr>
          </a:p>
          <a:p>
            <a:pPr marL="334194" indent="-233995">
              <a:spcBef>
                <a:spcPts val="348"/>
              </a:spcBef>
              <a:buClr>
                <a:srgbClr val="9CBFBD"/>
              </a:buClr>
              <a:buFont typeface="Wingdings"/>
              <a:buChar char=""/>
              <a:tabLst>
                <a:tab pos="334783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Autres</a:t>
            </a:r>
            <a:r>
              <a:rPr sz="1439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tests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fonctionnels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et</a:t>
            </a:r>
            <a:r>
              <a:rPr sz="143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439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performances</a:t>
            </a:r>
            <a:endParaRPr sz="1439" dirty="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78944" y="1885654"/>
            <a:ext cx="3496994" cy="4097019"/>
            <a:chOff x="5498592" y="2031492"/>
            <a:chExt cx="3767454" cy="4413885"/>
          </a:xfrm>
        </p:grpSpPr>
        <p:sp>
          <p:nvSpPr>
            <p:cNvPr id="9" name="object 9"/>
            <p:cNvSpPr/>
            <p:nvPr/>
          </p:nvSpPr>
          <p:spPr>
            <a:xfrm>
              <a:off x="5506212" y="2039112"/>
              <a:ext cx="3752215" cy="4399915"/>
            </a:xfrm>
            <a:custGeom>
              <a:avLst/>
              <a:gdLst/>
              <a:ahLst/>
              <a:cxnLst/>
              <a:rect l="l" t="t" r="r" b="b"/>
              <a:pathLst>
                <a:path w="3752215" h="4399915">
                  <a:moveTo>
                    <a:pt x="3752087" y="4399787"/>
                  </a:moveTo>
                  <a:lnTo>
                    <a:pt x="0" y="4399787"/>
                  </a:lnTo>
                  <a:lnTo>
                    <a:pt x="0" y="0"/>
                  </a:lnTo>
                  <a:lnTo>
                    <a:pt x="3752087" y="0"/>
                  </a:lnTo>
                  <a:lnTo>
                    <a:pt x="3752087" y="43997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0" name="object 10"/>
            <p:cNvSpPr/>
            <p:nvPr/>
          </p:nvSpPr>
          <p:spPr>
            <a:xfrm>
              <a:off x="5498592" y="2031492"/>
              <a:ext cx="3767454" cy="4413885"/>
            </a:xfrm>
            <a:custGeom>
              <a:avLst/>
              <a:gdLst/>
              <a:ahLst/>
              <a:cxnLst/>
              <a:rect l="l" t="t" r="r" b="b"/>
              <a:pathLst>
                <a:path w="3767454" h="4413885">
                  <a:moveTo>
                    <a:pt x="3762756" y="4413504"/>
                  </a:moveTo>
                  <a:lnTo>
                    <a:pt x="3048" y="4413504"/>
                  </a:lnTo>
                  <a:lnTo>
                    <a:pt x="0" y="44104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3762756" y="0"/>
                  </a:lnTo>
                  <a:lnTo>
                    <a:pt x="3767328" y="3048"/>
                  </a:lnTo>
                  <a:lnTo>
                    <a:pt x="3767328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399788"/>
                  </a:lnTo>
                  <a:lnTo>
                    <a:pt x="7620" y="4399788"/>
                  </a:lnTo>
                  <a:lnTo>
                    <a:pt x="13716" y="4407408"/>
                  </a:lnTo>
                  <a:lnTo>
                    <a:pt x="3767328" y="4407408"/>
                  </a:lnTo>
                  <a:lnTo>
                    <a:pt x="3767328" y="4410456"/>
                  </a:lnTo>
                  <a:lnTo>
                    <a:pt x="3762756" y="4413504"/>
                  </a:lnTo>
                  <a:close/>
                </a:path>
                <a:path w="3767454" h="441388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3767454" h="4413885">
                  <a:moveTo>
                    <a:pt x="375208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3752088" y="7620"/>
                  </a:lnTo>
                  <a:lnTo>
                    <a:pt x="3752088" y="13716"/>
                  </a:lnTo>
                  <a:close/>
                </a:path>
                <a:path w="3767454" h="4413885">
                  <a:moveTo>
                    <a:pt x="3752088" y="4407408"/>
                  </a:moveTo>
                  <a:lnTo>
                    <a:pt x="3752088" y="7620"/>
                  </a:lnTo>
                  <a:lnTo>
                    <a:pt x="3759708" y="13716"/>
                  </a:lnTo>
                  <a:lnTo>
                    <a:pt x="3767328" y="13716"/>
                  </a:lnTo>
                  <a:lnTo>
                    <a:pt x="3767328" y="4399788"/>
                  </a:lnTo>
                  <a:lnTo>
                    <a:pt x="3759708" y="4399788"/>
                  </a:lnTo>
                  <a:lnTo>
                    <a:pt x="3752088" y="4407408"/>
                  </a:lnTo>
                  <a:close/>
                </a:path>
                <a:path w="3767454" h="4413885">
                  <a:moveTo>
                    <a:pt x="3767328" y="13716"/>
                  </a:moveTo>
                  <a:lnTo>
                    <a:pt x="3759708" y="13716"/>
                  </a:lnTo>
                  <a:lnTo>
                    <a:pt x="3752088" y="7620"/>
                  </a:lnTo>
                  <a:lnTo>
                    <a:pt x="3767328" y="7620"/>
                  </a:lnTo>
                  <a:lnTo>
                    <a:pt x="3767328" y="13716"/>
                  </a:lnTo>
                  <a:close/>
                </a:path>
                <a:path w="3767454" h="4413885">
                  <a:moveTo>
                    <a:pt x="13716" y="4407408"/>
                  </a:moveTo>
                  <a:lnTo>
                    <a:pt x="7620" y="4399788"/>
                  </a:lnTo>
                  <a:lnTo>
                    <a:pt x="13716" y="4399788"/>
                  </a:lnTo>
                  <a:lnTo>
                    <a:pt x="13716" y="4407408"/>
                  </a:lnTo>
                  <a:close/>
                </a:path>
                <a:path w="3767454" h="4413885">
                  <a:moveTo>
                    <a:pt x="3752088" y="4407408"/>
                  </a:moveTo>
                  <a:lnTo>
                    <a:pt x="13716" y="4407408"/>
                  </a:lnTo>
                  <a:lnTo>
                    <a:pt x="13716" y="4399788"/>
                  </a:lnTo>
                  <a:lnTo>
                    <a:pt x="3752088" y="4399788"/>
                  </a:lnTo>
                  <a:lnTo>
                    <a:pt x="3752088" y="4407408"/>
                  </a:lnTo>
                  <a:close/>
                </a:path>
                <a:path w="3767454" h="4413885">
                  <a:moveTo>
                    <a:pt x="3767328" y="4407408"/>
                  </a:moveTo>
                  <a:lnTo>
                    <a:pt x="3752088" y="4407408"/>
                  </a:lnTo>
                  <a:lnTo>
                    <a:pt x="3759708" y="4399788"/>
                  </a:lnTo>
                  <a:lnTo>
                    <a:pt x="3767328" y="4399788"/>
                  </a:lnTo>
                  <a:lnTo>
                    <a:pt x="3767328" y="440740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5585460" y="2075687"/>
              <a:ext cx="1501140" cy="4279900"/>
            </a:xfrm>
            <a:custGeom>
              <a:avLst/>
              <a:gdLst/>
              <a:ahLst/>
              <a:cxnLst/>
              <a:rect l="l" t="t" r="r" b="b"/>
              <a:pathLst>
                <a:path w="1501140" h="4279900">
                  <a:moveTo>
                    <a:pt x="60947" y="4062984"/>
                  </a:moveTo>
                  <a:lnTo>
                    <a:pt x="0" y="4062984"/>
                  </a:lnTo>
                  <a:lnTo>
                    <a:pt x="0" y="4279404"/>
                  </a:lnTo>
                  <a:lnTo>
                    <a:pt x="60947" y="4279404"/>
                  </a:lnTo>
                  <a:lnTo>
                    <a:pt x="60947" y="4062984"/>
                  </a:lnTo>
                  <a:close/>
                </a:path>
                <a:path w="1501140" h="4279900">
                  <a:moveTo>
                    <a:pt x="222504" y="3848100"/>
                  </a:moveTo>
                  <a:lnTo>
                    <a:pt x="161531" y="3848100"/>
                  </a:lnTo>
                  <a:lnTo>
                    <a:pt x="161531" y="4064520"/>
                  </a:lnTo>
                  <a:lnTo>
                    <a:pt x="222504" y="4064520"/>
                  </a:lnTo>
                  <a:lnTo>
                    <a:pt x="222504" y="3848100"/>
                  </a:lnTo>
                  <a:close/>
                </a:path>
                <a:path w="1501140" h="4279900">
                  <a:moveTo>
                    <a:pt x="384035" y="3634752"/>
                  </a:moveTo>
                  <a:lnTo>
                    <a:pt x="323088" y="3634752"/>
                  </a:lnTo>
                  <a:lnTo>
                    <a:pt x="323088" y="3851148"/>
                  </a:lnTo>
                  <a:lnTo>
                    <a:pt x="384035" y="3851148"/>
                  </a:lnTo>
                  <a:lnTo>
                    <a:pt x="384035" y="3634752"/>
                  </a:lnTo>
                  <a:close/>
                </a:path>
                <a:path w="1501140" h="4279900">
                  <a:moveTo>
                    <a:pt x="545579" y="3421380"/>
                  </a:moveTo>
                  <a:lnTo>
                    <a:pt x="484632" y="3421380"/>
                  </a:lnTo>
                  <a:lnTo>
                    <a:pt x="484632" y="3637800"/>
                  </a:lnTo>
                  <a:lnTo>
                    <a:pt x="545579" y="3637800"/>
                  </a:lnTo>
                  <a:lnTo>
                    <a:pt x="545579" y="3421380"/>
                  </a:lnTo>
                  <a:close/>
                </a:path>
                <a:path w="1501140" h="4279900">
                  <a:moveTo>
                    <a:pt x="545579" y="2351532"/>
                  </a:moveTo>
                  <a:lnTo>
                    <a:pt x="484632" y="2351532"/>
                  </a:lnTo>
                  <a:lnTo>
                    <a:pt x="484632" y="2567940"/>
                  </a:lnTo>
                  <a:lnTo>
                    <a:pt x="545579" y="2567940"/>
                  </a:lnTo>
                  <a:lnTo>
                    <a:pt x="545579" y="2351532"/>
                  </a:lnTo>
                  <a:close/>
                </a:path>
                <a:path w="1501140" h="4279900">
                  <a:moveTo>
                    <a:pt x="545579" y="1283220"/>
                  </a:moveTo>
                  <a:lnTo>
                    <a:pt x="484632" y="1283220"/>
                  </a:lnTo>
                  <a:lnTo>
                    <a:pt x="484632" y="1499616"/>
                  </a:lnTo>
                  <a:lnTo>
                    <a:pt x="545579" y="1499616"/>
                  </a:lnTo>
                  <a:lnTo>
                    <a:pt x="545579" y="1283220"/>
                  </a:lnTo>
                  <a:close/>
                </a:path>
                <a:path w="1501140" h="4279900">
                  <a:moveTo>
                    <a:pt x="1182611" y="1711452"/>
                  </a:moveTo>
                  <a:lnTo>
                    <a:pt x="1127747" y="1711452"/>
                  </a:lnTo>
                  <a:lnTo>
                    <a:pt x="760463" y="1711452"/>
                  </a:lnTo>
                  <a:lnTo>
                    <a:pt x="705599" y="1711452"/>
                  </a:lnTo>
                  <a:lnTo>
                    <a:pt x="384035" y="1711452"/>
                  </a:lnTo>
                  <a:lnTo>
                    <a:pt x="384035" y="1496568"/>
                  </a:lnTo>
                  <a:lnTo>
                    <a:pt x="323088" y="1496568"/>
                  </a:lnTo>
                  <a:lnTo>
                    <a:pt x="323088" y="1711452"/>
                  </a:lnTo>
                  <a:lnTo>
                    <a:pt x="323088" y="1712988"/>
                  </a:lnTo>
                  <a:lnTo>
                    <a:pt x="323088" y="1927860"/>
                  </a:lnTo>
                  <a:lnTo>
                    <a:pt x="484632" y="1927860"/>
                  </a:lnTo>
                  <a:lnTo>
                    <a:pt x="484632" y="2141220"/>
                  </a:lnTo>
                  <a:lnTo>
                    <a:pt x="646163" y="2141220"/>
                  </a:lnTo>
                  <a:lnTo>
                    <a:pt x="646163" y="2354580"/>
                  </a:lnTo>
                  <a:lnTo>
                    <a:pt x="822947" y="2354580"/>
                  </a:lnTo>
                  <a:lnTo>
                    <a:pt x="822947" y="2141220"/>
                  </a:lnTo>
                  <a:lnTo>
                    <a:pt x="861047" y="2141220"/>
                  </a:lnTo>
                  <a:lnTo>
                    <a:pt x="861047" y="1927860"/>
                  </a:lnTo>
                  <a:lnTo>
                    <a:pt x="900684" y="1927860"/>
                  </a:lnTo>
                  <a:lnTo>
                    <a:pt x="900684" y="2141220"/>
                  </a:lnTo>
                  <a:lnTo>
                    <a:pt x="961631" y="2141220"/>
                  </a:lnTo>
                  <a:lnTo>
                    <a:pt x="961631" y="1927860"/>
                  </a:lnTo>
                  <a:lnTo>
                    <a:pt x="1127747" y="1927860"/>
                  </a:lnTo>
                  <a:lnTo>
                    <a:pt x="1182611" y="1927860"/>
                  </a:lnTo>
                  <a:lnTo>
                    <a:pt x="1182611" y="1711452"/>
                  </a:lnTo>
                  <a:close/>
                </a:path>
                <a:path w="1501140" h="4279900">
                  <a:moveTo>
                    <a:pt x="1260335" y="641604"/>
                  </a:moveTo>
                  <a:lnTo>
                    <a:pt x="1260335" y="641604"/>
                  </a:lnTo>
                  <a:lnTo>
                    <a:pt x="713232" y="641604"/>
                  </a:lnTo>
                  <a:lnTo>
                    <a:pt x="713232" y="431304"/>
                  </a:lnTo>
                  <a:lnTo>
                    <a:pt x="865632" y="431304"/>
                  </a:lnTo>
                  <a:lnTo>
                    <a:pt x="865632" y="214884"/>
                  </a:lnTo>
                  <a:lnTo>
                    <a:pt x="679704" y="214884"/>
                  </a:lnTo>
                  <a:lnTo>
                    <a:pt x="679704" y="0"/>
                  </a:lnTo>
                  <a:lnTo>
                    <a:pt x="618731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161531" y="216408"/>
                  </a:lnTo>
                  <a:lnTo>
                    <a:pt x="161531" y="428244"/>
                  </a:lnTo>
                  <a:lnTo>
                    <a:pt x="161531" y="431304"/>
                  </a:lnTo>
                  <a:lnTo>
                    <a:pt x="161531" y="644652"/>
                  </a:lnTo>
                  <a:lnTo>
                    <a:pt x="323088" y="644652"/>
                  </a:lnTo>
                  <a:lnTo>
                    <a:pt x="323088" y="858012"/>
                  </a:lnTo>
                  <a:lnTo>
                    <a:pt x="484632" y="858012"/>
                  </a:lnTo>
                  <a:lnTo>
                    <a:pt x="484632" y="1072896"/>
                  </a:lnTo>
                  <a:lnTo>
                    <a:pt x="646163" y="1072896"/>
                  </a:lnTo>
                  <a:lnTo>
                    <a:pt x="646163" y="1286256"/>
                  </a:lnTo>
                  <a:lnTo>
                    <a:pt x="822947" y="1286256"/>
                  </a:lnTo>
                  <a:lnTo>
                    <a:pt x="822947" y="1072896"/>
                  </a:lnTo>
                  <a:lnTo>
                    <a:pt x="861047" y="1072896"/>
                  </a:lnTo>
                  <a:lnTo>
                    <a:pt x="861047" y="858012"/>
                  </a:lnTo>
                  <a:lnTo>
                    <a:pt x="900684" y="858012"/>
                  </a:lnTo>
                  <a:lnTo>
                    <a:pt x="900684" y="1072896"/>
                  </a:lnTo>
                  <a:lnTo>
                    <a:pt x="961631" y="1072896"/>
                  </a:lnTo>
                  <a:lnTo>
                    <a:pt x="961631" y="858012"/>
                  </a:lnTo>
                  <a:lnTo>
                    <a:pt x="1165847" y="858012"/>
                  </a:lnTo>
                  <a:lnTo>
                    <a:pt x="1205484" y="858012"/>
                  </a:lnTo>
                  <a:lnTo>
                    <a:pt x="1260335" y="858012"/>
                  </a:lnTo>
                  <a:lnTo>
                    <a:pt x="1260335" y="641604"/>
                  </a:lnTo>
                  <a:close/>
                </a:path>
                <a:path w="1501140" h="4279900">
                  <a:moveTo>
                    <a:pt x="1281684" y="1711452"/>
                  </a:moveTo>
                  <a:lnTo>
                    <a:pt x="1220711" y="1711452"/>
                  </a:lnTo>
                  <a:lnTo>
                    <a:pt x="1220711" y="1927860"/>
                  </a:lnTo>
                  <a:lnTo>
                    <a:pt x="1281684" y="1927860"/>
                  </a:lnTo>
                  <a:lnTo>
                    <a:pt x="1281684" y="1711452"/>
                  </a:lnTo>
                  <a:close/>
                </a:path>
                <a:path w="1501140" h="4279900">
                  <a:moveTo>
                    <a:pt x="1359395" y="641604"/>
                  </a:moveTo>
                  <a:lnTo>
                    <a:pt x="1298435" y="641604"/>
                  </a:lnTo>
                  <a:lnTo>
                    <a:pt x="1298435" y="858012"/>
                  </a:lnTo>
                  <a:lnTo>
                    <a:pt x="1359395" y="858012"/>
                  </a:lnTo>
                  <a:lnTo>
                    <a:pt x="1359395" y="641604"/>
                  </a:lnTo>
                  <a:close/>
                </a:path>
                <a:path w="1501140" h="4279900">
                  <a:moveTo>
                    <a:pt x="1400556" y="2779788"/>
                  </a:moveTo>
                  <a:lnTo>
                    <a:pt x="1400556" y="2779788"/>
                  </a:lnTo>
                  <a:lnTo>
                    <a:pt x="384035" y="2779788"/>
                  </a:lnTo>
                  <a:lnTo>
                    <a:pt x="384035" y="2566416"/>
                  </a:lnTo>
                  <a:lnTo>
                    <a:pt x="323088" y="2566416"/>
                  </a:lnTo>
                  <a:lnTo>
                    <a:pt x="323088" y="2779788"/>
                  </a:lnTo>
                  <a:lnTo>
                    <a:pt x="323088" y="2782824"/>
                  </a:lnTo>
                  <a:lnTo>
                    <a:pt x="323088" y="2996184"/>
                  </a:lnTo>
                  <a:lnTo>
                    <a:pt x="484632" y="2996184"/>
                  </a:lnTo>
                  <a:lnTo>
                    <a:pt x="484632" y="3209544"/>
                  </a:lnTo>
                  <a:lnTo>
                    <a:pt x="646163" y="3209544"/>
                  </a:lnTo>
                  <a:lnTo>
                    <a:pt x="646163" y="3422916"/>
                  </a:lnTo>
                  <a:lnTo>
                    <a:pt x="783336" y="3422916"/>
                  </a:lnTo>
                  <a:lnTo>
                    <a:pt x="783336" y="3209544"/>
                  </a:lnTo>
                  <a:lnTo>
                    <a:pt x="861047" y="3209544"/>
                  </a:lnTo>
                  <a:lnTo>
                    <a:pt x="861047" y="2996184"/>
                  </a:lnTo>
                  <a:lnTo>
                    <a:pt x="900684" y="2996184"/>
                  </a:lnTo>
                  <a:lnTo>
                    <a:pt x="900684" y="3209544"/>
                  </a:lnTo>
                  <a:lnTo>
                    <a:pt x="961631" y="3209544"/>
                  </a:lnTo>
                  <a:lnTo>
                    <a:pt x="961631" y="2996184"/>
                  </a:lnTo>
                  <a:lnTo>
                    <a:pt x="1306068" y="2996184"/>
                  </a:lnTo>
                  <a:lnTo>
                    <a:pt x="1345679" y="2996184"/>
                  </a:lnTo>
                  <a:lnTo>
                    <a:pt x="1400556" y="2996184"/>
                  </a:lnTo>
                  <a:lnTo>
                    <a:pt x="1400556" y="2779788"/>
                  </a:lnTo>
                  <a:close/>
                </a:path>
                <a:path w="1501140" h="4279900">
                  <a:moveTo>
                    <a:pt x="1501140" y="2779788"/>
                  </a:moveTo>
                  <a:lnTo>
                    <a:pt x="1440167" y="2779788"/>
                  </a:lnTo>
                  <a:lnTo>
                    <a:pt x="1440167" y="2996184"/>
                  </a:lnTo>
                  <a:lnTo>
                    <a:pt x="1501140" y="2996184"/>
                  </a:lnTo>
                  <a:lnTo>
                    <a:pt x="1501140" y="27797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386017" y="1892726"/>
            <a:ext cx="3482849" cy="4024123"/>
          </a:xfrm>
          <a:prstGeom prst="rect">
            <a:avLst/>
          </a:prstGeom>
        </p:spPr>
        <p:txBody>
          <a:bodyPr vert="horz" wrap="square" lIns="0" tIns="25345" rIns="0" bIns="0" rtlCol="0">
            <a:spAutoFit/>
          </a:bodyPr>
          <a:lstStyle/>
          <a:p>
            <a:pPr marL="223385" marR="2598695" indent="-150299">
              <a:lnSpc>
                <a:spcPct val="100299"/>
              </a:lnSpc>
              <a:spcBef>
                <a:spcPts val="200"/>
              </a:spcBef>
            </a:pPr>
            <a:r>
              <a:rPr sz="1299" spc="-5" dirty="0">
                <a:latin typeface="Calibri"/>
                <a:cs typeface="Calibri"/>
              </a:rPr>
              <a:t>pipeline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 </a:t>
            </a:r>
            <a:r>
              <a:rPr sz="1299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 </a:t>
            </a:r>
            <a:r>
              <a:rPr sz="1299" spc="-278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stages</a:t>
            </a:r>
            <a:r>
              <a:rPr sz="1299" spc="-37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 dirty="0">
              <a:latin typeface="Calibri"/>
              <a:cs typeface="Calibri"/>
            </a:endParaRPr>
          </a:p>
          <a:p>
            <a:pPr marL="373095"/>
            <a:r>
              <a:rPr sz="1299" spc="-5" dirty="0">
                <a:latin typeface="Calibri"/>
                <a:cs typeface="Calibri"/>
              </a:rPr>
              <a:t>stage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'Build'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r>
              <a:rPr sz="1299" b="1" spc="-56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 dirty="0">
              <a:latin typeface="Calibri"/>
              <a:cs typeface="Calibri"/>
            </a:endParaRPr>
          </a:p>
          <a:p>
            <a:pPr marR="1985123" algn="ctr">
              <a:spcBef>
                <a:spcPts val="9"/>
              </a:spcBef>
            </a:pPr>
            <a:r>
              <a:rPr sz="1299" spc="-9" dirty="0">
                <a:latin typeface="Calibri"/>
                <a:cs typeface="Calibri"/>
              </a:rPr>
              <a:t>steps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 dirty="0">
              <a:latin typeface="Calibri"/>
              <a:cs typeface="Calibri"/>
            </a:endParaRPr>
          </a:p>
          <a:p>
            <a:pPr marR="2001626" algn="ctr"/>
            <a:r>
              <a:rPr sz="1299" spc="-5" dirty="0">
                <a:solidFill>
                  <a:srgbClr val="008000"/>
                </a:solidFill>
                <a:latin typeface="Calibri"/>
                <a:cs typeface="Calibri"/>
              </a:rPr>
              <a:t>//</a:t>
            </a:r>
            <a:endParaRPr sz="1299" dirty="0">
              <a:latin typeface="Calibri"/>
              <a:cs typeface="Calibri"/>
            </a:endParaRPr>
          </a:p>
          <a:p>
            <a:pPr marR="2371774" algn="ctr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 dirty="0">
              <a:latin typeface="Calibri"/>
              <a:cs typeface="Calibri"/>
            </a:endParaRPr>
          </a:p>
          <a:p>
            <a:pPr marL="373095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 dirty="0">
              <a:latin typeface="Calibri"/>
              <a:cs typeface="Calibri"/>
            </a:endParaRPr>
          </a:p>
          <a:p>
            <a:pPr marL="373095">
              <a:spcBef>
                <a:spcPts val="14"/>
              </a:spcBef>
            </a:pPr>
            <a:r>
              <a:rPr sz="1299" spc="-14" dirty="0">
                <a:latin typeface="Calibri"/>
                <a:cs typeface="Calibri"/>
              </a:rPr>
              <a:t>stage</a:t>
            </a:r>
            <a:r>
              <a:rPr sz="1299" b="1" spc="-14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'Test'</a:t>
            </a:r>
            <a:r>
              <a:rPr sz="1299" b="1" spc="-14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r>
              <a:rPr sz="1299" b="1" spc="-60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 dirty="0">
              <a:latin typeface="Calibri"/>
              <a:cs typeface="Calibri"/>
            </a:endParaRPr>
          </a:p>
          <a:p>
            <a:pPr marR="1985123" algn="ctr"/>
            <a:r>
              <a:rPr sz="1299" spc="-9" dirty="0">
                <a:latin typeface="Calibri"/>
                <a:cs typeface="Calibri"/>
              </a:rPr>
              <a:t>steps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 dirty="0">
              <a:latin typeface="Calibri"/>
              <a:cs typeface="Calibri"/>
            </a:endParaRPr>
          </a:p>
          <a:p>
            <a:pPr marR="2001626" algn="ctr"/>
            <a:r>
              <a:rPr sz="1299" spc="-5" dirty="0">
                <a:solidFill>
                  <a:srgbClr val="008000"/>
                </a:solidFill>
                <a:latin typeface="Calibri"/>
                <a:cs typeface="Calibri"/>
              </a:rPr>
              <a:t>//</a:t>
            </a:r>
            <a:endParaRPr sz="1299" dirty="0">
              <a:latin typeface="Calibri"/>
              <a:cs typeface="Calibri"/>
            </a:endParaRPr>
          </a:p>
          <a:p>
            <a:pPr marR="2371774" algn="ctr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 dirty="0">
              <a:latin typeface="Calibri"/>
              <a:cs typeface="Calibri"/>
            </a:endParaRPr>
          </a:p>
          <a:p>
            <a:pPr marL="373095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 dirty="0">
              <a:latin typeface="Calibri"/>
              <a:cs typeface="Calibri"/>
            </a:endParaRPr>
          </a:p>
          <a:p>
            <a:pPr marL="373095"/>
            <a:r>
              <a:rPr sz="1299" spc="-5" dirty="0">
                <a:latin typeface="Calibri"/>
                <a:cs typeface="Calibri"/>
              </a:rPr>
              <a:t>stage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'Deploy'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r>
              <a:rPr sz="1299" b="1" spc="-46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 dirty="0">
              <a:latin typeface="Calibri"/>
              <a:cs typeface="Calibri"/>
            </a:endParaRPr>
          </a:p>
          <a:p>
            <a:pPr marR="1985123" algn="ctr"/>
            <a:r>
              <a:rPr sz="1299" spc="-9" dirty="0">
                <a:latin typeface="Calibri"/>
                <a:cs typeface="Calibri"/>
              </a:rPr>
              <a:t>steps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 dirty="0">
              <a:latin typeface="Calibri"/>
              <a:cs typeface="Calibri"/>
            </a:endParaRPr>
          </a:p>
          <a:p>
            <a:pPr marR="2001626" algn="ctr"/>
            <a:r>
              <a:rPr sz="1299" spc="-5" dirty="0">
                <a:solidFill>
                  <a:srgbClr val="008000"/>
                </a:solidFill>
                <a:latin typeface="Calibri"/>
                <a:cs typeface="Calibri"/>
              </a:rPr>
              <a:t>//</a:t>
            </a:r>
            <a:endParaRPr sz="1299" dirty="0">
              <a:latin typeface="Calibri"/>
              <a:cs typeface="Calibri"/>
            </a:endParaRPr>
          </a:p>
          <a:p>
            <a:pPr marR="2371774" algn="ctr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 dirty="0">
              <a:latin typeface="Calibri"/>
              <a:cs typeface="Calibri"/>
            </a:endParaRPr>
          </a:p>
          <a:p>
            <a:pPr marR="2671782" algn="ctr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 dirty="0">
              <a:latin typeface="Calibri"/>
              <a:cs typeface="Calibri"/>
            </a:endParaRPr>
          </a:p>
          <a:p>
            <a:pPr marR="2971201" algn="ctr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 dirty="0">
              <a:latin typeface="Calibri"/>
              <a:cs typeface="Calibri"/>
            </a:endParaRPr>
          </a:p>
          <a:p>
            <a:pPr marR="3271209" algn="ctr">
              <a:spcBef>
                <a:spcPts val="14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797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5" y="793155"/>
            <a:ext cx="5231287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</a:t>
            </a:r>
            <a:r>
              <a:rPr spc="-60" dirty="0"/>
              <a:t> </a:t>
            </a:r>
            <a:r>
              <a:rPr spc="-65" dirty="0"/>
              <a:t>étapes</a:t>
            </a:r>
            <a:r>
              <a:rPr spc="-88" dirty="0"/>
              <a:t> </a:t>
            </a:r>
            <a:r>
              <a:rPr spc="-42" dirty="0"/>
              <a:t>DSL</a:t>
            </a:r>
            <a:r>
              <a:rPr spc="-93" dirty="0"/>
              <a:t> </a:t>
            </a:r>
            <a:r>
              <a:rPr spc="-37" dirty="0"/>
              <a:t>du</a:t>
            </a:r>
            <a:r>
              <a:rPr spc="-130" dirty="0"/>
              <a:t> </a:t>
            </a:r>
            <a:r>
              <a:rPr spc="-60" dirty="0"/>
              <a:t>pipeline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7407" y="1535779"/>
            <a:ext cx="3705648" cy="4007741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Shell/</a:t>
            </a:r>
            <a:r>
              <a:rPr sz="1624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Bash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253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b="1" spc="9" dirty="0">
                <a:solidFill>
                  <a:srgbClr val="3F3F3F"/>
                </a:solidFill>
                <a:latin typeface="Calibri"/>
                <a:cs typeface="Calibri"/>
              </a:rPr>
              <a:t>*nix</a:t>
            </a:r>
            <a:r>
              <a:rPr sz="1439" b="1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systems:</a:t>
            </a:r>
            <a:r>
              <a:rPr sz="1439" b="1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3F3F3F"/>
                </a:solidFill>
                <a:latin typeface="Calibri"/>
                <a:cs typeface="Calibri"/>
              </a:rPr>
              <a:t>sh</a:t>
            </a:r>
            <a:endParaRPr sz="1439">
              <a:latin typeface="Calibri"/>
              <a:cs typeface="Calibri"/>
            </a:endParaRPr>
          </a:p>
          <a:p>
            <a:pPr marL="664851" lvl="2" indent="-357181">
              <a:spcBef>
                <a:spcPts val="1230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sh('make'),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sh('rm</a:t>
            </a:r>
            <a:r>
              <a:rPr sz="1439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-rf</a:t>
            </a:r>
            <a:r>
              <a:rPr sz="1439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9" dirty="0">
                <a:solidFill>
                  <a:srgbClr val="3F3F3F"/>
                </a:solidFill>
                <a:latin typeface="Calibri"/>
                <a:cs typeface="Calibri"/>
              </a:rPr>
              <a:t>/')</a:t>
            </a:r>
            <a:endParaRPr sz="1439">
              <a:latin typeface="Calibri"/>
              <a:cs typeface="Calibri"/>
            </a:endParaRPr>
          </a:p>
          <a:p>
            <a:pPr marL="516321" lvl="1" indent="-356591">
              <a:spcBef>
                <a:spcPts val="121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b="1" spc="14" dirty="0">
                <a:solidFill>
                  <a:srgbClr val="3F3F3F"/>
                </a:solidFill>
                <a:latin typeface="Calibri"/>
                <a:cs typeface="Calibri"/>
              </a:rPr>
              <a:t>Windows</a:t>
            </a:r>
            <a:r>
              <a:rPr sz="1439" b="1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dirty="0">
                <a:solidFill>
                  <a:srgbClr val="3F3F3F"/>
                </a:solidFill>
                <a:latin typeface="Calibri"/>
                <a:cs typeface="Calibri"/>
              </a:rPr>
              <a:t>systems:</a:t>
            </a:r>
            <a:r>
              <a:rPr sz="1439" b="1" spc="-4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b="1" spc="5" dirty="0">
                <a:solidFill>
                  <a:srgbClr val="3F3F3F"/>
                </a:solidFill>
                <a:latin typeface="Calibri"/>
                <a:cs typeface="Calibri"/>
              </a:rPr>
              <a:t>bat</a:t>
            </a:r>
            <a:endParaRPr sz="1439">
              <a:latin typeface="Calibri"/>
              <a:cs typeface="Calibri"/>
            </a:endParaRPr>
          </a:p>
          <a:p>
            <a:pPr marL="664851" lvl="2" indent="-357181">
              <a:spcBef>
                <a:spcPts val="1225"/>
              </a:spcBef>
              <a:buClr>
                <a:srgbClr val="493D2F"/>
              </a:buClr>
              <a:buFont typeface="Arial MT"/>
              <a:buChar char="•"/>
              <a:tabLst>
                <a:tab pos="664851" algn="l"/>
                <a:tab pos="665441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bat('C:\Program</a:t>
            </a:r>
            <a:r>
              <a:rPr sz="1439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Files\..')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123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SCM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258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439" spc="5" dirty="0">
                <a:solidFill>
                  <a:srgbClr val="3F3F3F"/>
                </a:solidFill>
                <a:latin typeface="Calibri"/>
                <a:cs typeface="Calibri"/>
              </a:rPr>
              <a:t>git('https://github.com/..')</a:t>
            </a:r>
            <a:endParaRPr sz="1439">
              <a:latin typeface="Calibri"/>
              <a:cs typeface="Calibri"/>
            </a:endParaRPr>
          </a:p>
          <a:p>
            <a:pPr marL="367790" indent="-356591">
              <a:spcBef>
                <a:spcPts val="1239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b="1" spc="-9" dirty="0">
                <a:solidFill>
                  <a:srgbClr val="3F3F3F"/>
                </a:solidFill>
                <a:latin typeface="Calibri"/>
                <a:cs typeface="Calibri"/>
              </a:rPr>
              <a:t> gestion</a:t>
            </a:r>
            <a:r>
              <a:rPr sz="1624" b="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des fichiers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193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readFile('my.config')</a:t>
            </a:r>
            <a:endParaRPr sz="1299">
              <a:latin typeface="Calibri"/>
              <a:cs typeface="Calibri"/>
            </a:endParaRPr>
          </a:p>
          <a:p>
            <a:pPr marL="516321" lvl="1" indent="-35659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writeFile(file: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14" dirty="0">
                <a:solidFill>
                  <a:srgbClr val="3F3F3F"/>
                </a:solidFill>
                <a:latin typeface="Calibri"/>
                <a:cs typeface="Calibri"/>
              </a:rPr>
              <a:t>'README.md‘,</a:t>
            </a:r>
            <a:r>
              <a:rPr sz="129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text:</a:t>
            </a:r>
            <a:r>
              <a:rPr sz="129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'Hello</a:t>
            </a:r>
            <a:r>
              <a:rPr sz="1299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3F3F3F"/>
                </a:solidFill>
                <a:latin typeface="Calibri"/>
                <a:cs typeface="Calibri"/>
              </a:rPr>
              <a:t>World')</a:t>
            </a:r>
            <a:endParaRPr sz="1299">
              <a:latin typeface="Calibri"/>
              <a:cs typeface="Calibri"/>
            </a:endParaRPr>
          </a:p>
          <a:p>
            <a:pPr marL="516321" lvl="1" indent="-356591">
              <a:spcBef>
                <a:spcPts val="1114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299" spc="-5" dirty="0">
                <a:solidFill>
                  <a:srgbClr val="3F3F3F"/>
                </a:solidFill>
                <a:latin typeface="Calibri"/>
                <a:cs typeface="Calibri"/>
              </a:rPr>
              <a:t>fileExists('filename.txt')</a:t>
            </a:r>
            <a:endParaRPr sz="12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16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0805" y="834099"/>
            <a:ext cx="2415420" cy="511912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z="3249" spc="-70" dirty="0">
                <a:solidFill>
                  <a:srgbClr val="3F3F3F"/>
                </a:solidFill>
                <a:latin typeface="Calibri"/>
                <a:cs typeface="Calibri"/>
              </a:rPr>
              <a:t>Stash</a:t>
            </a:r>
            <a:r>
              <a:rPr sz="3249" spc="-9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3249" spc="-79" dirty="0">
                <a:solidFill>
                  <a:srgbClr val="3F3F3F"/>
                </a:solidFill>
                <a:latin typeface="Calibri"/>
                <a:cs typeface="Calibri"/>
              </a:rPr>
              <a:t>/Unstash</a:t>
            </a:r>
            <a:endParaRPr sz="3249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5877" y="1431101"/>
            <a:ext cx="6685138" cy="261843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Permet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copier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l'espace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travail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vers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l'agent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suivant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 (alias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exécuteur/nœud)</a:t>
            </a:r>
            <a:endParaRPr sz="1624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193" y="1884239"/>
            <a:ext cx="7805732" cy="267499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3049" y="4710599"/>
            <a:ext cx="5109514" cy="13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5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34099"/>
            <a:ext cx="2062935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84" dirty="0"/>
              <a:t>D</a:t>
            </a:r>
            <a:r>
              <a:rPr spc="-60" dirty="0"/>
              <a:t>o</a:t>
            </a:r>
            <a:r>
              <a:rPr spc="-42" dirty="0"/>
              <a:t>c</a:t>
            </a:r>
            <a:r>
              <a:rPr spc="-213" dirty="0"/>
              <a:t>k</a:t>
            </a:r>
            <a:r>
              <a:rPr spc="-56" dirty="0"/>
              <a:t>e</a:t>
            </a:r>
            <a:r>
              <a:rPr spc="-14" dirty="0"/>
              <a:t>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80950" y="1523073"/>
            <a:ext cx="6441710" cy="109514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367790" indent="-356591">
              <a:spcBef>
                <a:spcPts val="93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Exécuter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tâches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build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conteneurs Docker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272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Pas</a:t>
            </a:r>
            <a:r>
              <a:rPr sz="1624" spc="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besoin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d'installer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logiciel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maître/esclave</a:t>
            </a:r>
            <a:r>
              <a:rPr sz="1624" spc="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endParaRPr sz="1624">
              <a:latin typeface="Calibri"/>
              <a:cs typeface="Calibri"/>
            </a:endParaRPr>
          </a:p>
          <a:p>
            <a:pPr marL="367790" indent="-356591">
              <a:spcBef>
                <a:spcPts val="128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conteneurs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peuvent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être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images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existants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ou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basé</a:t>
            </a:r>
            <a:r>
              <a:rPr sz="162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sur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Dockerfile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593" y="2948086"/>
            <a:ext cx="3878346" cy="2115199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24755" algn="just">
              <a:lnSpc>
                <a:spcPct val="150400"/>
              </a:lnSpc>
              <a:spcBef>
                <a:spcPts val="84"/>
              </a:spcBef>
            </a:pP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Le </a:t>
            </a:r>
            <a:r>
              <a:rPr sz="1299" b="1" spc="-5" dirty="0">
                <a:solidFill>
                  <a:srgbClr val="333333"/>
                </a:solidFill>
                <a:latin typeface="Arial"/>
                <a:cs typeface="Arial"/>
              </a:rPr>
              <a:t>reuseNode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est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un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booléen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et en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retournant true, </a:t>
            </a:r>
            <a:r>
              <a:rPr sz="1299" spc="-348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le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conteneur docker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s'exécuterait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sur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l'agent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spécifié </a:t>
            </a:r>
            <a:r>
              <a:rPr sz="1299" spc="-348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au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niveau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supérieur</a:t>
            </a:r>
            <a:r>
              <a:rPr sz="1299" spc="-1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du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pipeline.</a:t>
            </a:r>
            <a:endParaRPr sz="1299">
              <a:latin typeface="Arial MT"/>
              <a:cs typeface="Arial MT"/>
            </a:endParaRPr>
          </a:p>
          <a:p>
            <a:pPr marL="11788" algn="just">
              <a:spcBef>
                <a:spcPts val="780"/>
              </a:spcBef>
            </a:pP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Dans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 ce cas,</a:t>
            </a:r>
            <a:r>
              <a:rPr sz="1299" spc="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l'agent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spécifié</a:t>
            </a:r>
            <a:r>
              <a:rPr sz="1299" spc="-1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au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niveau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supérieur est</a:t>
            </a:r>
            <a:endParaRPr sz="1299">
              <a:latin typeface="Arial MT"/>
              <a:cs typeface="Arial MT"/>
            </a:endParaRPr>
          </a:p>
          <a:p>
            <a:pPr marL="11788" algn="just">
              <a:spcBef>
                <a:spcPts val="780"/>
              </a:spcBef>
            </a:pP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«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any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»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, ce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qui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signifie</a:t>
            </a:r>
            <a:r>
              <a:rPr sz="1299" spc="-23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que</a:t>
            </a:r>
            <a:r>
              <a:rPr sz="1299" spc="-28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le</a:t>
            </a:r>
            <a:r>
              <a:rPr sz="1299" spc="-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conteneur</a:t>
            </a:r>
            <a:r>
              <a:rPr sz="1299" spc="-1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serait</a:t>
            </a:r>
            <a:endParaRPr sz="1299">
              <a:latin typeface="Arial MT"/>
              <a:cs typeface="Arial MT"/>
            </a:endParaRPr>
          </a:p>
          <a:p>
            <a:pPr marL="11788" marR="308260">
              <a:lnSpc>
                <a:spcPct val="150000"/>
              </a:lnSpc>
              <a:spcBef>
                <a:spcPts val="14"/>
              </a:spcBef>
            </a:pP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exécuté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sur n'importe quel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nœud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disponible. Par </a:t>
            </a:r>
            <a:r>
              <a:rPr sz="1299" spc="-348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défaut,</a:t>
            </a:r>
            <a:r>
              <a:rPr sz="1299" spc="-14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5" dirty="0">
                <a:solidFill>
                  <a:srgbClr val="333333"/>
                </a:solidFill>
                <a:latin typeface="Arial MT"/>
                <a:cs typeface="Arial MT"/>
              </a:rPr>
              <a:t>ce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booléen</a:t>
            </a:r>
            <a:r>
              <a:rPr sz="1299" spc="-19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299" spc="-5" dirty="0">
                <a:solidFill>
                  <a:srgbClr val="333333"/>
                </a:solidFill>
                <a:latin typeface="Arial MT"/>
                <a:cs typeface="Arial MT"/>
              </a:rPr>
              <a:t>renvoie</a:t>
            </a:r>
            <a:r>
              <a:rPr sz="1299" dirty="0">
                <a:solidFill>
                  <a:srgbClr val="333333"/>
                </a:solidFill>
                <a:latin typeface="Arial MT"/>
                <a:cs typeface="Arial MT"/>
              </a:rPr>
              <a:t> false.</a:t>
            </a:r>
            <a:endParaRPr sz="1299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861202" y="2645290"/>
            <a:ext cx="4975247" cy="3495817"/>
            <a:chOff x="4940807" y="2849879"/>
            <a:chExt cx="5360035" cy="3766185"/>
          </a:xfrm>
        </p:grpSpPr>
        <p:sp>
          <p:nvSpPr>
            <p:cNvPr id="9" name="object 9"/>
            <p:cNvSpPr/>
            <p:nvPr/>
          </p:nvSpPr>
          <p:spPr>
            <a:xfrm>
              <a:off x="4946903" y="2855975"/>
              <a:ext cx="5346700" cy="3752215"/>
            </a:xfrm>
            <a:custGeom>
              <a:avLst/>
              <a:gdLst/>
              <a:ahLst/>
              <a:cxnLst/>
              <a:rect l="l" t="t" r="r" b="b"/>
              <a:pathLst>
                <a:path w="5346700" h="3752215">
                  <a:moveTo>
                    <a:pt x="5346192" y="3752088"/>
                  </a:moveTo>
                  <a:lnTo>
                    <a:pt x="0" y="3752088"/>
                  </a:lnTo>
                  <a:lnTo>
                    <a:pt x="0" y="0"/>
                  </a:lnTo>
                  <a:lnTo>
                    <a:pt x="5346192" y="0"/>
                  </a:lnTo>
                  <a:lnTo>
                    <a:pt x="5346192" y="37520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0" name="object 10"/>
            <p:cNvSpPr/>
            <p:nvPr/>
          </p:nvSpPr>
          <p:spPr>
            <a:xfrm>
              <a:off x="4940807" y="2849879"/>
              <a:ext cx="5360035" cy="3766185"/>
            </a:xfrm>
            <a:custGeom>
              <a:avLst/>
              <a:gdLst/>
              <a:ahLst/>
              <a:cxnLst/>
              <a:rect l="l" t="t" r="r" b="b"/>
              <a:pathLst>
                <a:path w="5360034" h="3766184">
                  <a:moveTo>
                    <a:pt x="5356860" y="3765804"/>
                  </a:moveTo>
                  <a:lnTo>
                    <a:pt x="3048" y="3765804"/>
                  </a:lnTo>
                  <a:lnTo>
                    <a:pt x="0" y="376275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3048"/>
                  </a:lnTo>
                  <a:lnTo>
                    <a:pt x="5359907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750564"/>
                  </a:lnTo>
                  <a:lnTo>
                    <a:pt x="6096" y="3750564"/>
                  </a:lnTo>
                  <a:lnTo>
                    <a:pt x="13716" y="3758184"/>
                  </a:lnTo>
                  <a:lnTo>
                    <a:pt x="5359907" y="3758184"/>
                  </a:lnTo>
                  <a:lnTo>
                    <a:pt x="5359907" y="3762756"/>
                  </a:lnTo>
                  <a:lnTo>
                    <a:pt x="5356860" y="3765804"/>
                  </a:lnTo>
                  <a:close/>
                </a:path>
                <a:path w="5360034" h="3766184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5360034" h="3766184">
                  <a:moveTo>
                    <a:pt x="5346192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5346192" y="6096"/>
                  </a:lnTo>
                  <a:lnTo>
                    <a:pt x="5346192" y="13716"/>
                  </a:lnTo>
                  <a:close/>
                </a:path>
                <a:path w="5360034" h="3766184">
                  <a:moveTo>
                    <a:pt x="5346192" y="3758184"/>
                  </a:moveTo>
                  <a:lnTo>
                    <a:pt x="5346192" y="6096"/>
                  </a:lnTo>
                  <a:lnTo>
                    <a:pt x="5352287" y="13716"/>
                  </a:lnTo>
                  <a:lnTo>
                    <a:pt x="5359907" y="13716"/>
                  </a:lnTo>
                  <a:lnTo>
                    <a:pt x="5359907" y="3750564"/>
                  </a:lnTo>
                  <a:lnTo>
                    <a:pt x="5352287" y="3750564"/>
                  </a:lnTo>
                  <a:lnTo>
                    <a:pt x="5346192" y="3758184"/>
                  </a:lnTo>
                  <a:close/>
                </a:path>
                <a:path w="5360034" h="3766184">
                  <a:moveTo>
                    <a:pt x="5359907" y="13716"/>
                  </a:moveTo>
                  <a:lnTo>
                    <a:pt x="5352287" y="13716"/>
                  </a:lnTo>
                  <a:lnTo>
                    <a:pt x="5346192" y="6096"/>
                  </a:lnTo>
                  <a:lnTo>
                    <a:pt x="5359907" y="6096"/>
                  </a:lnTo>
                  <a:lnTo>
                    <a:pt x="5359907" y="13716"/>
                  </a:lnTo>
                  <a:close/>
                </a:path>
                <a:path w="5360034" h="3766184">
                  <a:moveTo>
                    <a:pt x="13716" y="3758184"/>
                  </a:moveTo>
                  <a:lnTo>
                    <a:pt x="6096" y="3750564"/>
                  </a:lnTo>
                  <a:lnTo>
                    <a:pt x="13716" y="3750564"/>
                  </a:lnTo>
                  <a:lnTo>
                    <a:pt x="13716" y="3758184"/>
                  </a:lnTo>
                  <a:close/>
                </a:path>
                <a:path w="5360034" h="3766184">
                  <a:moveTo>
                    <a:pt x="5346192" y="3758184"/>
                  </a:moveTo>
                  <a:lnTo>
                    <a:pt x="13716" y="3758184"/>
                  </a:lnTo>
                  <a:lnTo>
                    <a:pt x="13716" y="3750564"/>
                  </a:lnTo>
                  <a:lnTo>
                    <a:pt x="5346192" y="3750564"/>
                  </a:lnTo>
                  <a:lnTo>
                    <a:pt x="5346192" y="3758184"/>
                  </a:lnTo>
                  <a:close/>
                </a:path>
                <a:path w="5360034" h="3766184">
                  <a:moveTo>
                    <a:pt x="5359907" y="3758184"/>
                  </a:moveTo>
                  <a:lnTo>
                    <a:pt x="5346192" y="3758184"/>
                  </a:lnTo>
                  <a:lnTo>
                    <a:pt x="5352287" y="3750564"/>
                  </a:lnTo>
                  <a:lnTo>
                    <a:pt x="5359907" y="3750564"/>
                  </a:lnTo>
                  <a:lnTo>
                    <a:pt x="5359907" y="3758184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5027676" y="2894075"/>
              <a:ext cx="866140" cy="645160"/>
            </a:xfrm>
            <a:custGeom>
              <a:avLst/>
              <a:gdLst/>
              <a:ahLst/>
              <a:cxnLst/>
              <a:rect l="l" t="t" r="r" b="b"/>
              <a:pathLst>
                <a:path w="866139" h="645160">
                  <a:moveTo>
                    <a:pt x="865619" y="214884"/>
                  </a:moveTo>
                  <a:lnTo>
                    <a:pt x="679704" y="214884"/>
                  </a:lnTo>
                  <a:lnTo>
                    <a:pt x="679704" y="0"/>
                  </a:lnTo>
                  <a:lnTo>
                    <a:pt x="618731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161531" y="216408"/>
                  </a:lnTo>
                  <a:lnTo>
                    <a:pt x="161531" y="428244"/>
                  </a:lnTo>
                  <a:lnTo>
                    <a:pt x="161531" y="431292"/>
                  </a:lnTo>
                  <a:lnTo>
                    <a:pt x="161531" y="644652"/>
                  </a:lnTo>
                  <a:lnTo>
                    <a:pt x="652272" y="644652"/>
                  </a:lnTo>
                  <a:lnTo>
                    <a:pt x="713219" y="644652"/>
                  </a:lnTo>
                  <a:lnTo>
                    <a:pt x="713219" y="431292"/>
                  </a:lnTo>
                  <a:lnTo>
                    <a:pt x="865619" y="431292"/>
                  </a:lnTo>
                  <a:lnTo>
                    <a:pt x="865619" y="2148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41729" y="3281859"/>
            <a:ext cx="118413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'U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n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spc="-28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116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62523" y="3281859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4" name="object 14"/>
          <p:cNvSpPr txBox="1"/>
          <p:nvPr/>
        </p:nvSpPr>
        <p:spPr>
          <a:xfrm>
            <a:off x="5541622" y="3481316"/>
            <a:ext cx="47271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t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91569" y="3679359"/>
            <a:ext cx="3591891" cy="597077"/>
          </a:xfrm>
          <a:custGeom>
            <a:avLst/>
            <a:gdLst/>
            <a:ahLst/>
            <a:cxnLst/>
            <a:rect l="l" t="t" r="r" b="b"/>
            <a:pathLst>
              <a:path w="3869690" h="643254">
                <a:moveTo>
                  <a:pt x="3869436" y="426720"/>
                </a:moveTo>
                <a:lnTo>
                  <a:pt x="2525268" y="426720"/>
                </a:lnTo>
                <a:lnTo>
                  <a:pt x="2525268" y="213360"/>
                </a:lnTo>
                <a:lnTo>
                  <a:pt x="2043684" y="213360"/>
                </a:lnTo>
                <a:lnTo>
                  <a:pt x="589775" y="213360"/>
                </a:lnTo>
                <a:lnTo>
                  <a:pt x="589775" y="0"/>
                </a:lnTo>
                <a:lnTo>
                  <a:pt x="528815" y="0"/>
                </a:lnTo>
                <a:lnTo>
                  <a:pt x="0" y="0"/>
                </a:lnTo>
                <a:lnTo>
                  <a:pt x="0" y="216408"/>
                </a:lnTo>
                <a:lnTo>
                  <a:pt x="161531" y="216408"/>
                </a:lnTo>
                <a:lnTo>
                  <a:pt x="161531" y="426720"/>
                </a:lnTo>
                <a:lnTo>
                  <a:pt x="161531" y="429768"/>
                </a:lnTo>
                <a:lnTo>
                  <a:pt x="161531" y="643128"/>
                </a:lnTo>
                <a:lnTo>
                  <a:pt x="460248" y="643128"/>
                </a:lnTo>
                <a:lnTo>
                  <a:pt x="460248" y="429768"/>
                </a:lnTo>
                <a:lnTo>
                  <a:pt x="499859" y="429768"/>
                </a:lnTo>
                <a:lnTo>
                  <a:pt x="499859" y="643128"/>
                </a:lnTo>
                <a:lnTo>
                  <a:pt x="539496" y="643128"/>
                </a:lnTo>
                <a:lnTo>
                  <a:pt x="594347" y="643128"/>
                </a:lnTo>
                <a:lnTo>
                  <a:pt x="3869436" y="643128"/>
                </a:lnTo>
                <a:lnTo>
                  <a:pt x="3869436" y="426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6" name="object 16"/>
          <p:cNvSpPr txBox="1"/>
          <p:nvPr/>
        </p:nvSpPr>
        <p:spPr>
          <a:xfrm>
            <a:off x="5841516" y="4274903"/>
            <a:ext cx="73441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u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5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o</a:t>
            </a:r>
            <a:r>
              <a:rPr sz="1299" spc="-9" dirty="0">
                <a:latin typeface="Calibri"/>
                <a:cs typeface="Calibri"/>
              </a:rPr>
              <a:t>d</a:t>
            </a:r>
            <a:r>
              <a:rPr sz="1299" dirty="0">
                <a:latin typeface="Calibri"/>
                <a:cs typeface="Calibri"/>
              </a:rPr>
              <a:t>e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15299" y="4274903"/>
            <a:ext cx="281740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r</a:t>
            </a:r>
            <a:r>
              <a:rPr sz="1299" spc="5" dirty="0">
                <a:latin typeface="Calibri"/>
                <a:cs typeface="Calibri"/>
              </a:rPr>
              <a:t>u</a:t>
            </a:r>
            <a:r>
              <a:rPr sz="1299" dirty="0">
                <a:latin typeface="Calibri"/>
                <a:cs typeface="Calibri"/>
              </a:rPr>
              <a:t>e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41610" y="4472959"/>
            <a:ext cx="1031475" cy="796887"/>
          </a:xfrm>
          <a:custGeom>
            <a:avLst/>
            <a:gdLst/>
            <a:ahLst/>
            <a:cxnLst/>
            <a:rect l="l" t="t" r="r" b="b"/>
            <a:pathLst>
              <a:path w="1111250" h="858520">
                <a:moveTo>
                  <a:pt x="222504" y="0"/>
                </a:moveTo>
                <a:lnTo>
                  <a:pt x="161556" y="0"/>
                </a:lnTo>
                <a:lnTo>
                  <a:pt x="161556" y="216408"/>
                </a:lnTo>
                <a:lnTo>
                  <a:pt x="222504" y="216408"/>
                </a:lnTo>
                <a:lnTo>
                  <a:pt x="222504" y="0"/>
                </a:lnTo>
                <a:close/>
              </a:path>
              <a:path w="1111250" h="858520">
                <a:moveTo>
                  <a:pt x="755904" y="641604"/>
                </a:moveTo>
                <a:lnTo>
                  <a:pt x="477024" y="641604"/>
                </a:lnTo>
                <a:lnTo>
                  <a:pt x="477024" y="426707"/>
                </a:lnTo>
                <a:lnTo>
                  <a:pt x="416052" y="426707"/>
                </a:lnTo>
                <a:lnTo>
                  <a:pt x="416052" y="641604"/>
                </a:lnTo>
                <a:lnTo>
                  <a:pt x="376440" y="641604"/>
                </a:lnTo>
                <a:lnTo>
                  <a:pt x="376440" y="426707"/>
                </a:lnTo>
                <a:lnTo>
                  <a:pt x="60972" y="426707"/>
                </a:lnTo>
                <a:lnTo>
                  <a:pt x="60972" y="213347"/>
                </a:lnTo>
                <a:lnTo>
                  <a:pt x="0" y="213347"/>
                </a:lnTo>
                <a:lnTo>
                  <a:pt x="0" y="426707"/>
                </a:lnTo>
                <a:lnTo>
                  <a:pt x="0" y="429755"/>
                </a:lnTo>
                <a:lnTo>
                  <a:pt x="0" y="643115"/>
                </a:lnTo>
                <a:lnTo>
                  <a:pt x="161556" y="643115"/>
                </a:lnTo>
                <a:lnTo>
                  <a:pt x="161556" y="857999"/>
                </a:lnTo>
                <a:lnTo>
                  <a:pt x="364236" y="857999"/>
                </a:lnTo>
                <a:lnTo>
                  <a:pt x="443484" y="857999"/>
                </a:lnTo>
                <a:lnTo>
                  <a:pt x="755904" y="857999"/>
                </a:lnTo>
                <a:lnTo>
                  <a:pt x="755904" y="641604"/>
                </a:lnTo>
                <a:close/>
              </a:path>
              <a:path w="1111250" h="858520">
                <a:moveTo>
                  <a:pt x="1111008" y="641604"/>
                </a:moveTo>
                <a:lnTo>
                  <a:pt x="797052" y="641604"/>
                </a:lnTo>
                <a:lnTo>
                  <a:pt x="797052" y="857999"/>
                </a:lnTo>
                <a:lnTo>
                  <a:pt x="1111008" y="857999"/>
                </a:lnTo>
                <a:lnTo>
                  <a:pt x="1111008" y="641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9" name="object 19"/>
          <p:cNvSpPr txBox="1"/>
          <p:nvPr/>
        </p:nvSpPr>
        <p:spPr>
          <a:xfrm>
            <a:off x="6280099" y="5046796"/>
            <a:ext cx="292939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23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41834" y="5266535"/>
            <a:ext cx="656608" cy="796887"/>
          </a:xfrm>
          <a:custGeom>
            <a:avLst/>
            <a:gdLst/>
            <a:ahLst/>
            <a:cxnLst/>
            <a:rect l="l" t="t" r="r" b="b"/>
            <a:pathLst>
              <a:path w="707389" h="858520">
                <a:moveTo>
                  <a:pt x="60947" y="641604"/>
                </a:moveTo>
                <a:lnTo>
                  <a:pt x="0" y="641604"/>
                </a:lnTo>
                <a:lnTo>
                  <a:pt x="0" y="858024"/>
                </a:lnTo>
                <a:lnTo>
                  <a:pt x="60947" y="858024"/>
                </a:lnTo>
                <a:lnTo>
                  <a:pt x="60947" y="641604"/>
                </a:lnTo>
                <a:close/>
              </a:path>
              <a:path w="707389" h="858520">
                <a:moveTo>
                  <a:pt x="222504" y="426720"/>
                </a:moveTo>
                <a:lnTo>
                  <a:pt x="161531" y="426720"/>
                </a:lnTo>
                <a:lnTo>
                  <a:pt x="161531" y="643140"/>
                </a:lnTo>
                <a:lnTo>
                  <a:pt x="222504" y="643140"/>
                </a:lnTo>
                <a:lnTo>
                  <a:pt x="222504" y="426720"/>
                </a:lnTo>
                <a:close/>
              </a:path>
              <a:path w="707389" h="858520">
                <a:moveTo>
                  <a:pt x="384035" y="213372"/>
                </a:moveTo>
                <a:lnTo>
                  <a:pt x="323088" y="213372"/>
                </a:lnTo>
                <a:lnTo>
                  <a:pt x="323088" y="429768"/>
                </a:lnTo>
                <a:lnTo>
                  <a:pt x="384035" y="429768"/>
                </a:lnTo>
                <a:lnTo>
                  <a:pt x="384035" y="213372"/>
                </a:lnTo>
                <a:close/>
              </a:path>
              <a:path w="707389" h="858520">
                <a:moveTo>
                  <a:pt x="707136" y="0"/>
                </a:moveTo>
                <a:lnTo>
                  <a:pt x="646163" y="0"/>
                </a:lnTo>
                <a:lnTo>
                  <a:pt x="646163" y="216420"/>
                </a:lnTo>
                <a:lnTo>
                  <a:pt x="707136" y="216420"/>
                </a:lnTo>
                <a:lnTo>
                  <a:pt x="7071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1" name="object 21"/>
          <p:cNvSpPr txBox="1"/>
          <p:nvPr/>
        </p:nvSpPr>
        <p:spPr>
          <a:xfrm>
            <a:off x="4866860" y="2650950"/>
            <a:ext cx="4962869" cy="3409513"/>
          </a:xfrm>
          <a:prstGeom prst="rect">
            <a:avLst/>
          </a:prstGeom>
        </p:spPr>
        <p:txBody>
          <a:bodyPr vert="horz" wrap="square" lIns="0" tIns="24755" rIns="0" bIns="0" rtlCol="0">
            <a:spAutoFit/>
          </a:bodyPr>
          <a:lstStyle/>
          <a:p>
            <a:pPr marL="223385" marR="4078696" indent="-150299">
              <a:lnSpc>
                <a:spcPct val="100400"/>
              </a:lnSpc>
              <a:spcBef>
                <a:spcPts val="195"/>
              </a:spcBef>
            </a:pPr>
            <a:r>
              <a:rPr sz="1299" spc="-5" dirty="0">
                <a:latin typeface="Calibri"/>
                <a:cs typeface="Calibri"/>
              </a:rPr>
              <a:t>pipeline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 </a:t>
            </a:r>
            <a:r>
              <a:rPr sz="1299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 </a:t>
            </a:r>
            <a:r>
              <a:rPr sz="1299" spc="-278" dirty="0"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stages</a:t>
            </a:r>
            <a:r>
              <a:rPr sz="1299" spc="-37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1593756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>
              <a:spcBef>
                <a:spcPts val="42"/>
              </a:spcBef>
            </a:pPr>
            <a:endParaRPr sz="1253">
              <a:latin typeface="Calibri"/>
              <a:cs typeface="Calibri"/>
            </a:endParaRPr>
          </a:p>
          <a:p>
            <a:pPr marL="822812"/>
            <a:r>
              <a:rPr sz="1299" spc="-14" dirty="0">
                <a:latin typeface="Calibri"/>
                <a:cs typeface="Calibri"/>
              </a:rPr>
              <a:t>docker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973111"/>
            <a:r>
              <a:rPr sz="1299" spc="-5" dirty="0">
                <a:latin typeface="Calibri"/>
                <a:cs typeface="Calibri"/>
              </a:rPr>
              <a:t>image</a:t>
            </a:r>
            <a:r>
              <a:rPr sz="1299" spc="-28" dirty="0"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'maven:3.6.0-jdk-8-alpine'</a:t>
            </a:r>
            <a:endParaRPr sz="1299">
              <a:latin typeface="Calibri"/>
              <a:cs typeface="Calibri"/>
            </a:endParaRPr>
          </a:p>
          <a:p>
            <a:pPr marL="973111"/>
            <a:r>
              <a:rPr sz="1299" spc="-9" dirty="0">
                <a:latin typeface="Calibri"/>
                <a:cs typeface="Calibri"/>
              </a:rPr>
              <a:t>args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'-v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/root/.m2/repository:/root/.m2/repository'</a:t>
            </a:r>
            <a:endParaRPr sz="1299">
              <a:latin typeface="Calibri"/>
              <a:cs typeface="Calibri"/>
            </a:endParaRPr>
          </a:p>
          <a:p>
            <a:pPr>
              <a:spcBef>
                <a:spcPts val="42"/>
              </a:spcBef>
            </a:pPr>
            <a:endParaRPr sz="1253">
              <a:latin typeface="Calibri"/>
              <a:cs typeface="Calibri"/>
            </a:endParaRPr>
          </a:p>
          <a:p>
            <a:pPr marL="822812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673103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673103"/>
            <a:r>
              <a:rPr sz="1299" spc="-9" dirty="0">
                <a:latin typeface="Calibri"/>
                <a:cs typeface="Calibri"/>
              </a:rPr>
              <a:t>steps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822812">
              <a:spcBef>
                <a:spcPts val="9"/>
              </a:spcBef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32" dirty="0"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spc="-32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mvn</a:t>
            </a:r>
            <a:endParaRPr sz="1299">
              <a:latin typeface="Calibri"/>
              <a:cs typeface="Calibri"/>
            </a:endParaRPr>
          </a:p>
          <a:p>
            <a:pPr marL="673103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73095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223385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73086">
              <a:spcBef>
                <a:spcPts val="14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773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453" y="834099"/>
            <a:ext cx="4083522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74" dirty="0"/>
              <a:t>Paralléliser</a:t>
            </a:r>
            <a:r>
              <a:rPr spc="-56" dirty="0"/>
              <a:t> </a:t>
            </a:r>
            <a:r>
              <a:rPr spc="-51" dirty="0"/>
              <a:t>des</a:t>
            </a:r>
            <a:r>
              <a:rPr spc="-88" dirty="0"/>
              <a:t> </a:t>
            </a:r>
            <a:r>
              <a:rPr spc="-60" dirty="0"/>
              <a:t>tâches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03373" y="1586705"/>
            <a:ext cx="4045151" cy="866302"/>
          </a:xfrm>
          <a:prstGeom prst="rect">
            <a:avLst/>
          </a:prstGeom>
        </p:spPr>
        <p:txBody>
          <a:bodyPr vert="horz" wrap="square" lIns="0" tIns="38901" rIns="0" bIns="0" rtlCol="0">
            <a:spAutoFit/>
          </a:bodyPr>
          <a:lstStyle/>
          <a:p>
            <a:pPr marL="11788" marR="256981">
              <a:lnSpc>
                <a:spcPts val="1764"/>
              </a:lnSpc>
              <a:spcBef>
                <a:spcPts val="306"/>
              </a:spcBef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force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pipeline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est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 aussi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permettre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la </a:t>
            </a:r>
            <a:r>
              <a:rPr sz="1624" spc="-35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parallélisation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des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tâches.</a:t>
            </a:r>
            <a:endParaRPr sz="1624">
              <a:latin typeface="Calibri"/>
              <a:cs typeface="Calibri"/>
            </a:endParaRPr>
          </a:p>
          <a:p>
            <a:pPr marL="11788">
              <a:spcBef>
                <a:spcPts val="914"/>
              </a:spcBef>
            </a:pP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Pour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cela,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le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mot</a:t>
            </a:r>
            <a:r>
              <a:rPr sz="162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clé </a:t>
            </a:r>
            <a:r>
              <a:rPr sz="1624" b="1" spc="-5" dirty="0">
                <a:solidFill>
                  <a:srgbClr val="3F3F3F"/>
                </a:solidFill>
                <a:latin typeface="Calibri"/>
                <a:cs typeface="Calibri"/>
              </a:rPr>
              <a:t>parallel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a</a:t>
            </a:r>
            <a:r>
              <a:rPr sz="162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14" dirty="0">
                <a:solidFill>
                  <a:srgbClr val="3F3F3F"/>
                </a:solidFill>
                <a:latin typeface="Calibri"/>
                <a:cs typeface="Calibri"/>
              </a:rPr>
              <a:t>été</a:t>
            </a:r>
            <a:r>
              <a:rPr sz="1624" spc="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implémenté</a:t>
            </a:r>
            <a:r>
              <a:rPr sz="162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624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24758" y="804415"/>
            <a:ext cx="498055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spc="-9" dirty="0">
                <a:latin typeface="Calibri"/>
                <a:cs typeface="Calibri"/>
              </a:rPr>
              <a:t>p</a:t>
            </a:r>
            <a:r>
              <a:rPr sz="975" dirty="0">
                <a:latin typeface="Calibri"/>
                <a:cs typeface="Calibri"/>
              </a:rPr>
              <a:t>i</a:t>
            </a:r>
            <a:r>
              <a:rPr sz="975" spc="-9" dirty="0">
                <a:latin typeface="Calibri"/>
                <a:cs typeface="Calibri"/>
              </a:rPr>
              <a:t>p</a:t>
            </a:r>
            <a:r>
              <a:rPr sz="975" dirty="0">
                <a:latin typeface="Calibri"/>
                <a:cs typeface="Calibri"/>
              </a:rPr>
              <a:t>eli</a:t>
            </a:r>
            <a:r>
              <a:rPr sz="975" spc="-9" dirty="0">
                <a:latin typeface="Calibri"/>
                <a:cs typeface="Calibri"/>
              </a:rPr>
              <a:t>n</a:t>
            </a:r>
            <a:r>
              <a:rPr sz="975" dirty="0">
                <a:latin typeface="Calibri"/>
                <a:cs typeface="Calibri"/>
              </a:rPr>
              <a:t>e</a:t>
            </a:r>
            <a:r>
              <a:rPr sz="975" spc="-9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49674" y="971826"/>
            <a:ext cx="590593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9" dirty="0">
                <a:latin typeface="Calibri"/>
                <a:cs typeface="Calibri"/>
              </a:rPr>
              <a:t>agent</a:t>
            </a:r>
            <a:r>
              <a:rPr sz="975" spc="-28" dirty="0">
                <a:latin typeface="Calibri"/>
                <a:cs typeface="Calibri"/>
              </a:rPr>
              <a:t> </a:t>
            </a:r>
            <a:r>
              <a:rPr sz="975" spc="-5" dirty="0">
                <a:latin typeface="Calibri"/>
                <a:cs typeface="Calibri"/>
              </a:rPr>
              <a:t>none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49674" y="1124602"/>
            <a:ext cx="398443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86"/>
              </a:lnSpc>
            </a:pPr>
            <a:r>
              <a:rPr sz="975" spc="-9" dirty="0">
                <a:latin typeface="Calibri"/>
                <a:cs typeface="Calibri"/>
              </a:rPr>
              <a:t>stages</a:t>
            </a:r>
            <a:r>
              <a:rPr sz="975" spc="-46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64244" y="1270304"/>
            <a:ext cx="868797" cy="153248"/>
          </a:xfrm>
          <a:custGeom>
            <a:avLst/>
            <a:gdLst/>
            <a:ahLst/>
            <a:cxnLst/>
            <a:rect l="l" t="t" r="r" b="b"/>
            <a:pathLst>
              <a:path w="935990" h="165100">
                <a:moveTo>
                  <a:pt x="568452" y="0"/>
                </a:moveTo>
                <a:lnTo>
                  <a:pt x="355104" y="0"/>
                </a:lnTo>
                <a:lnTo>
                  <a:pt x="326136" y="0"/>
                </a:lnTo>
                <a:lnTo>
                  <a:pt x="284988" y="0"/>
                </a:lnTo>
                <a:lnTo>
                  <a:pt x="0" y="0"/>
                </a:lnTo>
                <a:lnTo>
                  <a:pt x="0" y="164592"/>
                </a:lnTo>
                <a:lnTo>
                  <a:pt x="284988" y="164592"/>
                </a:lnTo>
                <a:lnTo>
                  <a:pt x="326136" y="164592"/>
                </a:lnTo>
                <a:lnTo>
                  <a:pt x="355104" y="164592"/>
                </a:lnTo>
                <a:lnTo>
                  <a:pt x="568452" y="164592"/>
                </a:lnTo>
                <a:lnTo>
                  <a:pt x="568452" y="0"/>
                </a:lnTo>
                <a:close/>
              </a:path>
              <a:path w="935990" h="165100">
                <a:moveTo>
                  <a:pt x="935736" y="0"/>
                </a:moveTo>
                <a:lnTo>
                  <a:pt x="894588" y="0"/>
                </a:lnTo>
                <a:lnTo>
                  <a:pt x="598932" y="0"/>
                </a:lnTo>
                <a:lnTo>
                  <a:pt x="598932" y="164592"/>
                </a:lnTo>
                <a:lnTo>
                  <a:pt x="894588" y="164592"/>
                </a:lnTo>
                <a:lnTo>
                  <a:pt x="935736" y="164592"/>
                </a:lnTo>
                <a:lnTo>
                  <a:pt x="9357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4" name="object 14"/>
          <p:cNvSpPr txBox="1"/>
          <p:nvPr/>
        </p:nvSpPr>
        <p:spPr>
          <a:xfrm>
            <a:off x="5564255" y="1270305"/>
            <a:ext cx="88058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9" dirty="0">
                <a:latin typeface="Calibri"/>
                <a:cs typeface="Calibri"/>
              </a:rPr>
              <a:t>stage</a:t>
            </a:r>
            <a:r>
              <a:rPr sz="975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975" spc="-9" dirty="0">
                <a:solidFill>
                  <a:srgbClr val="808080"/>
                </a:solidFill>
                <a:latin typeface="Calibri"/>
                <a:cs typeface="Calibri"/>
              </a:rPr>
              <a:t>'Run</a:t>
            </a:r>
            <a:r>
              <a:rPr sz="975" spc="-37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975" spc="-19" dirty="0">
                <a:solidFill>
                  <a:srgbClr val="808080"/>
                </a:solidFill>
                <a:latin typeface="Calibri"/>
                <a:cs typeface="Calibri"/>
              </a:rPr>
              <a:t>Tests'</a:t>
            </a:r>
            <a:r>
              <a:rPr sz="975" b="1" spc="-19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65351" y="1270304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20" y="164592"/>
                </a:moveTo>
                <a:lnTo>
                  <a:pt x="0" y="164592"/>
                </a:lnTo>
                <a:lnTo>
                  <a:pt x="0" y="0"/>
                </a:lnTo>
                <a:lnTo>
                  <a:pt x="45720" y="0"/>
                </a:lnTo>
                <a:lnTo>
                  <a:pt x="45720" y="1645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6" name="object 16"/>
          <p:cNvSpPr txBox="1"/>
          <p:nvPr/>
        </p:nvSpPr>
        <p:spPr>
          <a:xfrm>
            <a:off x="6453588" y="125147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77412" y="1418837"/>
            <a:ext cx="455617" cy="153248"/>
          </a:xfrm>
          <a:custGeom>
            <a:avLst/>
            <a:gdLst/>
            <a:ahLst/>
            <a:cxnLst/>
            <a:rect l="l" t="t" r="r" b="b"/>
            <a:pathLst>
              <a:path w="490854" h="165100">
                <a:moveTo>
                  <a:pt x="414528" y="0"/>
                </a:moveTo>
                <a:lnTo>
                  <a:pt x="0" y="0"/>
                </a:lnTo>
                <a:lnTo>
                  <a:pt x="0" y="164592"/>
                </a:lnTo>
                <a:lnTo>
                  <a:pt x="414528" y="164592"/>
                </a:lnTo>
                <a:lnTo>
                  <a:pt x="414528" y="0"/>
                </a:lnTo>
                <a:close/>
              </a:path>
              <a:path w="490854" h="165100">
                <a:moveTo>
                  <a:pt x="490728" y="0"/>
                </a:moveTo>
                <a:lnTo>
                  <a:pt x="445020" y="0"/>
                </a:lnTo>
                <a:lnTo>
                  <a:pt x="445020" y="164592"/>
                </a:lnTo>
                <a:lnTo>
                  <a:pt x="490728" y="164592"/>
                </a:lnTo>
                <a:lnTo>
                  <a:pt x="4907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5677422" y="1399974"/>
            <a:ext cx="467995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975" b="1" spc="-9" dirty="0">
                <a:latin typeface="Calibri"/>
                <a:cs typeface="Calibri"/>
              </a:rPr>
              <a:t>p</a:t>
            </a:r>
            <a:r>
              <a:rPr sz="975" b="1" spc="-5" dirty="0">
                <a:latin typeface="Calibri"/>
                <a:cs typeface="Calibri"/>
              </a:rPr>
              <a:t>a</a:t>
            </a:r>
            <a:r>
              <a:rPr sz="975" b="1" spc="-28" dirty="0">
                <a:latin typeface="Calibri"/>
                <a:cs typeface="Calibri"/>
              </a:rPr>
              <a:t>r</a:t>
            </a:r>
            <a:r>
              <a:rPr sz="975" b="1" spc="-5" dirty="0">
                <a:latin typeface="Calibri"/>
                <a:cs typeface="Calibri"/>
              </a:rPr>
              <a:t>a</a:t>
            </a:r>
            <a:r>
              <a:rPr sz="975" b="1" dirty="0">
                <a:latin typeface="Calibri"/>
                <a:cs typeface="Calibri"/>
              </a:rPr>
              <a:t>ll</a:t>
            </a:r>
            <a:r>
              <a:rPr sz="975" b="1" spc="-5" dirty="0">
                <a:latin typeface="Calibri"/>
                <a:cs typeface="Calibri"/>
              </a:rPr>
              <a:t>e</a:t>
            </a:r>
            <a:r>
              <a:rPr sz="975" b="1" dirty="0">
                <a:latin typeface="Calibri"/>
                <a:cs typeface="Calibri"/>
              </a:rPr>
              <a:t>l</a:t>
            </a:r>
            <a:r>
              <a:rPr sz="975" b="1" spc="5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90591" y="1567370"/>
            <a:ext cx="1283744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19" dirty="0">
                <a:latin typeface="Calibri"/>
                <a:cs typeface="Calibri"/>
              </a:rPr>
              <a:t>stage</a:t>
            </a:r>
            <a:r>
              <a:rPr sz="975" b="1" spc="-1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975" spc="-19" dirty="0">
                <a:solidFill>
                  <a:srgbClr val="808080"/>
                </a:solidFill>
                <a:latin typeface="Calibri"/>
                <a:cs typeface="Calibri"/>
              </a:rPr>
              <a:t>'Test</a:t>
            </a:r>
            <a:r>
              <a:rPr sz="975" spc="14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On</a:t>
            </a:r>
            <a:r>
              <a:rPr sz="975" spc="-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Windows'</a:t>
            </a:r>
            <a:r>
              <a:rPr sz="975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92017" y="1567370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20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20" y="0"/>
                </a:lnTo>
                <a:lnTo>
                  <a:pt x="45720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1" name="object 21"/>
          <p:cNvSpPr txBox="1"/>
          <p:nvPr/>
        </p:nvSpPr>
        <p:spPr>
          <a:xfrm>
            <a:off x="7080267" y="154852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05173" y="1715902"/>
            <a:ext cx="365437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dirty="0">
                <a:latin typeface="Calibri"/>
                <a:cs typeface="Calibri"/>
              </a:rPr>
              <a:t>a</a:t>
            </a:r>
            <a:r>
              <a:rPr sz="975" spc="-23" dirty="0">
                <a:latin typeface="Calibri"/>
                <a:cs typeface="Calibri"/>
              </a:rPr>
              <a:t>g</a:t>
            </a:r>
            <a:r>
              <a:rPr sz="975" dirty="0">
                <a:latin typeface="Calibri"/>
                <a:cs typeface="Calibri"/>
              </a:rPr>
              <a:t>e</a:t>
            </a:r>
            <a:r>
              <a:rPr sz="975" spc="-19" dirty="0">
                <a:latin typeface="Calibri"/>
                <a:cs typeface="Calibri"/>
              </a:rPr>
              <a:t>n</a:t>
            </a:r>
            <a:r>
              <a:rPr sz="975" dirty="0">
                <a:latin typeface="Calibri"/>
                <a:cs typeface="Calibri"/>
              </a:rPr>
              <a:t>t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18340" y="1864435"/>
            <a:ext cx="831074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dirty="0">
                <a:latin typeface="Calibri"/>
                <a:cs typeface="Calibri"/>
              </a:rPr>
              <a:t>label</a:t>
            </a:r>
            <a:r>
              <a:rPr sz="975" spc="-56" dirty="0"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"windows"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05173" y="2014382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19" y="0"/>
                </a:lnTo>
                <a:lnTo>
                  <a:pt x="45719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5" name="object 25"/>
          <p:cNvSpPr txBox="1"/>
          <p:nvPr/>
        </p:nvSpPr>
        <p:spPr>
          <a:xfrm>
            <a:off x="5893390" y="1995532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26391" y="2162914"/>
            <a:ext cx="252269" cy="2821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14" dirty="0">
                <a:latin typeface="Calibri"/>
                <a:cs typeface="Calibri"/>
              </a:rPr>
              <a:t>s</a:t>
            </a:r>
            <a:r>
              <a:rPr sz="975" spc="-28" dirty="0">
                <a:latin typeface="Calibri"/>
                <a:cs typeface="Calibri"/>
              </a:rPr>
              <a:t>t</a:t>
            </a:r>
            <a:r>
              <a:rPr sz="975" dirty="0">
                <a:latin typeface="Calibri"/>
                <a:cs typeface="Calibri"/>
              </a:rPr>
              <a:t>eps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196579" y="2162913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2"/>
                </a:moveTo>
                <a:lnTo>
                  <a:pt x="0" y="164592"/>
                </a:lnTo>
                <a:lnTo>
                  <a:pt x="0" y="0"/>
                </a:lnTo>
                <a:lnTo>
                  <a:pt x="45719" y="0"/>
                </a:lnTo>
                <a:lnTo>
                  <a:pt x="45719" y="1645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8" name="object 28"/>
          <p:cNvSpPr txBox="1"/>
          <p:nvPr/>
        </p:nvSpPr>
        <p:spPr>
          <a:xfrm>
            <a:off x="6184847" y="214408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18340" y="2315691"/>
            <a:ext cx="948368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86"/>
              </a:lnSpc>
            </a:pPr>
            <a:r>
              <a:rPr sz="975" spc="-9" dirty="0">
                <a:latin typeface="Calibri"/>
                <a:cs typeface="Calibri"/>
              </a:rPr>
              <a:t>ba</a:t>
            </a:r>
            <a:r>
              <a:rPr sz="975" dirty="0">
                <a:latin typeface="Calibri"/>
                <a:cs typeface="Calibri"/>
              </a:rPr>
              <a:t>t</a:t>
            </a:r>
            <a:r>
              <a:rPr sz="975" spc="-5" dirty="0"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975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n-</a:t>
            </a:r>
            <a:r>
              <a:rPr sz="975" spc="-1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975" spc="-23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975" spc="-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s.</a:t>
            </a:r>
            <a:r>
              <a:rPr sz="975" spc="-9" dirty="0">
                <a:solidFill>
                  <a:srgbClr val="808080"/>
                </a:solidFill>
                <a:latin typeface="Calibri"/>
                <a:cs typeface="Calibri"/>
              </a:rPr>
              <a:t>bat</a:t>
            </a:r>
            <a:r>
              <a:rPr sz="97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975" dirty="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05173" y="2459978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19" y="0"/>
                </a:lnTo>
                <a:lnTo>
                  <a:pt x="45719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1" name="object 31"/>
          <p:cNvSpPr txBox="1"/>
          <p:nvPr/>
        </p:nvSpPr>
        <p:spPr>
          <a:xfrm>
            <a:off x="5893390" y="244113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26391" y="2608512"/>
            <a:ext cx="280561" cy="2821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9" dirty="0">
                <a:latin typeface="Calibri"/>
                <a:cs typeface="Calibri"/>
              </a:rPr>
              <a:t>p</a:t>
            </a:r>
            <a:r>
              <a:rPr sz="975" dirty="0">
                <a:latin typeface="Calibri"/>
                <a:cs typeface="Calibri"/>
              </a:rPr>
              <a:t>o</a:t>
            </a:r>
            <a:r>
              <a:rPr sz="975" spc="-23" dirty="0">
                <a:latin typeface="Calibri"/>
                <a:cs typeface="Calibri"/>
              </a:rPr>
              <a:t>s</a:t>
            </a:r>
            <a:r>
              <a:rPr sz="975" dirty="0">
                <a:latin typeface="Calibri"/>
                <a:cs typeface="Calibri"/>
              </a:rPr>
              <a:t>t</a:t>
            </a:r>
            <a:r>
              <a:rPr sz="975" spc="5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18340" y="2761288"/>
            <a:ext cx="335377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95"/>
              </a:lnSpc>
            </a:pPr>
            <a:r>
              <a:rPr sz="975" dirty="0">
                <a:latin typeface="Calibri"/>
                <a:cs typeface="Calibri"/>
              </a:rPr>
              <a:t>al</a:t>
            </a:r>
            <a:endParaRPr sz="975">
              <a:latin typeface="Calibri"/>
              <a:cs typeface="Calibri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6132923" y="2758459"/>
          <a:ext cx="1094542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8531">
                <a:tc gridSpan="2">
                  <a:txBody>
                    <a:bodyPr/>
                    <a:lstStyle/>
                    <a:p>
                      <a:pPr>
                        <a:lnSpc>
                          <a:spcPts val="1160"/>
                        </a:lnSpc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ways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1160"/>
                        </a:lnSpc>
                      </a:pPr>
                      <a:r>
                        <a:rPr sz="10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{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75"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j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"**/TEST-*.xml"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object 35"/>
          <p:cNvSpPr/>
          <p:nvPr/>
        </p:nvSpPr>
        <p:spPr>
          <a:xfrm>
            <a:off x="5905161" y="3055523"/>
            <a:ext cx="156195" cy="301780"/>
          </a:xfrm>
          <a:custGeom>
            <a:avLst/>
            <a:gdLst/>
            <a:ahLst/>
            <a:cxnLst/>
            <a:rect l="l" t="t" r="r" b="b"/>
            <a:pathLst>
              <a:path w="168275" h="325120">
                <a:moveTo>
                  <a:pt x="45720" y="160020"/>
                </a:moveTo>
                <a:lnTo>
                  <a:pt x="0" y="160020"/>
                </a:lnTo>
                <a:lnTo>
                  <a:pt x="0" y="324612"/>
                </a:lnTo>
                <a:lnTo>
                  <a:pt x="45720" y="324612"/>
                </a:lnTo>
                <a:lnTo>
                  <a:pt x="45720" y="160020"/>
                </a:lnTo>
                <a:close/>
              </a:path>
              <a:path w="168275" h="325120">
                <a:moveTo>
                  <a:pt x="167652" y="0"/>
                </a:moveTo>
                <a:lnTo>
                  <a:pt x="121920" y="0"/>
                </a:lnTo>
                <a:lnTo>
                  <a:pt x="121920" y="164592"/>
                </a:lnTo>
                <a:lnTo>
                  <a:pt x="167652" y="164592"/>
                </a:lnTo>
                <a:lnTo>
                  <a:pt x="167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5893390" y="3036696"/>
            <a:ext cx="179771" cy="312581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24954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11788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85487" y="3502534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19" y="0"/>
                </a:lnTo>
                <a:lnTo>
                  <a:pt x="45719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8" name="object 38"/>
          <p:cNvSpPr txBox="1"/>
          <p:nvPr/>
        </p:nvSpPr>
        <p:spPr>
          <a:xfrm>
            <a:off x="6873717" y="3483699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5811810" y="3352589"/>
          <a:ext cx="1062714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9946">
                <a:tc gridSpan="3">
                  <a:txBody>
                    <a:bodyPr/>
                    <a:lstStyle/>
                    <a:p>
                      <a:pPr marR="3175">
                        <a:lnSpc>
                          <a:spcPts val="1170"/>
                        </a:lnSpc>
                      </a:pPr>
                      <a:r>
                        <a:rPr sz="10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}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75">
                <a:tc gridSpan="3"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spc="-20" dirty="0">
                          <a:latin typeface="Calibri"/>
                          <a:cs typeface="Calibri"/>
                        </a:rPr>
                        <a:t>stage</a:t>
                      </a:r>
                      <a:r>
                        <a:rPr sz="1000" b="1" spc="-20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sz="1000" spc="-20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'Test</a:t>
                      </a:r>
                      <a:r>
                        <a:rPr sz="1000" spc="1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1000" spc="-1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Linux'</a:t>
                      </a:r>
                      <a:r>
                        <a:rPr sz="1000" b="1" spc="-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5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60"/>
                        </a:lnSpc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t </a:t>
                      </a:r>
                      <a:r>
                        <a:rPr sz="10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{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6018340" y="3799600"/>
            <a:ext cx="623011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dirty="0">
                <a:latin typeface="Calibri"/>
                <a:cs typeface="Calibri"/>
              </a:rPr>
              <a:t>label</a:t>
            </a:r>
            <a:r>
              <a:rPr sz="975" spc="-56" dirty="0"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"linux"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905173" y="3948133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1"/>
                </a:moveTo>
                <a:lnTo>
                  <a:pt x="0" y="164591"/>
                </a:lnTo>
                <a:lnTo>
                  <a:pt x="0" y="0"/>
                </a:lnTo>
                <a:lnTo>
                  <a:pt x="45719" y="0"/>
                </a:lnTo>
                <a:lnTo>
                  <a:pt x="45719" y="1645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2" name="object 42"/>
          <p:cNvSpPr txBox="1"/>
          <p:nvPr/>
        </p:nvSpPr>
        <p:spPr>
          <a:xfrm>
            <a:off x="5893390" y="3929320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26391" y="4096664"/>
            <a:ext cx="252269" cy="2821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14" dirty="0">
                <a:latin typeface="Calibri"/>
                <a:cs typeface="Calibri"/>
              </a:rPr>
              <a:t>s</a:t>
            </a:r>
            <a:r>
              <a:rPr sz="975" spc="-28" dirty="0">
                <a:latin typeface="Calibri"/>
                <a:cs typeface="Calibri"/>
              </a:rPr>
              <a:t>t</a:t>
            </a:r>
            <a:r>
              <a:rPr sz="975" dirty="0">
                <a:latin typeface="Calibri"/>
                <a:cs typeface="Calibri"/>
              </a:rPr>
              <a:t>eps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96579" y="4096664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2"/>
                </a:moveTo>
                <a:lnTo>
                  <a:pt x="0" y="164592"/>
                </a:lnTo>
                <a:lnTo>
                  <a:pt x="0" y="0"/>
                </a:lnTo>
                <a:lnTo>
                  <a:pt x="45719" y="0"/>
                </a:lnTo>
                <a:lnTo>
                  <a:pt x="45719" y="1645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5" name="object 45"/>
          <p:cNvSpPr txBox="1"/>
          <p:nvPr/>
        </p:nvSpPr>
        <p:spPr>
          <a:xfrm>
            <a:off x="6184847" y="4077784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018340" y="4249441"/>
            <a:ext cx="848167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95"/>
              </a:lnSpc>
            </a:pPr>
            <a:r>
              <a:rPr sz="975" dirty="0">
                <a:latin typeface="Calibri"/>
                <a:cs typeface="Calibri"/>
              </a:rPr>
              <a:t>sh</a:t>
            </a:r>
            <a:r>
              <a:rPr sz="975" spc="-56" dirty="0">
                <a:latin typeface="Calibri"/>
                <a:cs typeface="Calibri"/>
              </a:rPr>
              <a:t> </a:t>
            </a:r>
            <a:r>
              <a:rPr sz="975" spc="-5" dirty="0">
                <a:solidFill>
                  <a:srgbClr val="808080"/>
                </a:solidFill>
                <a:latin typeface="Calibri"/>
                <a:cs typeface="Calibri"/>
              </a:rPr>
              <a:t>"run-tests.sh"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905173" y="4395143"/>
            <a:ext cx="42438" cy="153248"/>
          </a:xfrm>
          <a:custGeom>
            <a:avLst/>
            <a:gdLst/>
            <a:ahLst/>
            <a:cxnLst/>
            <a:rect l="l" t="t" r="r" b="b"/>
            <a:pathLst>
              <a:path w="45720" h="165100">
                <a:moveTo>
                  <a:pt x="45719" y="164592"/>
                </a:moveTo>
                <a:lnTo>
                  <a:pt x="0" y="164592"/>
                </a:lnTo>
                <a:lnTo>
                  <a:pt x="0" y="0"/>
                </a:lnTo>
                <a:lnTo>
                  <a:pt x="45719" y="0"/>
                </a:lnTo>
                <a:lnTo>
                  <a:pt x="45719" y="1645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5893390" y="4376308"/>
            <a:ext cx="66604" cy="162540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926391" y="4543677"/>
            <a:ext cx="280561" cy="28212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8"/>
              </a:lnSpc>
            </a:pPr>
            <a:r>
              <a:rPr sz="975" spc="-9" dirty="0">
                <a:latin typeface="Calibri"/>
                <a:cs typeface="Calibri"/>
              </a:rPr>
              <a:t>p</a:t>
            </a:r>
            <a:r>
              <a:rPr sz="975" dirty="0">
                <a:latin typeface="Calibri"/>
                <a:cs typeface="Calibri"/>
              </a:rPr>
              <a:t>o</a:t>
            </a:r>
            <a:r>
              <a:rPr sz="975" spc="-23" dirty="0">
                <a:latin typeface="Calibri"/>
                <a:cs typeface="Calibri"/>
              </a:rPr>
              <a:t>s</a:t>
            </a:r>
            <a:r>
              <a:rPr sz="975" dirty="0">
                <a:latin typeface="Calibri"/>
                <a:cs typeface="Calibri"/>
              </a:rPr>
              <a:t>t</a:t>
            </a:r>
            <a:r>
              <a:rPr sz="975" spc="5" dirty="0">
                <a:latin typeface="Calibri"/>
                <a:cs typeface="Calibri"/>
              </a:rPr>
              <a:t> </a:t>
            </a: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018340" y="4696453"/>
            <a:ext cx="335377" cy="14106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86"/>
              </a:lnSpc>
            </a:pPr>
            <a:r>
              <a:rPr sz="975" dirty="0">
                <a:latin typeface="Calibri"/>
                <a:cs typeface="Calibri"/>
              </a:rPr>
              <a:t>al</a:t>
            </a:r>
            <a:endParaRPr sz="975">
              <a:latin typeface="Calibri"/>
              <a:cs typeface="Calibri"/>
            </a:endParaRPr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6132923" y="4692208"/>
          <a:ext cx="1094542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8532">
                <a:tc gridSpan="2">
                  <a:txBody>
                    <a:bodyPr/>
                    <a:lstStyle/>
                    <a:p>
                      <a:pPr>
                        <a:lnSpc>
                          <a:spcPts val="1160"/>
                        </a:lnSpc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ways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1160"/>
                        </a:lnSpc>
                      </a:pPr>
                      <a:r>
                        <a:rPr sz="10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{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75"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dirty="0">
                          <a:latin typeface="Calibri"/>
                          <a:cs typeface="Calibri"/>
                        </a:rPr>
                        <a:t>j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un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it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"**/TEST-*.xml"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" name="object 52"/>
          <p:cNvSpPr/>
          <p:nvPr/>
        </p:nvSpPr>
        <p:spPr>
          <a:xfrm>
            <a:off x="5336495" y="4990688"/>
            <a:ext cx="724390" cy="1045621"/>
          </a:xfrm>
          <a:custGeom>
            <a:avLst/>
            <a:gdLst/>
            <a:ahLst/>
            <a:cxnLst/>
            <a:rect l="l" t="t" r="r" b="b"/>
            <a:pathLst>
              <a:path w="780414" h="1126490">
                <a:moveTo>
                  <a:pt x="45732" y="961644"/>
                </a:moveTo>
                <a:lnTo>
                  <a:pt x="0" y="961644"/>
                </a:lnTo>
                <a:lnTo>
                  <a:pt x="0" y="1126236"/>
                </a:lnTo>
                <a:lnTo>
                  <a:pt x="45732" y="1126236"/>
                </a:lnTo>
                <a:lnTo>
                  <a:pt x="45732" y="961644"/>
                </a:lnTo>
                <a:close/>
              </a:path>
              <a:path w="780414" h="1126490">
                <a:moveTo>
                  <a:pt x="167652" y="801636"/>
                </a:moveTo>
                <a:lnTo>
                  <a:pt x="121932" y="801636"/>
                </a:lnTo>
                <a:lnTo>
                  <a:pt x="121932" y="966216"/>
                </a:lnTo>
                <a:lnTo>
                  <a:pt x="167652" y="966216"/>
                </a:lnTo>
                <a:lnTo>
                  <a:pt x="167652" y="801636"/>
                </a:lnTo>
                <a:close/>
              </a:path>
              <a:path w="780414" h="1126490">
                <a:moveTo>
                  <a:pt x="291084" y="640080"/>
                </a:moveTo>
                <a:lnTo>
                  <a:pt x="245364" y="640080"/>
                </a:lnTo>
                <a:lnTo>
                  <a:pt x="245364" y="804684"/>
                </a:lnTo>
                <a:lnTo>
                  <a:pt x="291084" y="804684"/>
                </a:lnTo>
                <a:lnTo>
                  <a:pt x="291084" y="640080"/>
                </a:lnTo>
                <a:close/>
              </a:path>
              <a:path w="780414" h="1126490">
                <a:moveTo>
                  <a:pt x="413016" y="480060"/>
                </a:moveTo>
                <a:lnTo>
                  <a:pt x="367284" y="480060"/>
                </a:lnTo>
                <a:lnTo>
                  <a:pt x="367284" y="644652"/>
                </a:lnTo>
                <a:lnTo>
                  <a:pt x="413016" y="644652"/>
                </a:lnTo>
                <a:lnTo>
                  <a:pt x="413016" y="480060"/>
                </a:lnTo>
                <a:close/>
              </a:path>
              <a:path w="780414" h="1126490">
                <a:moveTo>
                  <a:pt x="534936" y="320052"/>
                </a:moveTo>
                <a:lnTo>
                  <a:pt x="489216" y="320052"/>
                </a:lnTo>
                <a:lnTo>
                  <a:pt x="489216" y="484632"/>
                </a:lnTo>
                <a:lnTo>
                  <a:pt x="534936" y="484632"/>
                </a:lnTo>
                <a:lnTo>
                  <a:pt x="534936" y="320052"/>
                </a:lnTo>
                <a:close/>
              </a:path>
              <a:path w="780414" h="1126490">
                <a:moveTo>
                  <a:pt x="658368" y="160032"/>
                </a:moveTo>
                <a:lnTo>
                  <a:pt x="612648" y="160032"/>
                </a:lnTo>
                <a:lnTo>
                  <a:pt x="612648" y="324612"/>
                </a:lnTo>
                <a:lnTo>
                  <a:pt x="658368" y="324612"/>
                </a:lnTo>
                <a:lnTo>
                  <a:pt x="658368" y="160032"/>
                </a:lnTo>
                <a:close/>
              </a:path>
              <a:path w="780414" h="1126490">
                <a:moveTo>
                  <a:pt x="780300" y="0"/>
                </a:moveTo>
                <a:lnTo>
                  <a:pt x="734568" y="0"/>
                </a:lnTo>
                <a:lnTo>
                  <a:pt x="734568" y="164604"/>
                </a:lnTo>
                <a:lnTo>
                  <a:pt x="780300" y="164604"/>
                </a:lnTo>
                <a:lnTo>
                  <a:pt x="780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3" name="object 53"/>
          <p:cNvSpPr txBox="1"/>
          <p:nvPr/>
        </p:nvSpPr>
        <p:spPr>
          <a:xfrm>
            <a:off x="5324758" y="4971875"/>
            <a:ext cx="748556" cy="1062786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693143">
              <a:spcBef>
                <a:spcPts val="97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579976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465632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352465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239299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124954">
              <a:spcBef>
                <a:spcPts val="9"/>
              </a:spcBef>
            </a:pPr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  <a:p>
            <a:pPr marL="11788"/>
            <a:r>
              <a:rPr sz="975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975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75087" y="2786750"/>
            <a:ext cx="4998234" cy="1339739"/>
            <a:chOff x="0" y="3002279"/>
            <a:chExt cx="5384800" cy="1443355"/>
          </a:xfrm>
        </p:grpSpPr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09900"/>
              <a:ext cx="5376671" cy="142798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0" y="3002279"/>
              <a:ext cx="5384800" cy="1443355"/>
            </a:xfrm>
            <a:custGeom>
              <a:avLst/>
              <a:gdLst/>
              <a:ahLst/>
              <a:cxnLst/>
              <a:rect l="l" t="t" r="r" b="b"/>
              <a:pathLst>
                <a:path w="5384800" h="1443354">
                  <a:moveTo>
                    <a:pt x="5376672" y="7620"/>
                  </a:moveTo>
                  <a:lnTo>
                    <a:pt x="0" y="7620"/>
                  </a:lnTo>
                  <a:lnTo>
                    <a:pt x="0" y="0"/>
                  </a:lnTo>
                  <a:lnTo>
                    <a:pt x="5382767" y="0"/>
                  </a:lnTo>
                  <a:lnTo>
                    <a:pt x="5384292" y="1524"/>
                  </a:lnTo>
                  <a:lnTo>
                    <a:pt x="5384292" y="3048"/>
                  </a:lnTo>
                  <a:lnTo>
                    <a:pt x="5376672" y="3048"/>
                  </a:lnTo>
                  <a:lnTo>
                    <a:pt x="5376672" y="7620"/>
                  </a:lnTo>
                  <a:close/>
                </a:path>
                <a:path w="5384800" h="1443354">
                  <a:moveTo>
                    <a:pt x="5376672" y="1440180"/>
                  </a:moveTo>
                  <a:lnTo>
                    <a:pt x="5376672" y="3048"/>
                  </a:lnTo>
                  <a:lnTo>
                    <a:pt x="5381244" y="7620"/>
                  </a:lnTo>
                  <a:lnTo>
                    <a:pt x="5384292" y="7620"/>
                  </a:lnTo>
                  <a:lnTo>
                    <a:pt x="5384292" y="1435607"/>
                  </a:lnTo>
                  <a:lnTo>
                    <a:pt x="5381244" y="1435607"/>
                  </a:lnTo>
                  <a:lnTo>
                    <a:pt x="5376672" y="1440180"/>
                  </a:lnTo>
                  <a:close/>
                </a:path>
                <a:path w="5384800" h="1443354">
                  <a:moveTo>
                    <a:pt x="5384292" y="7620"/>
                  </a:moveTo>
                  <a:lnTo>
                    <a:pt x="5381244" y="7620"/>
                  </a:lnTo>
                  <a:lnTo>
                    <a:pt x="5376672" y="3048"/>
                  </a:lnTo>
                  <a:lnTo>
                    <a:pt x="5384292" y="3048"/>
                  </a:lnTo>
                  <a:lnTo>
                    <a:pt x="5384292" y="7620"/>
                  </a:lnTo>
                  <a:close/>
                </a:path>
                <a:path w="5384800" h="1443354">
                  <a:moveTo>
                    <a:pt x="5382767" y="1443228"/>
                  </a:moveTo>
                  <a:lnTo>
                    <a:pt x="0" y="1443228"/>
                  </a:lnTo>
                  <a:lnTo>
                    <a:pt x="0" y="1435607"/>
                  </a:lnTo>
                  <a:lnTo>
                    <a:pt x="5376672" y="1435607"/>
                  </a:lnTo>
                  <a:lnTo>
                    <a:pt x="5376672" y="1440180"/>
                  </a:lnTo>
                  <a:lnTo>
                    <a:pt x="5384292" y="1440180"/>
                  </a:lnTo>
                  <a:lnTo>
                    <a:pt x="5384292" y="1441703"/>
                  </a:lnTo>
                  <a:lnTo>
                    <a:pt x="5382767" y="1443228"/>
                  </a:lnTo>
                  <a:close/>
                </a:path>
                <a:path w="5384800" h="1443354">
                  <a:moveTo>
                    <a:pt x="5384292" y="1440180"/>
                  </a:moveTo>
                  <a:lnTo>
                    <a:pt x="5376672" y="1440180"/>
                  </a:lnTo>
                  <a:lnTo>
                    <a:pt x="5381244" y="1435607"/>
                  </a:lnTo>
                  <a:lnTo>
                    <a:pt x="5384292" y="1435607"/>
                  </a:lnTo>
                  <a:lnTo>
                    <a:pt x="5384292" y="14401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</p:spTree>
    <p:extLst>
      <p:ext uri="{BB962C8B-B14F-4D97-AF65-F5344CB8AC3E}">
        <p14:creationId xmlns:p14="http://schemas.microsoft.com/office/powerpoint/2010/main" val="92123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6" y="834099"/>
            <a:ext cx="2743562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</a:t>
            </a:r>
            <a:r>
              <a:rPr spc="-111" dirty="0"/>
              <a:t> </a:t>
            </a:r>
            <a:r>
              <a:rPr spc="-88" dirty="0"/>
              <a:t>Variables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7382" y="1541418"/>
            <a:ext cx="5466229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Déclarer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des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variables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d'environnement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personnalisées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7383" y="2872548"/>
            <a:ext cx="3268303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Variables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prédéfinis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par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Jenkins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7382" y="4205124"/>
            <a:ext cx="5217496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Il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est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 possible</a:t>
            </a:r>
            <a:r>
              <a:rPr sz="1764" spc="-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listes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ces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variables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prédéfinis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dans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:</a:t>
            </a:r>
            <a:endParaRPr sz="1764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40065" y="1826240"/>
            <a:ext cx="4975247" cy="990216"/>
            <a:chOff x="1793748" y="1967483"/>
            <a:chExt cx="5360035" cy="1066800"/>
          </a:xfrm>
        </p:grpSpPr>
        <p:sp>
          <p:nvSpPr>
            <p:cNvPr id="10" name="object 10"/>
            <p:cNvSpPr/>
            <p:nvPr/>
          </p:nvSpPr>
          <p:spPr>
            <a:xfrm>
              <a:off x="1801367" y="1975103"/>
              <a:ext cx="5344795" cy="1053465"/>
            </a:xfrm>
            <a:custGeom>
              <a:avLst/>
              <a:gdLst/>
              <a:ahLst/>
              <a:cxnLst/>
              <a:rect l="l" t="t" r="r" b="b"/>
              <a:pathLst>
                <a:path w="5344795" h="1053464">
                  <a:moveTo>
                    <a:pt x="5344667" y="1053084"/>
                  </a:moveTo>
                  <a:lnTo>
                    <a:pt x="0" y="1053084"/>
                  </a:lnTo>
                  <a:lnTo>
                    <a:pt x="0" y="0"/>
                  </a:lnTo>
                  <a:lnTo>
                    <a:pt x="5344667" y="0"/>
                  </a:lnTo>
                  <a:lnTo>
                    <a:pt x="5344667" y="10530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93748" y="1967483"/>
              <a:ext cx="5360035" cy="1066800"/>
            </a:xfrm>
            <a:custGeom>
              <a:avLst/>
              <a:gdLst/>
              <a:ahLst/>
              <a:cxnLst/>
              <a:rect l="l" t="t" r="r" b="b"/>
              <a:pathLst>
                <a:path w="5360034" h="1066800">
                  <a:moveTo>
                    <a:pt x="5356860" y="1066800"/>
                  </a:moveTo>
                  <a:lnTo>
                    <a:pt x="3048" y="1066800"/>
                  </a:lnTo>
                  <a:lnTo>
                    <a:pt x="0" y="1063752"/>
                  </a:lnTo>
                  <a:lnTo>
                    <a:pt x="0" y="4572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4572"/>
                  </a:lnTo>
                  <a:lnTo>
                    <a:pt x="5359907" y="7620"/>
                  </a:lnTo>
                  <a:lnTo>
                    <a:pt x="13716" y="7620"/>
                  </a:lnTo>
                  <a:lnTo>
                    <a:pt x="7620" y="15240"/>
                  </a:lnTo>
                  <a:lnTo>
                    <a:pt x="13716" y="15240"/>
                  </a:lnTo>
                  <a:lnTo>
                    <a:pt x="13716" y="1053084"/>
                  </a:lnTo>
                  <a:lnTo>
                    <a:pt x="7620" y="1053084"/>
                  </a:lnTo>
                  <a:lnTo>
                    <a:pt x="13716" y="1060704"/>
                  </a:lnTo>
                  <a:lnTo>
                    <a:pt x="5359907" y="1060704"/>
                  </a:lnTo>
                  <a:lnTo>
                    <a:pt x="5359907" y="1063752"/>
                  </a:lnTo>
                  <a:lnTo>
                    <a:pt x="5356860" y="1066800"/>
                  </a:lnTo>
                  <a:close/>
                </a:path>
                <a:path w="5360034" h="1066800">
                  <a:moveTo>
                    <a:pt x="13716" y="15240"/>
                  </a:moveTo>
                  <a:lnTo>
                    <a:pt x="7620" y="15240"/>
                  </a:lnTo>
                  <a:lnTo>
                    <a:pt x="13716" y="7620"/>
                  </a:lnTo>
                  <a:lnTo>
                    <a:pt x="13716" y="15240"/>
                  </a:lnTo>
                  <a:close/>
                </a:path>
                <a:path w="5360034" h="1066800">
                  <a:moveTo>
                    <a:pt x="5346192" y="15240"/>
                  </a:moveTo>
                  <a:lnTo>
                    <a:pt x="13716" y="15240"/>
                  </a:lnTo>
                  <a:lnTo>
                    <a:pt x="13716" y="7620"/>
                  </a:lnTo>
                  <a:lnTo>
                    <a:pt x="5346192" y="7620"/>
                  </a:lnTo>
                  <a:lnTo>
                    <a:pt x="5346192" y="15240"/>
                  </a:lnTo>
                  <a:close/>
                </a:path>
                <a:path w="5360034" h="1066800">
                  <a:moveTo>
                    <a:pt x="5346192" y="1060704"/>
                  </a:moveTo>
                  <a:lnTo>
                    <a:pt x="5346192" y="7620"/>
                  </a:lnTo>
                  <a:lnTo>
                    <a:pt x="5352287" y="15240"/>
                  </a:lnTo>
                  <a:lnTo>
                    <a:pt x="5359907" y="15240"/>
                  </a:lnTo>
                  <a:lnTo>
                    <a:pt x="5359907" y="1053084"/>
                  </a:lnTo>
                  <a:lnTo>
                    <a:pt x="5352287" y="1053084"/>
                  </a:lnTo>
                  <a:lnTo>
                    <a:pt x="5346192" y="1060704"/>
                  </a:lnTo>
                  <a:close/>
                </a:path>
                <a:path w="5360034" h="1066800">
                  <a:moveTo>
                    <a:pt x="5359907" y="15240"/>
                  </a:moveTo>
                  <a:lnTo>
                    <a:pt x="5352287" y="15240"/>
                  </a:lnTo>
                  <a:lnTo>
                    <a:pt x="5346192" y="7620"/>
                  </a:lnTo>
                  <a:lnTo>
                    <a:pt x="5359907" y="7620"/>
                  </a:lnTo>
                  <a:lnTo>
                    <a:pt x="5359907" y="15240"/>
                  </a:lnTo>
                  <a:close/>
                </a:path>
                <a:path w="5360034" h="1066800">
                  <a:moveTo>
                    <a:pt x="13716" y="1060704"/>
                  </a:moveTo>
                  <a:lnTo>
                    <a:pt x="7620" y="1053084"/>
                  </a:lnTo>
                  <a:lnTo>
                    <a:pt x="13716" y="1053084"/>
                  </a:lnTo>
                  <a:lnTo>
                    <a:pt x="13716" y="1060704"/>
                  </a:lnTo>
                  <a:close/>
                </a:path>
                <a:path w="5360034" h="1066800">
                  <a:moveTo>
                    <a:pt x="5346192" y="1060704"/>
                  </a:moveTo>
                  <a:lnTo>
                    <a:pt x="13716" y="1060704"/>
                  </a:lnTo>
                  <a:lnTo>
                    <a:pt x="13716" y="1053084"/>
                  </a:lnTo>
                  <a:lnTo>
                    <a:pt x="5346192" y="1053084"/>
                  </a:lnTo>
                  <a:lnTo>
                    <a:pt x="5346192" y="1060704"/>
                  </a:lnTo>
                  <a:close/>
                </a:path>
                <a:path w="5360034" h="1066800">
                  <a:moveTo>
                    <a:pt x="5359907" y="1060704"/>
                  </a:moveTo>
                  <a:lnTo>
                    <a:pt x="5346192" y="1060704"/>
                  </a:lnTo>
                  <a:lnTo>
                    <a:pt x="5352287" y="1053084"/>
                  </a:lnTo>
                  <a:lnTo>
                    <a:pt x="5359907" y="1053084"/>
                  </a:lnTo>
                  <a:lnTo>
                    <a:pt x="5359907" y="1060704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20696" y="1865848"/>
            <a:ext cx="986680" cy="21800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439" spc="5" dirty="0">
                <a:latin typeface="Calibri"/>
                <a:cs typeface="Calibri"/>
              </a:rPr>
              <a:t>environment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20696" y="1865849"/>
            <a:ext cx="3767537" cy="674879"/>
          </a:xfrm>
          <a:custGeom>
            <a:avLst/>
            <a:gdLst/>
            <a:ahLst/>
            <a:cxnLst/>
            <a:rect l="l" t="t" r="r" b="b"/>
            <a:pathLst>
              <a:path w="4058920" h="727075">
                <a:moveTo>
                  <a:pt x="1799831" y="240792"/>
                </a:moveTo>
                <a:lnTo>
                  <a:pt x="1162799" y="240792"/>
                </a:lnTo>
                <a:lnTo>
                  <a:pt x="1162799" y="0"/>
                </a:lnTo>
                <a:lnTo>
                  <a:pt x="1094232" y="0"/>
                </a:lnTo>
                <a:lnTo>
                  <a:pt x="1094232" y="240792"/>
                </a:lnTo>
                <a:lnTo>
                  <a:pt x="0" y="240792"/>
                </a:lnTo>
                <a:lnTo>
                  <a:pt x="0" y="481584"/>
                </a:lnTo>
                <a:lnTo>
                  <a:pt x="0" y="486156"/>
                </a:lnTo>
                <a:lnTo>
                  <a:pt x="0" y="726948"/>
                </a:lnTo>
                <a:lnTo>
                  <a:pt x="68567" y="726948"/>
                </a:lnTo>
                <a:lnTo>
                  <a:pt x="68567" y="486156"/>
                </a:lnTo>
                <a:lnTo>
                  <a:pt x="1799831" y="486156"/>
                </a:lnTo>
                <a:lnTo>
                  <a:pt x="1799831" y="240792"/>
                </a:lnTo>
                <a:close/>
              </a:path>
              <a:path w="4058920" h="727075">
                <a:moveTo>
                  <a:pt x="1943100" y="240792"/>
                </a:moveTo>
                <a:lnTo>
                  <a:pt x="1842516" y="240792"/>
                </a:lnTo>
                <a:lnTo>
                  <a:pt x="1842516" y="486156"/>
                </a:lnTo>
                <a:lnTo>
                  <a:pt x="1943100" y="486156"/>
                </a:lnTo>
                <a:lnTo>
                  <a:pt x="1943100" y="240792"/>
                </a:lnTo>
                <a:close/>
              </a:path>
              <a:path w="4058920" h="727075">
                <a:moveTo>
                  <a:pt x="4058412" y="240792"/>
                </a:moveTo>
                <a:lnTo>
                  <a:pt x="4058412" y="240792"/>
                </a:lnTo>
                <a:lnTo>
                  <a:pt x="1988807" y="240792"/>
                </a:lnTo>
                <a:lnTo>
                  <a:pt x="1988807" y="486156"/>
                </a:lnTo>
                <a:lnTo>
                  <a:pt x="4058412" y="486156"/>
                </a:lnTo>
                <a:lnTo>
                  <a:pt x="4058412" y="2407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4" name="object 14"/>
          <p:cNvSpPr txBox="1"/>
          <p:nvPr/>
        </p:nvSpPr>
        <p:spPr>
          <a:xfrm>
            <a:off x="1947137" y="1833315"/>
            <a:ext cx="4961101" cy="692385"/>
          </a:xfrm>
          <a:prstGeom prst="rect">
            <a:avLst/>
          </a:prstGeom>
        </p:spPr>
        <p:txBody>
          <a:bodyPr vert="horz" wrap="square" lIns="0" tIns="27702" rIns="0" bIns="0" rtlCol="0">
            <a:spAutoFit/>
          </a:bodyPr>
          <a:lstStyle/>
          <a:p>
            <a:pPr marL="1089224">
              <a:spcBef>
                <a:spcPts val="218"/>
              </a:spcBef>
            </a:pPr>
            <a:r>
              <a:rPr sz="1439" b="1" spc="9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7"/>
              </a:spcBef>
            </a:pPr>
            <a:r>
              <a:rPr sz="1439" b="1" spc="5" dirty="0">
                <a:latin typeface="Calibri"/>
                <a:cs typeface="Calibri"/>
              </a:rPr>
              <a:t>AWS_ACCESS_KEY_ID</a:t>
            </a:r>
            <a:r>
              <a:rPr sz="1439" b="1" spc="-28" dirty="0">
                <a:latin typeface="Calibri"/>
                <a:cs typeface="Calibri"/>
              </a:rPr>
              <a:t> </a:t>
            </a:r>
            <a:r>
              <a:rPr sz="1439" b="1" spc="14" dirty="0">
                <a:solidFill>
                  <a:srgbClr val="000080"/>
                </a:solidFill>
                <a:latin typeface="Calibri"/>
                <a:cs typeface="Calibri"/>
              </a:rPr>
              <a:t>=</a:t>
            </a:r>
            <a:r>
              <a:rPr sz="1439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credentials</a:t>
            </a:r>
            <a:r>
              <a:rPr sz="1439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439" spc="5" dirty="0">
                <a:solidFill>
                  <a:srgbClr val="808080"/>
                </a:solidFill>
                <a:latin typeface="Calibri"/>
                <a:cs typeface="Calibri"/>
              </a:rPr>
              <a:t>'my-aws-key'</a:t>
            </a:r>
            <a:r>
              <a:rPr sz="1439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439">
              <a:latin typeface="Calibri"/>
              <a:cs typeface="Calibri"/>
            </a:endParaRPr>
          </a:p>
          <a:p>
            <a:pPr marL="73086">
              <a:spcBef>
                <a:spcPts val="32"/>
              </a:spcBef>
            </a:pPr>
            <a:r>
              <a:rPr sz="1439" b="1" spc="9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20697" y="2534953"/>
            <a:ext cx="669575" cy="218008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439" spc="9" dirty="0">
                <a:latin typeface="Calibri"/>
                <a:cs typeface="Calibri"/>
              </a:rPr>
              <a:t>sh</a:t>
            </a:r>
            <a:r>
              <a:rPr sz="1439" spc="-60" dirty="0">
                <a:latin typeface="Calibri"/>
                <a:cs typeface="Calibri"/>
              </a:rPr>
              <a:t> </a:t>
            </a:r>
            <a:r>
              <a:rPr sz="1439" spc="14" dirty="0">
                <a:solidFill>
                  <a:srgbClr val="808080"/>
                </a:solidFill>
                <a:latin typeface="Calibri"/>
                <a:cs typeface="Calibri"/>
              </a:rPr>
              <a:t>"echo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19507" y="2534952"/>
            <a:ext cx="1840741" cy="228103"/>
          </a:xfrm>
          <a:custGeom>
            <a:avLst/>
            <a:gdLst/>
            <a:ahLst/>
            <a:cxnLst/>
            <a:rect l="l" t="t" r="r" b="b"/>
            <a:pathLst>
              <a:path w="1983104" h="245744">
                <a:moveTo>
                  <a:pt x="1982724" y="0"/>
                </a:moveTo>
                <a:lnTo>
                  <a:pt x="1901952" y="0"/>
                </a:lnTo>
                <a:lnTo>
                  <a:pt x="0" y="0"/>
                </a:lnTo>
                <a:lnTo>
                  <a:pt x="0" y="245376"/>
                </a:lnTo>
                <a:lnTo>
                  <a:pt x="1901952" y="245376"/>
                </a:lnTo>
                <a:lnTo>
                  <a:pt x="1982724" y="245376"/>
                </a:lnTo>
                <a:lnTo>
                  <a:pt x="19827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7" name="object 17"/>
          <p:cNvSpPr txBox="1"/>
          <p:nvPr/>
        </p:nvSpPr>
        <p:spPr>
          <a:xfrm>
            <a:off x="2719485" y="2514666"/>
            <a:ext cx="1840741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>
              <a:spcBef>
                <a:spcPts val="121"/>
              </a:spcBef>
            </a:pPr>
            <a:r>
              <a:rPr sz="1439" b="1" spc="5" dirty="0">
                <a:solidFill>
                  <a:srgbClr val="808080"/>
                </a:solidFill>
                <a:latin typeface="Calibri"/>
                <a:cs typeface="Calibri"/>
              </a:rPr>
              <a:t>$AWS_ACCESS_KEY_ID</a:t>
            </a:r>
            <a:r>
              <a:rPr sz="1439" spc="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845286" y="3239421"/>
            <a:ext cx="4975247" cy="763881"/>
            <a:chOff x="1691639" y="3489960"/>
            <a:chExt cx="5360035" cy="822960"/>
          </a:xfrm>
        </p:grpSpPr>
        <p:sp>
          <p:nvSpPr>
            <p:cNvPr id="19" name="object 19"/>
            <p:cNvSpPr/>
            <p:nvPr/>
          </p:nvSpPr>
          <p:spPr>
            <a:xfrm>
              <a:off x="1699259" y="3496056"/>
              <a:ext cx="5346700" cy="809625"/>
            </a:xfrm>
            <a:custGeom>
              <a:avLst/>
              <a:gdLst/>
              <a:ahLst/>
              <a:cxnLst/>
              <a:rect l="l" t="t" r="r" b="b"/>
              <a:pathLst>
                <a:path w="5346700" h="809625">
                  <a:moveTo>
                    <a:pt x="5346191" y="809243"/>
                  </a:moveTo>
                  <a:lnTo>
                    <a:pt x="0" y="809243"/>
                  </a:lnTo>
                  <a:lnTo>
                    <a:pt x="0" y="0"/>
                  </a:lnTo>
                  <a:lnTo>
                    <a:pt x="5346191" y="0"/>
                  </a:lnTo>
                  <a:lnTo>
                    <a:pt x="5346191" y="8092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0" name="object 20"/>
            <p:cNvSpPr/>
            <p:nvPr/>
          </p:nvSpPr>
          <p:spPr>
            <a:xfrm>
              <a:off x="1691639" y="3489960"/>
              <a:ext cx="5360035" cy="822960"/>
            </a:xfrm>
            <a:custGeom>
              <a:avLst/>
              <a:gdLst/>
              <a:ahLst/>
              <a:cxnLst/>
              <a:rect l="l" t="t" r="r" b="b"/>
              <a:pathLst>
                <a:path w="5360034" h="822960">
                  <a:moveTo>
                    <a:pt x="5356860" y="822960"/>
                  </a:moveTo>
                  <a:lnTo>
                    <a:pt x="3048" y="822960"/>
                  </a:lnTo>
                  <a:lnTo>
                    <a:pt x="0" y="81991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3048"/>
                  </a:lnTo>
                  <a:lnTo>
                    <a:pt x="5359907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809244"/>
                  </a:lnTo>
                  <a:lnTo>
                    <a:pt x="7620" y="809244"/>
                  </a:lnTo>
                  <a:lnTo>
                    <a:pt x="15240" y="815340"/>
                  </a:lnTo>
                  <a:lnTo>
                    <a:pt x="5359907" y="815340"/>
                  </a:lnTo>
                  <a:lnTo>
                    <a:pt x="5359907" y="819912"/>
                  </a:lnTo>
                  <a:lnTo>
                    <a:pt x="5356860" y="822960"/>
                  </a:lnTo>
                  <a:close/>
                </a:path>
                <a:path w="5360034" h="822960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5360034" h="822960">
                  <a:moveTo>
                    <a:pt x="5346192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5346192" y="6096"/>
                  </a:lnTo>
                  <a:lnTo>
                    <a:pt x="5346192" y="13716"/>
                  </a:lnTo>
                  <a:close/>
                </a:path>
                <a:path w="5360034" h="822960">
                  <a:moveTo>
                    <a:pt x="5346192" y="815340"/>
                  </a:moveTo>
                  <a:lnTo>
                    <a:pt x="5346192" y="6096"/>
                  </a:lnTo>
                  <a:lnTo>
                    <a:pt x="5353812" y="13716"/>
                  </a:lnTo>
                  <a:lnTo>
                    <a:pt x="5359907" y="13716"/>
                  </a:lnTo>
                  <a:lnTo>
                    <a:pt x="5359907" y="809244"/>
                  </a:lnTo>
                  <a:lnTo>
                    <a:pt x="5353812" y="809244"/>
                  </a:lnTo>
                  <a:lnTo>
                    <a:pt x="5346192" y="815340"/>
                  </a:lnTo>
                  <a:close/>
                </a:path>
                <a:path w="5360034" h="822960">
                  <a:moveTo>
                    <a:pt x="5359907" y="13716"/>
                  </a:moveTo>
                  <a:lnTo>
                    <a:pt x="5353812" y="13716"/>
                  </a:lnTo>
                  <a:lnTo>
                    <a:pt x="5346192" y="6096"/>
                  </a:lnTo>
                  <a:lnTo>
                    <a:pt x="5359907" y="6096"/>
                  </a:lnTo>
                  <a:lnTo>
                    <a:pt x="5359907" y="13716"/>
                  </a:lnTo>
                  <a:close/>
                </a:path>
                <a:path w="5360034" h="822960">
                  <a:moveTo>
                    <a:pt x="15240" y="815340"/>
                  </a:moveTo>
                  <a:lnTo>
                    <a:pt x="7620" y="809244"/>
                  </a:lnTo>
                  <a:lnTo>
                    <a:pt x="15240" y="809244"/>
                  </a:lnTo>
                  <a:lnTo>
                    <a:pt x="15240" y="815340"/>
                  </a:lnTo>
                  <a:close/>
                </a:path>
                <a:path w="5360034" h="822960">
                  <a:moveTo>
                    <a:pt x="5346192" y="815340"/>
                  </a:moveTo>
                  <a:lnTo>
                    <a:pt x="15240" y="815340"/>
                  </a:lnTo>
                  <a:lnTo>
                    <a:pt x="15240" y="809244"/>
                  </a:lnTo>
                  <a:lnTo>
                    <a:pt x="5346192" y="809244"/>
                  </a:lnTo>
                  <a:lnTo>
                    <a:pt x="5346192" y="815340"/>
                  </a:lnTo>
                  <a:close/>
                </a:path>
                <a:path w="5360034" h="822960">
                  <a:moveTo>
                    <a:pt x="5359907" y="815340"/>
                  </a:moveTo>
                  <a:lnTo>
                    <a:pt x="5346192" y="815340"/>
                  </a:lnTo>
                  <a:lnTo>
                    <a:pt x="5353812" y="809244"/>
                  </a:lnTo>
                  <a:lnTo>
                    <a:pt x="5359907" y="809244"/>
                  </a:lnTo>
                  <a:lnTo>
                    <a:pt x="5359907" y="815340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80031" y="3614928"/>
              <a:ext cx="2205355" cy="605155"/>
            </a:xfrm>
            <a:custGeom>
              <a:avLst/>
              <a:gdLst/>
              <a:ahLst/>
              <a:cxnLst/>
              <a:rect l="l" t="t" r="r" b="b"/>
              <a:pathLst>
                <a:path w="2205354" h="605154">
                  <a:moveTo>
                    <a:pt x="397751" y="359664"/>
                  </a:moveTo>
                  <a:lnTo>
                    <a:pt x="0" y="359664"/>
                  </a:lnTo>
                  <a:lnTo>
                    <a:pt x="0" y="605028"/>
                  </a:lnTo>
                  <a:lnTo>
                    <a:pt x="397751" y="605028"/>
                  </a:lnTo>
                  <a:lnTo>
                    <a:pt x="397751" y="359664"/>
                  </a:lnTo>
                  <a:close/>
                </a:path>
                <a:path w="2205354" h="605154">
                  <a:moveTo>
                    <a:pt x="672084" y="0"/>
                  </a:moveTo>
                  <a:lnTo>
                    <a:pt x="274307" y="0"/>
                  </a:lnTo>
                  <a:lnTo>
                    <a:pt x="230111" y="0"/>
                  </a:lnTo>
                  <a:lnTo>
                    <a:pt x="0" y="0"/>
                  </a:lnTo>
                  <a:lnTo>
                    <a:pt x="0" y="245364"/>
                  </a:lnTo>
                  <a:lnTo>
                    <a:pt x="230111" y="245364"/>
                  </a:lnTo>
                  <a:lnTo>
                    <a:pt x="274307" y="245364"/>
                  </a:lnTo>
                  <a:lnTo>
                    <a:pt x="672084" y="245364"/>
                  </a:lnTo>
                  <a:lnTo>
                    <a:pt x="672084" y="0"/>
                  </a:lnTo>
                  <a:close/>
                </a:path>
                <a:path w="2205354" h="605154">
                  <a:moveTo>
                    <a:pt x="2132076" y="359664"/>
                  </a:moveTo>
                  <a:lnTo>
                    <a:pt x="789432" y="359664"/>
                  </a:lnTo>
                  <a:lnTo>
                    <a:pt x="736092" y="359664"/>
                  </a:lnTo>
                  <a:lnTo>
                    <a:pt x="441947" y="359664"/>
                  </a:lnTo>
                  <a:lnTo>
                    <a:pt x="441947" y="605028"/>
                  </a:lnTo>
                  <a:lnTo>
                    <a:pt x="736092" y="605028"/>
                  </a:lnTo>
                  <a:lnTo>
                    <a:pt x="789432" y="605028"/>
                  </a:lnTo>
                  <a:lnTo>
                    <a:pt x="2132076" y="605028"/>
                  </a:lnTo>
                  <a:lnTo>
                    <a:pt x="2132076" y="359664"/>
                  </a:lnTo>
                  <a:close/>
                </a:path>
                <a:path w="2205354" h="605154">
                  <a:moveTo>
                    <a:pt x="2205215" y="0"/>
                  </a:moveTo>
                  <a:lnTo>
                    <a:pt x="716267" y="0"/>
                  </a:lnTo>
                  <a:lnTo>
                    <a:pt x="716267" y="245364"/>
                  </a:lnTo>
                  <a:lnTo>
                    <a:pt x="2205215" y="245364"/>
                  </a:lnTo>
                  <a:lnTo>
                    <a:pt x="2205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852360" y="3245078"/>
            <a:ext cx="4962869" cy="688870"/>
          </a:xfrm>
          <a:prstGeom prst="rect">
            <a:avLst/>
          </a:prstGeom>
        </p:spPr>
        <p:txBody>
          <a:bodyPr vert="horz" wrap="square" lIns="0" tIns="21808" rIns="0" bIns="0" rtlCol="0">
            <a:spAutoFit/>
          </a:bodyPr>
          <a:lstStyle/>
          <a:p>
            <a:pPr marL="73086" marR="2834458">
              <a:lnSpc>
                <a:spcPts val="2627"/>
              </a:lnSpc>
              <a:spcBef>
                <a:spcPts val="172"/>
              </a:spcBef>
            </a:pPr>
            <a:r>
              <a:rPr sz="1439" spc="9" dirty="0">
                <a:latin typeface="Calibri"/>
                <a:cs typeface="Calibri"/>
              </a:rPr>
              <a:t>sh </a:t>
            </a:r>
            <a:r>
              <a:rPr sz="1439" spc="9" dirty="0">
                <a:solidFill>
                  <a:srgbClr val="808080"/>
                </a:solidFill>
                <a:latin typeface="Calibri"/>
                <a:cs typeface="Calibri"/>
              </a:rPr>
              <a:t>'echo $BUILD_NUMBER' </a:t>
            </a:r>
            <a:r>
              <a:rPr sz="1439" spc="-316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echo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env</a:t>
            </a:r>
            <a:r>
              <a:rPr sz="1439" b="1" spc="9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439" spc="9" dirty="0">
                <a:latin typeface="Calibri"/>
                <a:cs typeface="Calibri"/>
              </a:rPr>
              <a:t>BUILD_NUMBER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10143" y="4294217"/>
            <a:ext cx="3345516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</a:pPr>
            <a:r>
              <a:rPr sz="1439" u="heavy" spc="9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MT"/>
                <a:cs typeface="Arial MT"/>
              </a:rPr>
              <a:t>http://serveur-jenkins:port/env-vars.html/</a:t>
            </a:r>
            <a:endParaRPr sz="1439">
              <a:latin typeface="Arial MT"/>
              <a:cs typeface="Arial MT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7137" y="4560652"/>
            <a:ext cx="5140636" cy="16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9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34099"/>
            <a:ext cx="5159279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 </a:t>
            </a:r>
            <a:r>
              <a:rPr spc="-74" dirty="0"/>
              <a:t>paramètres</a:t>
            </a:r>
            <a:r>
              <a:rPr spc="-46" dirty="0"/>
              <a:t> </a:t>
            </a:r>
            <a:r>
              <a:rPr spc="-56" dirty="0"/>
              <a:t>et</a:t>
            </a:r>
            <a:r>
              <a:rPr spc="-88" dirty="0"/>
              <a:t> </a:t>
            </a:r>
            <a:r>
              <a:rPr spc="-46" dirty="0"/>
              <a:t>les</a:t>
            </a:r>
            <a:r>
              <a:rPr spc="-79" dirty="0"/>
              <a:t> </a:t>
            </a:r>
            <a:r>
              <a:rPr spc="-60" dirty="0"/>
              <a:t>inputs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7383" y="1541418"/>
            <a:ext cx="6392787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Construction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paramétrée</a:t>
            </a:r>
            <a:r>
              <a:rPr sz="1764" spc="-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-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764" b="1" spc="-5" dirty="0">
                <a:solidFill>
                  <a:srgbClr val="3F3F3F"/>
                </a:solidFill>
                <a:latin typeface="Calibri"/>
                <a:cs typeface="Calibri"/>
              </a:rPr>
              <a:t>avant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le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démarrage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 la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construction)</a:t>
            </a:r>
            <a:endParaRPr sz="1764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66612" y="1929507"/>
            <a:ext cx="6774729" cy="1091006"/>
            <a:chOff x="1391412" y="2078736"/>
            <a:chExt cx="7298690" cy="1175385"/>
          </a:xfrm>
        </p:grpSpPr>
        <p:sp>
          <p:nvSpPr>
            <p:cNvPr id="8" name="object 8"/>
            <p:cNvSpPr/>
            <p:nvPr/>
          </p:nvSpPr>
          <p:spPr>
            <a:xfrm>
              <a:off x="1399032" y="2084832"/>
              <a:ext cx="7283450" cy="1161415"/>
            </a:xfrm>
            <a:custGeom>
              <a:avLst/>
              <a:gdLst/>
              <a:ahLst/>
              <a:cxnLst/>
              <a:rect l="l" t="t" r="r" b="b"/>
              <a:pathLst>
                <a:path w="7283450" h="1161414">
                  <a:moveTo>
                    <a:pt x="7283196" y="1161287"/>
                  </a:moveTo>
                  <a:lnTo>
                    <a:pt x="0" y="1161287"/>
                  </a:lnTo>
                  <a:lnTo>
                    <a:pt x="0" y="0"/>
                  </a:lnTo>
                  <a:lnTo>
                    <a:pt x="7283196" y="0"/>
                  </a:lnTo>
                  <a:lnTo>
                    <a:pt x="7283196" y="1161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391412" y="2078736"/>
              <a:ext cx="7298690" cy="1175385"/>
            </a:xfrm>
            <a:custGeom>
              <a:avLst/>
              <a:gdLst/>
              <a:ahLst/>
              <a:cxnLst/>
              <a:rect l="l" t="t" r="r" b="b"/>
              <a:pathLst>
                <a:path w="7298690" h="1175385">
                  <a:moveTo>
                    <a:pt x="7295388" y="1175004"/>
                  </a:moveTo>
                  <a:lnTo>
                    <a:pt x="3048" y="1175004"/>
                  </a:lnTo>
                  <a:lnTo>
                    <a:pt x="0" y="1170432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7295388" y="0"/>
                  </a:lnTo>
                  <a:lnTo>
                    <a:pt x="7298436" y="3048"/>
                  </a:lnTo>
                  <a:lnTo>
                    <a:pt x="7298436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1159764"/>
                  </a:lnTo>
                  <a:lnTo>
                    <a:pt x="7620" y="1159764"/>
                  </a:lnTo>
                  <a:lnTo>
                    <a:pt x="13716" y="1167384"/>
                  </a:lnTo>
                  <a:lnTo>
                    <a:pt x="7298436" y="1167384"/>
                  </a:lnTo>
                  <a:lnTo>
                    <a:pt x="7298436" y="1170432"/>
                  </a:lnTo>
                  <a:lnTo>
                    <a:pt x="7295388" y="1175004"/>
                  </a:lnTo>
                  <a:close/>
                </a:path>
                <a:path w="7298690" h="1175385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7298690" h="1175385">
                  <a:moveTo>
                    <a:pt x="728472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7284720" y="6096"/>
                  </a:lnTo>
                  <a:lnTo>
                    <a:pt x="7284720" y="13716"/>
                  </a:lnTo>
                  <a:close/>
                </a:path>
                <a:path w="7298690" h="1175385">
                  <a:moveTo>
                    <a:pt x="7284720" y="1167384"/>
                  </a:moveTo>
                  <a:lnTo>
                    <a:pt x="7284720" y="6096"/>
                  </a:lnTo>
                  <a:lnTo>
                    <a:pt x="7290816" y="13716"/>
                  </a:lnTo>
                  <a:lnTo>
                    <a:pt x="7298436" y="13716"/>
                  </a:lnTo>
                  <a:lnTo>
                    <a:pt x="7298436" y="1159764"/>
                  </a:lnTo>
                  <a:lnTo>
                    <a:pt x="7290816" y="1159764"/>
                  </a:lnTo>
                  <a:lnTo>
                    <a:pt x="7284720" y="1167384"/>
                  </a:lnTo>
                  <a:close/>
                </a:path>
                <a:path w="7298690" h="1175385">
                  <a:moveTo>
                    <a:pt x="7298436" y="13716"/>
                  </a:moveTo>
                  <a:lnTo>
                    <a:pt x="7290816" y="13716"/>
                  </a:lnTo>
                  <a:lnTo>
                    <a:pt x="7284720" y="6096"/>
                  </a:lnTo>
                  <a:lnTo>
                    <a:pt x="7298436" y="6096"/>
                  </a:lnTo>
                  <a:lnTo>
                    <a:pt x="7298436" y="13716"/>
                  </a:lnTo>
                  <a:close/>
                </a:path>
                <a:path w="7298690" h="1175385">
                  <a:moveTo>
                    <a:pt x="13716" y="1167384"/>
                  </a:moveTo>
                  <a:lnTo>
                    <a:pt x="7620" y="1159764"/>
                  </a:lnTo>
                  <a:lnTo>
                    <a:pt x="13716" y="1159764"/>
                  </a:lnTo>
                  <a:lnTo>
                    <a:pt x="13716" y="1167384"/>
                  </a:lnTo>
                  <a:close/>
                </a:path>
                <a:path w="7298690" h="1175385">
                  <a:moveTo>
                    <a:pt x="7284720" y="1167384"/>
                  </a:moveTo>
                  <a:lnTo>
                    <a:pt x="13716" y="1167384"/>
                  </a:lnTo>
                  <a:lnTo>
                    <a:pt x="13716" y="1159764"/>
                  </a:lnTo>
                  <a:lnTo>
                    <a:pt x="7284720" y="1159764"/>
                  </a:lnTo>
                  <a:lnTo>
                    <a:pt x="7284720" y="1167384"/>
                  </a:lnTo>
                  <a:close/>
                </a:path>
                <a:path w="7298690" h="1175385">
                  <a:moveTo>
                    <a:pt x="7298436" y="1167384"/>
                  </a:moveTo>
                  <a:lnTo>
                    <a:pt x="7284720" y="1167384"/>
                  </a:lnTo>
                  <a:lnTo>
                    <a:pt x="7290816" y="1159764"/>
                  </a:lnTo>
                  <a:lnTo>
                    <a:pt x="7298436" y="1159764"/>
                  </a:lnTo>
                  <a:lnTo>
                    <a:pt x="7298436" y="1167384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0" name="object 10"/>
            <p:cNvSpPr/>
            <p:nvPr/>
          </p:nvSpPr>
          <p:spPr>
            <a:xfrm>
              <a:off x="1478267" y="2122931"/>
              <a:ext cx="6847840" cy="1073150"/>
            </a:xfrm>
            <a:custGeom>
              <a:avLst/>
              <a:gdLst/>
              <a:ahLst/>
              <a:cxnLst/>
              <a:rect l="l" t="t" r="r" b="b"/>
              <a:pathLst>
                <a:path w="6847840" h="1073150">
                  <a:moveTo>
                    <a:pt x="112776" y="856488"/>
                  </a:moveTo>
                  <a:lnTo>
                    <a:pt x="0" y="856488"/>
                  </a:lnTo>
                  <a:lnTo>
                    <a:pt x="0" y="1072896"/>
                  </a:lnTo>
                  <a:lnTo>
                    <a:pt x="112776" y="1072896"/>
                  </a:lnTo>
                  <a:lnTo>
                    <a:pt x="112776" y="856488"/>
                  </a:lnTo>
                  <a:close/>
                </a:path>
                <a:path w="6847840" h="1073150">
                  <a:moveTo>
                    <a:pt x="1082040" y="428244"/>
                  </a:moveTo>
                  <a:lnTo>
                    <a:pt x="1033272" y="428244"/>
                  </a:lnTo>
                  <a:lnTo>
                    <a:pt x="1021080" y="428244"/>
                  </a:lnTo>
                  <a:lnTo>
                    <a:pt x="1021080" y="214884"/>
                  </a:lnTo>
                  <a:lnTo>
                    <a:pt x="908304" y="214884"/>
                  </a:lnTo>
                  <a:lnTo>
                    <a:pt x="862584" y="214884"/>
                  </a:lnTo>
                  <a:lnTo>
                    <a:pt x="862584" y="0"/>
                  </a:lnTo>
                  <a:lnTo>
                    <a:pt x="749808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80772" y="216408"/>
                  </a:lnTo>
                  <a:lnTo>
                    <a:pt x="80772" y="431292"/>
                  </a:lnTo>
                  <a:lnTo>
                    <a:pt x="161556" y="431292"/>
                  </a:lnTo>
                  <a:lnTo>
                    <a:pt x="161556" y="641604"/>
                  </a:lnTo>
                  <a:lnTo>
                    <a:pt x="120396" y="641604"/>
                  </a:lnTo>
                  <a:lnTo>
                    <a:pt x="120396" y="858012"/>
                  </a:lnTo>
                  <a:lnTo>
                    <a:pt x="233172" y="858012"/>
                  </a:lnTo>
                  <a:lnTo>
                    <a:pt x="233172" y="644652"/>
                  </a:lnTo>
                  <a:lnTo>
                    <a:pt x="569976" y="644652"/>
                  </a:lnTo>
                  <a:lnTo>
                    <a:pt x="624852" y="644652"/>
                  </a:lnTo>
                  <a:lnTo>
                    <a:pt x="1033272" y="644652"/>
                  </a:lnTo>
                  <a:lnTo>
                    <a:pt x="1082040" y="644652"/>
                  </a:lnTo>
                  <a:lnTo>
                    <a:pt x="1082040" y="428244"/>
                  </a:lnTo>
                  <a:close/>
                </a:path>
                <a:path w="6847840" h="1073150">
                  <a:moveTo>
                    <a:pt x="2197620" y="428244"/>
                  </a:moveTo>
                  <a:lnTo>
                    <a:pt x="2151888" y="428244"/>
                  </a:lnTo>
                  <a:lnTo>
                    <a:pt x="1123188" y="428244"/>
                  </a:lnTo>
                  <a:lnTo>
                    <a:pt x="1123188" y="644652"/>
                  </a:lnTo>
                  <a:lnTo>
                    <a:pt x="2151888" y="644652"/>
                  </a:lnTo>
                  <a:lnTo>
                    <a:pt x="2197620" y="644652"/>
                  </a:lnTo>
                  <a:lnTo>
                    <a:pt x="2197620" y="428244"/>
                  </a:lnTo>
                  <a:close/>
                </a:path>
                <a:path w="6847840" h="1073150">
                  <a:moveTo>
                    <a:pt x="3198888" y="428244"/>
                  </a:moveTo>
                  <a:lnTo>
                    <a:pt x="3150120" y="428244"/>
                  </a:lnTo>
                  <a:lnTo>
                    <a:pt x="2241804" y="428244"/>
                  </a:lnTo>
                  <a:lnTo>
                    <a:pt x="2241804" y="644652"/>
                  </a:lnTo>
                  <a:lnTo>
                    <a:pt x="3150120" y="644652"/>
                  </a:lnTo>
                  <a:lnTo>
                    <a:pt x="3198888" y="644652"/>
                  </a:lnTo>
                  <a:lnTo>
                    <a:pt x="3198888" y="428244"/>
                  </a:lnTo>
                  <a:close/>
                </a:path>
                <a:path w="6847840" h="1073150">
                  <a:moveTo>
                    <a:pt x="3977640" y="428244"/>
                  </a:moveTo>
                  <a:lnTo>
                    <a:pt x="3931932" y="428244"/>
                  </a:lnTo>
                  <a:lnTo>
                    <a:pt x="3240024" y="428244"/>
                  </a:lnTo>
                  <a:lnTo>
                    <a:pt x="3240024" y="644652"/>
                  </a:lnTo>
                  <a:lnTo>
                    <a:pt x="3931932" y="644652"/>
                  </a:lnTo>
                  <a:lnTo>
                    <a:pt x="3977640" y="644652"/>
                  </a:lnTo>
                  <a:lnTo>
                    <a:pt x="3977640" y="428244"/>
                  </a:lnTo>
                  <a:close/>
                </a:path>
                <a:path w="6847840" h="1073150">
                  <a:moveTo>
                    <a:pt x="4873764" y="428244"/>
                  </a:moveTo>
                  <a:lnTo>
                    <a:pt x="4824996" y="428244"/>
                  </a:lnTo>
                  <a:lnTo>
                    <a:pt x="4015740" y="428244"/>
                  </a:lnTo>
                  <a:lnTo>
                    <a:pt x="4015740" y="644652"/>
                  </a:lnTo>
                  <a:lnTo>
                    <a:pt x="4824996" y="644652"/>
                  </a:lnTo>
                  <a:lnTo>
                    <a:pt x="4873764" y="644652"/>
                  </a:lnTo>
                  <a:lnTo>
                    <a:pt x="4873764" y="428244"/>
                  </a:lnTo>
                  <a:close/>
                </a:path>
                <a:path w="6847840" h="1073150">
                  <a:moveTo>
                    <a:pt x="6749809" y="428244"/>
                  </a:moveTo>
                  <a:lnTo>
                    <a:pt x="6704076" y="428244"/>
                  </a:lnTo>
                  <a:lnTo>
                    <a:pt x="4914912" y="428244"/>
                  </a:lnTo>
                  <a:lnTo>
                    <a:pt x="4914912" y="644652"/>
                  </a:lnTo>
                  <a:lnTo>
                    <a:pt x="6704076" y="644652"/>
                  </a:lnTo>
                  <a:lnTo>
                    <a:pt x="6749809" y="644652"/>
                  </a:lnTo>
                  <a:lnTo>
                    <a:pt x="6749809" y="428244"/>
                  </a:lnTo>
                  <a:close/>
                </a:path>
                <a:path w="6847840" h="1073150">
                  <a:moveTo>
                    <a:pt x="6847345" y="428244"/>
                  </a:moveTo>
                  <a:lnTo>
                    <a:pt x="6792481" y="428244"/>
                  </a:lnTo>
                  <a:lnTo>
                    <a:pt x="6792481" y="644652"/>
                  </a:lnTo>
                  <a:lnTo>
                    <a:pt x="6847345" y="644652"/>
                  </a:lnTo>
                  <a:lnTo>
                    <a:pt x="6847345" y="428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73685" y="1935165"/>
            <a:ext cx="6760583" cy="1028009"/>
          </a:xfrm>
          <a:prstGeom prst="rect">
            <a:avLst/>
          </a:prstGeom>
        </p:spPr>
        <p:txBody>
          <a:bodyPr vert="horz" wrap="square" lIns="0" tIns="24165" rIns="0" bIns="0" rtlCol="0">
            <a:spAutoFit/>
          </a:bodyPr>
          <a:lstStyle/>
          <a:p>
            <a:pPr marL="148531" marR="5731394" indent="-75444">
              <a:lnSpc>
                <a:spcPct val="100699"/>
              </a:lnSpc>
              <a:spcBef>
                <a:spcPts val="189"/>
              </a:spcBef>
            </a:pPr>
            <a:r>
              <a:rPr sz="1299" spc="-5" dirty="0">
                <a:latin typeface="Calibri"/>
                <a:cs typeface="Calibri"/>
              </a:rPr>
              <a:t>properties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([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[</a:t>
            </a:r>
            <a:endParaRPr sz="1299">
              <a:latin typeface="Calibri"/>
              <a:cs typeface="Calibri"/>
            </a:endParaRPr>
          </a:p>
          <a:p>
            <a:pPr marL="223385"/>
            <a:r>
              <a:rPr sz="1299" spc="-5" dirty="0">
                <a:latin typeface="Calibri"/>
                <a:cs typeface="Calibri"/>
              </a:rPr>
              <a:t>string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latin typeface="Calibri"/>
                <a:cs typeface="Calibri"/>
              </a:rPr>
              <a:t>name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'DEPLOY_ENV'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spc="32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defaultValue</a:t>
            </a:r>
            <a:r>
              <a:rPr sz="1299" b="1" spc="-14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'TESTING'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description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'The</a:t>
            </a:r>
            <a:r>
              <a:rPr sz="1299" spc="14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target</a:t>
            </a:r>
            <a:r>
              <a:rPr sz="1299" spc="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environment'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spc="23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  <a:p>
            <a:pPr marL="185074"/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])</a:t>
            </a:r>
            <a:endParaRPr sz="1299">
              <a:latin typeface="Calibri"/>
              <a:cs typeface="Calibri"/>
            </a:endParaRPr>
          </a:p>
          <a:p>
            <a:pPr marL="73086">
              <a:spcBef>
                <a:spcPts val="14"/>
              </a:spcBef>
            </a:pP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])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1630" y="3097962"/>
            <a:ext cx="5432042" cy="207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4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34099"/>
            <a:ext cx="5303295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 </a:t>
            </a:r>
            <a:r>
              <a:rPr spc="-74" dirty="0"/>
              <a:t>paramètres</a:t>
            </a:r>
            <a:r>
              <a:rPr spc="-46" dirty="0"/>
              <a:t> </a:t>
            </a:r>
            <a:r>
              <a:rPr spc="-56" dirty="0"/>
              <a:t>et</a:t>
            </a:r>
            <a:r>
              <a:rPr spc="-88" dirty="0"/>
              <a:t> </a:t>
            </a:r>
            <a:r>
              <a:rPr spc="-46" dirty="0"/>
              <a:t>les</a:t>
            </a:r>
            <a:r>
              <a:rPr spc="-79" dirty="0"/>
              <a:t> </a:t>
            </a:r>
            <a:r>
              <a:rPr spc="-60" dirty="0"/>
              <a:t>inputs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67471" y="1850288"/>
            <a:ext cx="9547334" cy="2993636"/>
            <a:chOff x="207263" y="1993391"/>
            <a:chExt cx="10285730" cy="3225165"/>
          </a:xfrm>
        </p:grpSpPr>
        <p:sp>
          <p:nvSpPr>
            <p:cNvPr id="7" name="object 7"/>
            <p:cNvSpPr/>
            <p:nvPr/>
          </p:nvSpPr>
          <p:spPr>
            <a:xfrm>
              <a:off x="213359" y="1999487"/>
              <a:ext cx="10273665" cy="3213100"/>
            </a:xfrm>
            <a:custGeom>
              <a:avLst/>
              <a:gdLst/>
              <a:ahLst/>
              <a:cxnLst/>
              <a:rect l="l" t="t" r="r" b="b"/>
              <a:pathLst>
                <a:path w="10273665" h="3213100">
                  <a:moveTo>
                    <a:pt x="10273283" y="3212592"/>
                  </a:moveTo>
                  <a:lnTo>
                    <a:pt x="0" y="3212592"/>
                  </a:lnTo>
                  <a:lnTo>
                    <a:pt x="0" y="0"/>
                  </a:lnTo>
                  <a:lnTo>
                    <a:pt x="10273283" y="0"/>
                  </a:lnTo>
                  <a:lnTo>
                    <a:pt x="10273283" y="32125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207263" y="1993391"/>
              <a:ext cx="10285730" cy="3225165"/>
            </a:xfrm>
            <a:custGeom>
              <a:avLst/>
              <a:gdLst/>
              <a:ahLst/>
              <a:cxnLst/>
              <a:rect l="l" t="t" r="r" b="b"/>
              <a:pathLst>
                <a:path w="10285730" h="3225165">
                  <a:moveTo>
                    <a:pt x="10282428" y="3224784"/>
                  </a:moveTo>
                  <a:lnTo>
                    <a:pt x="3048" y="3224784"/>
                  </a:lnTo>
                  <a:lnTo>
                    <a:pt x="0" y="3221736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0282428" y="0"/>
                  </a:lnTo>
                  <a:lnTo>
                    <a:pt x="10285475" y="3048"/>
                  </a:lnTo>
                  <a:lnTo>
                    <a:pt x="10285475" y="6096"/>
                  </a:lnTo>
                  <a:lnTo>
                    <a:pt x="13716" y="6096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3211068"/>
                  </a:lnTo>
                  <a:lnTo>
                    <a:pt x="6096" y="3211068"/>
                  </a:lnTo>
                  <a:lnTo>
                    <a:pt x="13716" y="3218688"/>
                  </a:lnTo>
                  <a:lnTo>
                    <a:pt x="10285475" y="3218688"/>
                  </a:lnTo>
                  <a:lnTo>
                    <a:pt x="10285475" y="3221736"/>
                  </a:lnTo>
                  <a:lnTo>
                    <a:pt x="10282428" y="3224784"/>
                  </a:lnTo>
                  <a:close/>
                </a:path>
                <a:path w="10285730" h="3225165">
                  <a:moveTo>
                    <a:pt x="13716" y="13716"/>
                  </a:moveTo>
                  <a:lnTo>
                    <a:pt x="6096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0285730" h="3225165">
                  <a:moveTo>
                    <a:pt x="10271760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0271760" y="6096"/>
                  </a:lnTo>
                  <a:lnTo>
                    <a:pt x="10271760" y="13716"/>
                  </a:lnTo>
                  <a:close/>
                </a:path>
                <a:path w="10285730" h="3225165">
                  <a:moveTo>
                    <a:pt x="10271760" y="3218688"/>
                  </a:moveTo>
                  <a:lnTo>
                    <a:pt x="10271760" y="6096"/>
                  </a:lnTo>
                  <a:lnTo>
                    <a:pt x="10279379" y="13716"/>
                  </a:lnTo>
                  <a:lnTo>
                    <a:pt x="10285475" y="13716"/>
                  </a:lnTo>
                  <a:lnTo>
                    <a:pt x="10285475" y="3211068"/>
                  </a:lnTo>
                  <a:lnTo>
                    <a:pt x="10279379" y="3211068"/>
                  </a:lnTo>
                  <a:lnTo>
                    <a:pt x="10271760" y="3218688"/>
                  </a:lnTo>
                  <a:close/>
                </a:path>
                <a:path w="10285730" h="3225165">
                  <a:moveTo>
                    <a:pt x="10285475" y="13716"/>
                  </a:moveTo>
                  <a:lnTo>
                    <a:pt x="10279379" y="13716"/>
                  </a:lnTo>
                  <a:lnTo>
                    <a:pt x="10271760" y="6096"/>
                  </a:lnTo>
                  <a:lnTo>
                    <a:pt x="10285475" y="6096"/>
                  </a:lnTo>
                  <a:lnTo>
                    <a:pt x="10285475" y="13716"/>
                  </a:lnTo>
                  <a:close/>
                </a:path>
                <a:path w="10285730" h="3225165">
                  <a:moveTo>
                    <a:pt x="13716" y="3218688"/>
                  </a:moveTo>
                  <a:lnTo>
                    <a:pt x="6096" y="3211068"/>
                  </a:lnTo>
                  <a:lnTo>
                    <a:pt x="13716" y="3211068"/>
                  </a:lnTo>
                  <a:lnTo>
                    <a:pt x="13716" y="3218688"/>
                  </a:lnTo>
                  <a:close/>
                </a:path>
                <a:path w="10285730" h="3225165">
                  <a:moveTo>
                    <a:pt x="10271760" y="3218688"/>
                  </a:moveTo>
                  <a:lnTo>
                    <a:pt x="13716" y="3218688"/>
                  </a:lnTo>
                  <a:lnTo>
                    <a:pt x="13716" y="3211068"/>
                  </a:lnTo>
                  <a:lnTo>
                    <a:pt x="10271760" y="3211068"/>
                  </a:lnTo>
                  <a:lnTo>
                    <a:pt x="10271760" y="3218688"/>
                  </a:lnTo>
                  <a:close/>
                </a:path>
                <a:path w="10285730" h="3225165">
                  <a:moveTo>
                    <a:pt x="10285475" y="3218688"/>
                  </a:moveTo>
                  <a:lnTo>
                    <a:pt x="10271760" y="3218688"/>
                  </a:lnTo>
                  <a:lnTo>
                    <a:pt x="10279379" y="3211068"/>
                  </a:lnTo>
                  <a:lnTo>
                    <a:pt x="10285475" y="3211068"/>
                  </a:lnTo>
                  <a:lnTo>
                    <a:pt x="10285475" y="3218688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294119" y="2037587"/>
              <a:ext cx="680085" cy="216535"/>
            </a:xfrm>
            <a:custGeom>
              <a:avLst/>
              <a:gdLst/>
              <a:ahLst/>
              <a:cxnLst/>
              <a:rect l="l" t="t" r="r" b="b"/>
              <a:pathLst>
                <a:path w="680085" h="216535">
                  <a:moveTo>
                    <a:pt x="679704" y="0"/>
                  </a:moveTo>
                  <a:lnTo>
                    <a:pt x="618744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618744" y="216408"/>
                  </a:lnTo>
                  <a:lnTo>
                    <a:pt x="679704" y="216408"/>
                  </a:lnTo>
                  <a:lnTo>
                    <a:pt x="6797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36290" y="1465827"/>
            <a:ext cx="5457977" cy="614364"/>
          </a:xfrm>
          <a:prstGeom prst="rect">
            <a:avLst/>
          </a:prstGeom>
        </p:spPr>
        <p:txBody>
          <a:bodyPr vert="horz" wrap="square" lIns="0" tIns="90770" rIns="0" bIns="0" rtlCol="0">
            <a:spAutoFit/>
          </a:bodyPr>
          <a:lstStyle/>
          <a:p>
            <a:pPr marL="979005" indent="-357181">
              <a:spcBef>
                <a:spcPts val="715"/>
              </a:spcBef>
              <a:buClr>
                <a:srgbClr val="493D2F"/>
              </a:buClr>
              <a:buFont typeface="Times New Roman"/>
              <a:buChar char="■"/>
              <a:tabLst>
                <a:tab pos="979005" algn="l"/>
                <a:tab pos="979594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Étape</a:t>
            </a:r>
            <a:r>
              <a:rPr sz="176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d'entrée</a:t>
            </a:r>
            <a:r>
              <a:rPr sz="1764" spc="-19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(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pendant</a:t>
            </a:r>
            <a:r>
              <a:rPr sz="1764" b="1" spc="14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dirty="0">
                <a:solidFill>
                  <a:srgbClr val="3F3F3F"/>
                </a:solidFill>
                <a:latin typeface="Calibri"/>
                <a:cs typeface="Calibri"/>
              </a:rPr>
              <a:t>l'exécution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du</a:t>
            </a:r>
            <a:r>
              <a:rPr sz="1764" spc="-51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pipeline)</a:t>
            </a:r>
            <a:endParaRPr sz="1764">
              <a:latin typeface="Calibri"/>
              <a:cs typeface="Calibri"/>
            </a:endParaRPr>
          </a:p>
          <a:p>
            <a:pPr marL="11788">
              <a:spcBef>
                <a:spcPts val="446"/>
              </a:spcBef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37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8051" y="2090770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46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8051" y="2291642"/>
            <a:ext cx="52398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7998" y="2486856"/>
            <a:ext cx="82518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stage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"foo"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96754" y="2486857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5" name="object 15"/>
          <p:cNvSpPr txBox="1"/>
          <p:nvPr/>
        </p:nvSpPr>
        <p:spPr>
          <a:xfrm>
            <a:off x="1684985" y="246517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7944" y="2686314"/>
            <a:ext cx="36131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84129" y="268631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1372314" y="266462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7892" y="2884357"/>
            <a:ext cx="46976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sc</a:t>
            </a:r>
            <a:r>
              <a:rPr sz="1299" dirty="0">
                <a:latin typeface="Calibri"/>
                <a:cs typeface="Calibri"/>
              </a:rPr>
              <a:t>ri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t</a:t>
            </a:r>
            <a:r>
              <a:rPr sz="1299" spc="-5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97839" y="3082401"/>
            <a:ext cx="138866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dirty="0">
                <a:latin typeface="Calibri"/>
                <a:cs typeface="Calibri"/>
              </a:rPr>
              <a:t>e</a:t>
            </a:r>
            <a:r>
              <a:rPr sz="1299" spc="-37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v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spc="5" dirty="0">
                <a:latin typeface="Calibri"/>
                <a:cs typeface="Calibri"/>
              </a:rPr>
              <a:t>R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L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dirty="0">
                <a:latin typeface="Calibri"/>
                <a:cs typeface="Calibri"/>
              </a:rPr>
              <a:t>ASE_S</a:t>
            </a:r>
            <a:r>
              <a:rPr sz="1299" spc="-19" dirty="0">
                <a:latin typeface="Calibri"/>
                <a:cs typeface="Calibri"/>
              </a:rPr>
              <a:t>C</a:t>
            </a:r>
            <a:r>
              <a:rPr sz="1299" spc="-5" dirty="0">
                <a:latin typeface="Calibri"/>
                <a:cs typeface="Calibri"/>
              </a:rPr>
              <a:t>O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E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16677" y="3082401"/>
            <a:ext cx="9430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=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36917" y="3082401"/>
            <a:ext cx="102793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input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message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90791" y="3082401"/>
            <a:ext cx="143817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'User</a:t>
            </a:r>
            <a:r>
              <a:rPr sz="1299" spc="-23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input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required'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56309" y="3082401"/>
            <a:ext cx="21985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dirty="0">
                <a:latin typeface="Calibri"/>
                <a:cs typeface="Calibri"/>
              </a:rPr>
              <a:t>o</a:t>
            </a:r>
            <a:r>
              <a:rPr sz="1299" spc="-5" dirty="0">
                <a:latin typeface="Calibri"/>
                <a:cs typeface="Calibri"/>
              </a:rPr>
              <a:t>k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01035" y="3082401"/>
            <a:ext cx="697867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el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!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05513" y="3283272"/>
            <a:ext cx="817517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47903" y="3283272"/>
            <a:ext cx="97371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[</a:t>
            </a:r>
            <a:r>
              <a:rPr sz="1299" spc="-5" dirty="0">
                <a:latin typeface="Calibri"/>
                <a:cs typeface="Calibri"/>
              </a:rPr>
              <a:t>c</a:t>
            </a:r>
            <a:r>
              <a:rPr sz="1299" spc="-9" dirty="0">
                <a:latin typeface="Calibri"/>
                <a:cs typeface="Calibri"/>
              </a:rPr>
              <a:t>h</a:t>
            </a:r>
            <a:r>
              <a:rPr sz="1299" dirty="0">
                <a:latin typeface="Calibri"/>
                <a:cs typeface="Calibri"/>
              </a:rPr>
              <a:t>oi</a:t>
            </a:r>
            <a:r>
              <a:rPr sz="1299" spc="-5" dirty="0">
                <a:latin typeface="Calibri"/>
                <a:cs typeface="Calibri"/>
              </a:rPr>
              <a:t>ce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m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50851" y="3283272"/>
            <a:ext cx="1220088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'RELEASE_SCOPE'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99939" y="3283272"/>
            <a:ext cx="555228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5" dirty="0">
                <a:latin typeface="Calibri"/>
                <a:cs typeface="Calibri"/>
              </a:rPr>
              <a:t>c</a:t>
            </a:r>
            <a:r>
              <a:rPr sz="1299" spc="-9" dirty="0">
                <a:latin typeface="Calibri"/>
                <a:cs typeface="Calibri"/>
              </a:rPr>
              <a:t>h</a:t>
            </a:r>
            <a:r>
              <a:rPr sz="1299" dirty="0">
                <a:latin typeface="Calibri"/>
                <a:cs typeface="Calibri"/>
              </a:rPr>
              <a:t>oi</a:t>
            </a:r>
            <a:r>
              <a:rPr sz="1299" spc="-5" dirty="0">
                <a:latin typeface="Calibri"/>
                <a:cs typeface="Calibri"/>
              </a:rPr>
              <a:t>c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81337" y="3283272"/>
            <a:ext cx="159908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'patch\nminor\nmajor'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05292" y="3280443"/>
            <a:ext cx="80867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d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sc</a:t>
            </a:r>
            <a:r>
              <a:rPr sz="1299" dirty="0">
                <a:latin typeface="Calibri"/>
                <a:cs typeface="Calibri"/>
              </a:rPr>
              <a:t>ri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spc="5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io</a:t>
            </a:r>
            <a:r>
              <a:rPr sz="1299" spc="-14" dirty="0">
                <a:latin typeface="Calibri"/>
                <a:cs typeface="Calibri"/>
              </a:rPr>
              <a:t>n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739901" y="3280443"/>
            <a:ext cx="198279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'What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is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the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release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scope?'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)]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47892" y="3479902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4" name="object 34"/>
          <p:cNvSpPr txBox="1"/>
          <p:nvPr/>
        </p:nvSpPr>
        <p:spPr>
          <a:xfrm>
            <a:off x="1136094" y="3458218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76184" y="3677945"/>
            <a:ext cx="308853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dirty="0">
                <a:latin typeface="Calibri"/>
                <a:cs typeface="Calibri"/>
              </a:rPr>
              <a:t>e</a:t>
            </a:r>
            <a:r>
              <a:rPr sz="1299" spc="-19" dirty="0">
                <a:latin typeface="Calibri"/>
                <a:cs typeface="Calibri"/>
              </a:rPr>
              <a:t>c</a:t>
            </a:r>
            <a:r>
              <a:rPr sz="1299" spc="5" dirty="0">
                <a:latin typeface="Calibri"/>
                <a:cs typeface="Calibri"/>
              </a:rPr>
              <a:t>h</a:t>
            </a:r>
            <a:r>
              <a:rPr sz="1299" dirty="0">
                <a:latin typeface="Calibri"/>
                <a:cs typeface="Calibri"/>
              </a:rPr>
              <a:t>o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511431" y="3677946"/>
            <a:ext cx="1682188" cy="200990"/>
          </a:xfrm>
          <a:custGeom>
            <a:avLst/>
            <a:gdLst/>
            <a:ahLst/>
            <a:cxnLst/>
            <a:rect l="l" t="t" r="r" b="b"/>
            <a:pathLst>
              <a:path w="1812289" h="216535">
                <a:moveTo>
                  <a:pt x="1812036" y="0"/>
                </a:moveTo>
                <a:lnTo>
                  <a:pt x="1684032" y="0"/>
                </a:lnTo>
                <a:lnTo>
                  <a:pt x="217944" y="0"/>
                </a:lnTo>
                <a:lnTo>
                  <a:pt x="0" y="0"/>
                </a:lnTo>
                <a:lnTo>
                  <a:pt x="0" y="216408"/>
                </a:lnTo>
                <a:lnTo>
                  <a:pt x="217944" y="216408"/>
                </a:lnTo>
                <a:lnTo>
                  <a:pt x="1684032" y="216408"/>
                </a:lnTo>
                <a:lnTo>
                  <a:pt x="1812036" y="216408"/>
                </a:lnTo>
                <a:lnTo>
                  <a:pt x="18120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7" name="object 37"/>
          <p:cNvSpPr txBox="1"/>
          <p:nvPr/>
        </p:nvSpPr>
        <p:spPr>
          <a:xfrm>
            <a:off x="1511442" y="3656295"/>
            <a:ext cx="1682778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$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{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37" dirty="0">
                <a:solidFill>
                  <a:srgbClr val="808080"/>
                </a:solidFill>
                <a:latin typeface="Calibri"/>
                <a:cs typeface="Calibri"/>
              </a:rPr>
              <a:t>n</a:t>
            </a:r>
            <a:r>
              <a:rPr sz="1299" spc="-106" dirty="0">
                <a:solidFill>
                  <a:srgbClr val="808080"/>
                </a:solidFill>
                <a:latin typeface="Calibri"/>
                <a:cs typeface="Calibri"/>
              </a:rPr>
              <a:t>v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.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L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ASE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_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19" dirty="0">
                <a:solidFill>
                  <a:srgbClr val="808080"/>
                </a:solidFill>
                <a:latin typeface="Calibri"/>
                <a:cs typeface="Calibri"/>
              </a:rPr>
              <a:t>C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O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P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E}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48092" y="3875988"/>
            <a:ext cx="506896" cy="796887"/>
          </a:xfrm>
          <a:custGeom>
            <a:avLst/>
            <a:gdLst/>
            <a:ahLst/>
            <a:cxnLst/>
            <a:rect l="l" t="t" r="r" b="b"/>
            <a:pathLst>
              <a:path w="546100" h="858520">
                <a:moveTo>
                  <a:pt x="60960" y="641616"/>
                </a:moveTo>
                <a:lnTo>
                  <a:pt x="0" y="641616"/>
                </a:lnTo>
                <a:lnTo>
                  <a:pt x="0" y="858012"/>
                </a:lnTo>
                <a:lnTo>
                  <a:pt x="60960" y="858012"/>
                </a:lnTo>
                <a:lnTo>
                  <a:pt x="60960" y="641616"/>
                </a:lnTo>
                <a:close/>
              </a:path>
              <a:path w="546100" h="858520">
                <a:moveTo>
                  <a:pt x="222516" y="428244"/>
                </a:moveTo>
                <a:lnTo>
                  <a:pt x="161556" y="428244"/>
                </a:lnTo>
                <a:lnTo>
                  <a:pt x="161556" y="644652"/>
                </a:lnTo>
                <a:lnTo>
                  <a:pt x="222516" y="644652"/>
                </a:lnTo>
                <a:lnTo>
                  <a:pt x="222516" y="428244"/>
                </a:lnTo>
                <a:close/>
              </a:path>
              <a:path w="546100" h="858520">
                <a:moveTo>
                  <a:pt x="384048" y="213360"/>
                </a:moveTo>
                <a:lnTo>
                  <a:pt x="323100" y="213360"/>
                </a:lnTo>
                <a:lnTo>
                  <a:pt x="323100" y="429768"/>
                </a:lnTo>
                <a:lnTo>
                  <a:pt x="384048" y="429768"/>
                </a:lnTo>
                <a:lnTo>
                  <a:pt x="384048" y="213360"/>
                </a:lnTo>
                <a:close/>
              </a:path>
              <a:path w="546100" h="858520">
                <a:moveTo>
                  <a:pt x="545604" y="0"/>
                </a:moveTo>
                <a:lnTo>
                  <a:pt x="484644" y="0"/>
                </a:lnTo>
                <a:lnTo>
                  <a:pt x="484644" y="216408"/>
                </a:lnTo>
                <a:lnTo>
                  <a:pt x="545604" y="216408"/>
                </a:lnTo>
                <a:lnTo>
                  <a:pt x="5456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9" name="object 39"/>
          <p:cNvSpPr txBox="1"/>
          <p:nvPr/>
        </p:nvSpPr>
        <p:spPr>
          <a:xfrm>
            <a:off x="536290" y="3854290"/>
            <a:ext cx="530473" cy="81220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461506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527240" y="3609572"/>
            <a:ext cx="4920431" cy="2690087"/>
            <a:chOff x="3503676" y="3888739"/>
            <a:chExt cx="5300980" cy="2898140"/>
          </a:xfrm>
        </p:grpSpPr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2819" y="3896867"/>
              <a:ext cx="5283707" cy="288950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503663" y="3888739"/>
              <a:ext cx="5300980" cy="2898140"/>
            </a:xfrm>
            <a:custGeom>
              <a:avLst/>
              <a:gdLst/>
              <a:ahLst/>
              <a:cxnLst/>
              <a:rect l="l" t="t" r="r" b="b"/>
              <a:pathLst>
                <a:path w="5300980" h="2898140">
                  <a:moveTo>
                    <a:pt x="5300472" y="2540"/>
                  </a:moveTo>
                  <a:lnTo>
                    <a:pt x="5299722" y="2540"/>
                  </a:lnTo>
                  <a:lnTo>
                    <a:pt x="5299722" y="0"/>
                  </a:lnTo>
                  <a:lnTo>
                    <a:pt x="5296662" y="0"/>
                  </a:lnTo>
                  <a:lnTo>
                    <a:pt x="5296662" y="7620"/>
                  </a:lnTo>
                  <a:lnTo>
                    <a:pt x="5294757" y="7620"/>
                  </a:lnTo>
                  <a:lnTo>
                    <a:pt x="5294757" y="6350"/>
                  </a:lnTo>
                  <a:lnTo>
                    <a:pt x="5296662" y="7620"/>
                  </a:lnTo>
                  <a:lnTo>
                    <a:pt x="5296662" y="0"/>
                  </a:lnTo>
                  <a:lnTo>
                    <a:pt x="9144" y="0"/>
                  </a:lnTo>
                  <a:lnTo>
                    <a:pt x="9144" y="5080"/>
                  </a:lnTo>
                  <a:lnTo>
                    <a:pt x="7239" y="6350"/>
                  </a:lnTo>
                  <a:lnTo>
                    <a:pt x="7239" y="5080"/>
                  </a:lnTo>
                  <a:lnTo>
                    <a:pt x="9144" y="5080"/>
                  </a:lnTo>
                  <a:lnTo>
                    <a:pt x="9144" y="0"/>
                  </a:lnTo>
                  <a:lnTo>
                    <a:pt x="1524" y="0"/>
                  </a:lnTo>
                  <a:lnTo>
                    <a:pt x="1524" y="2540"/>
                  </a:lnTo>
                  <a:lnTo>
                    <a:pt x="0" y="2540"/>
                  </a:lnTo>
                  <a:lnTo>
                    <a:pt x="0" y="5080"/>
                  </a:lnTo>
                  <a:lnTo>
                    <a:pt x="0" y="7620"/>
                  </a:lnTo>
                  <a:lnTo>
                    <a:pt x="0" y="2898140"/>
                  </a:lnTo>
                  <a:lnTo>
                    <a:pt x="9144" y="2898140"/>
                  </a:lnTo>
                  <a:lnTo>
                    <a:pt x="9144" y="8128"/>
                  </a:lnTo>
                  <a:lnTo>
                    <a:pt x="5292864" y="8128"/>
                  </a:lnTo>
                  <a:lnTo>
                    <a:pt x="5292864" y="2898140"/>
                  </a:lnTo>
                  <a:lnTo>
                    <a:pt x="5300472" y="2898140"/>
                  </a:lnTo>
                  <a:lnTo>
                    <a:pt x="5300472" y="8128"/>
                  </a:lnTo>
                  <a:lnTo>
                    <a:pt x="5300472" y="7620"/>
                  </a:lnTo>
                  <a:lnTo>
                    <a:pt x="5300472" y="5080"/>
                  </a:lnTo>
                  <a:lnTo>
                    <a:pt x="5300472" y="25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205016" y="6067142"/>
            <a:ext cx="134386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88">
              <a:lnSpc>
                <a:spcPts val="905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90</a:t>
            </a:r>
            <a:endParaRPr sz="83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93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04" y="834099"/>
            <a:ext cx="5909543" cy="473568"/>
          </a:xfrm>
          <a:prstGeom prst="rect">
            <a:avLst/>
          </a:prstGeom>
        </p:spPr>
        <p:txBody>
          <a:bodyPr vert="horz" wrap="square" lIns="0" tIns="11788" rIns="0" bIns="0" rtlCol="0">
            <a:spAutoFit/>
          </a:bodyPr>
          <a:lstStyle/>
          <a:p>
            <a:pPr marL="11788">
              <a:spcBef>
                <a:spcPts val="93"/>
              </a:spcBef>
            </a:pPr>
            <a:r>
              <a:rPr spc="-46" dirty="0"/>
              <a:t>Les </a:t>
            </a:r>
            <a:r>
              <a:rPr spc="-74" dirty="0"/>
              <a:t>paramètres</a:t>
            </a:r>
            <a:r>
              <a:rPr spc="-46" dirty="0"/>
              <a:t> </a:t>
            </a:r>
            <a:r>
              <a:rPr spc="-56" dirty="0"/>
              <a:t>et</a:t>
            </a:r>
            <a:r>
              <a:rPr spc="-88" dirty="0"/>
              <a:t> </a:t>
            </a:r>
            <a:r>
              <a:rPr spc="-46" dirty="0"/>
              <a:t>les</a:t>
            </a:r>
            <a:r>
              <a:rPr spc="-79" dirty="0"/>
              <a:t> </a:t>
            </a:r>
            <a:r>
              <a:rPr spc="-60" dirty="0"/>
              <a:t>inputs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75088" y="1413179"/>
            <a:ext cx="6646235" cy="3294826"/>
            <a:chOff x="0" y="1522476"/>
            <a:chExt cx="7160259" cy="3549650"/>
          </a:xfrm>
        </p:grpSpPr>
        <p:sp>
          <p:nvSpPr>
            <p:cNvPr id="7" name="object 7"/>
            <p:cNvSpPr/>
            <p:nvPr/>
          </p:nvSpPr>
          <p:spPr>
            <a:xfrm>
              <a:off x="0" y="1528571"/>
              <a:ext cx="7153909" cy="3535679"/>
            </a:xfrm>
            <a:custGeom>
              <a:avLst/>
              <a:gdLst/>
              <a:ahLst/>
              <a:cxnLst/>
              <a:rect l="l" t="t" r="r" b="b"/>
              <a:pathLst>
                <a:path w="7153909" h="3535679">
                  <a:moveTo>
                    <a:pt x="7153655" y="3535679"/>
                  </a:moveTo>
                  <a:lnTo>
                    <a:pt x="0" y="3535679"/>
                  </a:lnTo>
                  <a:lnTo>
                    <a:pt x="0" y="0"/>
                  </a:lnTo>
                  <a:lnTo>
                    <a:pt x="7153655" y="0"/>
                  </a:lnTo>
                  <a:lnTo>
                    <a:pt x="7153655" y="35356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522476"/>
              <a:ext cx="7160259" cy="3549650"/>
            </a:xfrm>
            <a:custGeom>
              <a:avLst/>
              <a:gdLst/>
              <a:ahLst/>
              <a:cxnLst/>
              <a:rect l="l" t="t" r="r" b="b"/>
              <a:pathLst>
                <a:path w="7160259" h="3549650">
                  <a:moveTo>
                    <a:pt x="7620" y="3541775"/>
                  </a:moveTo>
                  <a:lnTo>
                    <a:pt x="0" y="3535679"/>
                  </a:lnTo>
                  <a:lnTo>
                    <a:pt x="0" y="0"/>
                  </a:lnTo>
                  <a:lnTo>
                    <a:pt x="7156704" y="0"/>
                  </a:lnTo>
                  <a:lnTo>
                    <a:pt x="7159752" y="3047"/>
                  </a:lnTo>
                  <a:lnTo>
                    <a:pt x="7159752" y="6095"/>
                  </a:lnTo>
                  <a:lnTo>
                    <a:pt x="7620" y="6095"/>
                  </a:lnTo>
                  <a:lnTo>
                    <a:pt x="0" y="13715"/>
                  </a:lnTo>
                  <a:lnTo>
                    <a:pt x="7620" y="13715"/>
                  </a:lnTo>
                  <a:lnTo>
                    <a:pt x="7620" y="3541775"/>
                  </a:lnTo>
                  <a:close/>
                </a:path>
                <a:path w="7160259" h="3549650">
                  <a:moveTo>
                    <a:pt x="7620" y="13715"/>
                  </a:moveTo>
                  <a:lnTo>
                    <a:pt x="0" y="13715"/>
                  </a:lnTo>
                  <a:lnTo>
                    <a:pt x="7620" y="6095"/>
                  </a:lnTo>
                  <a:lnTo>
                    <a:pt x="7620" y="13715"/>
                  </a:lnTo>
                  <a:close/>
                </a:path>
                <a:path w="7160259" h="3549650">
                  <a:moveTo>
                    <a:pt x="7146036" y="13715"/>
                  </a:moveTo>
                  <a:lnTo>
                    <a:pt x="7620" y="13715"/>
                  </a:lnTo>
                  <a:lnTo>
                    <a:pt x="7620" y="6095"/>
                  </a:lnTo>
                  <a:lnTo>
                    <a:pt x="7146036" y="6095"/>
                  </a:lnTo>
                  <a:lnTo>
                    <a:pt x="7146036" y="13715"/>
                  </a:lnTo>
                  <a:close/>
                </a:path>
                <a:path w="7160259" h="3549650">
                  <a:moveTo>
                    <a:pt x="7146036" y="3541775"/>
                  </a:moveTo>
                  <a:lnTo>
                    <a:pt x="7146036" y="6095"/>
                  </a:lnTo>
                  <a:lnTo>
                    <a:pt x="7153656" y="13715"/>
                  </a:lnTo>
                  <a:lnTo>
                    <a:pt x="7159752" y="13715"/>
                  </a:lnTo>
                  <a:lnTo>
                    <a:pt x="7159752" y="3535679"/>
                  </a:lnTo>
                  <a:lnTo>
                    <a:pt x="7153656" y="3535679"/>
                  </a:lnTo>
                  <a:lnTo>
                    <a:pt x="7146036" y="3541775"/>
                  </a:lnTo>
                  <a:close/>
                </a:path>
                <a:path w="7160259" h="3549650">
                  <a:moveTo>
                    <a:pt x="7159752" y="13715"/>
                  </a:moveTo>
                  <a:lnTo>
                    <a:pt x="7153656" y="13715"/>
                  </a:lnTo>
                  <a:lnTo>
                    <a:pt x="7146036" y="6095"/>
                  </a:lnTo>
                  <a:lnTo>
                    <a:pt x="7159752" y="6095"/>
                  </a:lnTo>
                  <a:lnTo>
                    <a:pt x="7159752" y="13715"/>
                  </a:lnTo>
                  <a:close/>
                </a:path>
                <a:path w="7160259" h="3549650">
                  <a:moveTo>
                    <a:pt x="7156704" y="3549395"/>
                  </a:moveTo>
                  <a:lnTo>
                    <a:pt x="0" y="3549395"/>
                  </a:lnTo>
                  <a:lnTo>
                    <a:pt x="0" y="3535679"/>
                  </a:lnTo>
                  <a:lnTo>
                    <a:pt x="7620" y="3541775"/>
                  </a:lnTo>
                  <a:lnTo>
                    <a:pt x="7159752" y="3541775"/>
                  </a:lnTo>
                  <a:lnTo>
                    <a:pt x="7159752" y="3546347"/>
                  </a:lnTo>
                  <a:lnTo>
                    <a:pt x="7156704" y="3549395"/>
                  </a:lnTo>
                  <a:close/>
                </a:path>
                <a:path w="7160259" h="3549650">
                  <a:moveTo>
                    <a:pt x="7146036" y="3541775"/>
                  </a:moveTo>
                  <a:lnTo>
                    <a:pt x="7620" y="3541775"/>
                  </a:lnTo>
                  <a:lnTo>
                    <a:pt x="7620" y="3535679"/>
                  </a:lnTo>
                  <a:lnTo>
                    <a:pt x="7146036" y="3535679"/>
                  </a:lnTo>
                  <a:lnTo>
                    <a:pt x="7146036" y="3541775"/>
                  </a:lnTo>
                  <a:close/>
                </a:path>
                <a:path w="7160259" h="3549650">
                  <a:moveTo>
                    <a:pt x="7159752" y="3541775"/>
                  </a:moveTo>
                  <a:lnTo>
                    <a:pt x="7146036" y="3541775"/>
                  </a:lnTo>
                  <a:lnTo>
                    <a:pt x="7153656" y="3535679"/>
                  </a:lnTo>
                  <a:lnTo>
                    <a:pt x="7159752" y="3535679"/>
                  </a:lnTo>
                  <a:lnTo>
                    <a:pt x="7159752" y="3541775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80772" y="1566671"/>
              <a:ext cx="680085" cy="216535"/>
            </a:xfrm>
            <a:custGeom>
              <a:avLst/>
              <a:gdLst/>
              <a:ahLst/>
              <a:cxnLst/>
              <a:rect l="l" t="t" r="r" b="b"/>
              <a:pathLst>
                <a:path w="680085" h="216535">
                  <a:moveTo>
                    <a:pt x="679691" y="0"/>
                  </a:moveTo>
                  <a:lnTo>
                    <a:pt x="618744" y="0"/>
                  </a:lnTo>
                  <a:lnTo>
                    <a:pt x="0" y="0"/>
                  </a:lnTo>
                  <a:lnTo>
                    <a:pt x="0" y="216408"/>
                  </a:lnTo>
                  <a:lnTo>
                    <a:pt x="618744" y="216408"/>
                  </a:lnTo>
                  <a:lnTo>
                    <a:pt x="679691" y="216408"/>
                  </a:lnTo>
                  <a:lnTo>
                    <a:pt x="679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38294" y="1432525"/>
            <a:ext cx="654839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0007" y="1653659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42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0007" y="1851704"/>
            <a:ext cx="780385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6325" y="1851704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4" name="object 14"/>
          <p:cNvSpPr txBox="1"/>
          <p:nvPr/>
        </p:nvSpPr>
        <p:spPr>
          <a:xfrm>
            <a:off x="1294571" y="183005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35490" y="2049747"/>
            <a:ext cx="1014972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5305">
              <a:lnSpc>
                <a:spcPts val="1485"/>
              </a:lnSpc>
            </a:pP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'DEPLOY_ENV'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79462" y="2049747"/>
            <a:ext cx="3921374" cy="200990"/>
          </a:xfrm>
          <a:custGeom>
            <a:avLst/>
            <a:gdLst/>
            <a:ahLst/>
            <a:cxnLst/>
            <a:rect l="l" t="t" r="r" b="b"/>
            <a:pathLst>
              <a:path w="4224655" h="216535">
                <a:moveTo>
                  <a:pt x="957059" y="0"/>
                </a:moveTo>
                <a:lnTo>
                  <a:pt x="908304" y="0"/>
                </a:lnTo>
                <a:lnTo>
                  <a:pt x="0" y="0"/>
                </a:lnTo>
                <a:lnTo>
                  <a:pt x="0" y="216408"/>
                </a:lnTo>
                <a:lnTo>
                  <a:pt x="908304" y="216408"/>
                </a:lnTo>
                <a:lnTo>
                  <a:pt x="957059" y="216408"/>
                </a:lnTo>
                <a:lnTo>
                  <a:pt x="957059" y="0"/>
                </a:lnTo>
                <a:close/>
              </a:path>
              <a:path w="4224655" h="216535">
                <a:moveTo>
                  <a:pt x="1735836" y="0"/>
                </a:moveTo>
                <a:lnTo>
                  <a:pt x="1690103" y="0"/>
                </a:lnTo>
                <a:lnTo>
                  <a:pt x="998220" y="0"/>
                </a:lnTo>
                <a:lnTo>
                  <a:pt x="998220" y="216408"/>
                </a:lnTo>
                <a:lnTo>
                  <a:pt x="1690103" y="216408"/>
                </a:lnTo>
                <a:lnTo>
                  <a:pt x="1735836" y="216408"/>
                </a:lnTo>
                <a:lnTo>
                  <a:pt x="1735836" y="0"/>
                </a:lnTo>
                <a:close/>
              </a:path>
              <a:path w="4224655" h="216535">
                <a:moveTo>
                  <a:pt x="2633459" y="0"/>
                </a:moveTo>
                <a:lnTo>
                  <a:pt x="2584704" y="0"/>
                </a:lnTo>
                <a:lnTo>
                  <a:pt x="1775460" y="0"/>
                </a:lnTo>
                <a:lnTo>
                  <a:pt x="1775460" y="216408"/>
                </a:lnTo>
                <a:lnTo>
                  <a:pt x="2584704" y="216408"/>
                </a:lnTo>
                <a:lnTo>
                  <a:pt x="2633459" y="216408"/>
                </a:lnTo>
                <a:lnTo>
                  <a:pt x="2633459" y="0"/>
                </a:lnTo>
                <a:close/>
              </a:path>
              <a:path w="4224655" h="216535">
                <a:moveTo>
                  <a:pt x="4224515" y="0"/>
                </a:moveTo>
                <a:lnTo>
                  <a:pt x="4169664" y="0"/>
                </a:lnTo>
                <a:lnTo>
                  <a:pt x="4130027" y="0"/>
                </a:lnTo>
                <a:lnTo>
                  <a:pt x="3201911" y="0"/>
                </a:lnTo>
                <a:lnTo>
                  <a:pt x="2674620" y="0"/>
                </a:lnTo>
                <a:lnTo>
                  <a:pt x="2674620" y="216408"/>
                </a:lnTo>
                <a:lnTo>
                  <a:pt x="3201911" y="216408"/>
                </a:lnTo>
                <a:lnTo>
                  <a:pt x="4130027" y="216408"/>
                </a:lnTo>
                <a:lnTo>
                  <a:pt x="4169664" y="216408"/>
                </a:lnTo>
                <a:lnTo>
                  <a:pt x="4224515" y="216408"/>
                </a:lnTo>
                <a:lnTo>
                  <a:pt x="42245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7" name="object 17"/>
          <p:cNvSpPr txBox="1"/>
          <p:nvPr/>
        </p:nvSpPr>
        <p:spPr>
          <a:xfrm>
            <a:off x="2567640" y="2028046"/>
            <a:ext cx="394554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spc="-14" dirty="0">
                <a:latin typeface="Calibri"/>
                <a:cs typeface="Calibri"/>
              </a:rPr>
              <a:t>defaultValue</a:t>
            </a:r>
            <a:r>
              <a:rPr sz="1299" b="1" spc="-14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'TESTING'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description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23" dirty="0">
                <a:solidFill>
                  <a:srgbClr val="808080"/>
                </a:solidFill>
                <a:latin typeface="Calibri"/>
                <a:cs typeface="Calibri"/>
              </a:rPr>
              <a:t>'Target</a:t>
            </a:r>
            <a:r>
              <a:rPr sz="1299" spc="1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environment'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9954" y="2052577"/>
            <a:ext cx="862903" cy="39228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5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ri</a:t>
            </a:r>
            <a:r>
              <a:rPr sz="1299" spc="-9" dirty="0">
                <a:latin typeface="Calibri"/>
                <a:cs typeface="Calibri"/>
              </a:rPr>
              <a:t>n</a:t>
            </a:r>
            <a:r>
              <a:rPr sz="1299" spc="-5" dirty="0">
                <a:latin typeface="Calibri"/>
                <a:cs typeface="Calibri"/>
              </a:rPr>
              <a:t>g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m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  <a:p>
            <a:pPr>
              <a:spcBef>
                <a:spcPts val="9"/>
              </a:spcBef>
            </a:pPr>
            <a:r>
              <a:rPr sz="1299" spc="-5" dirty="0">
                <a:latin typeface="Calibri"/>
                <a:cs typeface="Calibri"/>
              </a:rPr>
              <a:t>c</a:t>
            </a:r>
            <a:r>
              <a:rPr sz="1299" spc="-9" dirty="0">
                <a:latin typeface="Calibri"/>
                <a:cs typeface="Calibri"/>
              </a:rPr>
              <a:t>h</a:t>
            </a:r>
            <a:r>
              <a:rPr sz="1299" dirty="0">
                <a:latin typeface="Calibri"/>
                <a:cs typeface="Calibri"/>
              </a:rPr>
              <a:t>oi</a:t>
            </a:r>
            <a:r>
              <a:rPr sz="1299" spc="-5" dirty="0">
                <a:latin typeface="Calibri"/>
                <a:cs typeface="Calibri"/>
              </a:rPr>
              <a:t>ce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m</a:t>
            </a:r>
            <a:r>
              <a:rPr sz="1299" dirty="0">
                <a:latin typeface="Calibri"/>
                <a:cs typeface="Calibri"/>
              </a:rPr>
              <a:t>e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12857" y="2249204"/>
            <a:ext cx="4533775" cy="200990"/>
          </a:xfrm>
          <a:custGeom>
            <a:avLst/>
            <a:gdLst/>
            <a:ahLst/>
            <a:cxnLst/>
            <a:rect l="l" t="t" r="r" b="b"/>
            <a:pathLst>
              <a:path w="4884420" h="216535">
                <a:moveTo>
                  <a:pt x="48755" y="0"/>
                </a:moveTo>
                <a:lnTo>
                  <a:pt x="0" y="0"/>
                </a:lnTo>
                <a:lnTo>
                  <a:pt x="0" y="216408"/>
                </a:lnTo>
                <a:lnTo>
                  <a:pt x="48755" y="216408"/>
                </a:lnTo>
                <a:lnTo>
                  <a:pt x="48755" y="0"/>
                </a:lnTo>
                <a:close/>
              </a:path>
              <a:path w="4884420" h="216535">
                <a:moveTo>
                  <a:pt x="641604" y="0"/>
                </a:moveTo>
                <a:lnTo>
                  <a:pt x="595871" y="0"/>
                </a:lnTo>
                <a:lnTo>
                  <a:pt x="91440" y="0"/>
                </a:lnTo>
                <a:lnTo>
                  <a:pt x="91440" y="216408"/>
                </a:lnTo>
                <a:lnTo>
                  <a:pt x="595871" y="216408"/>
                </a:lnTo>
                <a:lnTo>
                  <a:pt x="641604" y="216408"/>
                </a:lnTo>
                <a:lnTo>
                  <a:pt x="641604" y="0"/>
                </a:lnTo>
                <a:close/>
              </a:path>
              <a:path w="4884420" h="216535">
                <a:moveTo>
                  <a:pt x="1264907" y="0"/>
                </a:moveTo>
                <a:lnTo>
                  <a:pt x="1216139" y="0"/>
                </a:lnTo>
                <a:lnTo>
                  <a:pt x="679704" y="0"/>
                </a:lnTo>
                <a:lnTo>
                  <a:pt x="679704" y="216408"/>
                </a:lnTo>
                <a:lnTo>
                  <a:pt x="1216139" y="216408"/>
                </a:lnTo>
                <a:lnTo>
                  <a:pt x="1264907" y="216408"/>
                </a:lnTo>
                <a:lnTo>
                  <a:pt x="1264907" y="0"/>
                </a:lnTo>
                <a:close/>
              </a:path>
              <a:path w="4884420" h="216535">
                <a:moveTo>
                  <a:pt x="3046463" y="0"/>
                </a:moveTo>
                <a:lnTo>
                  <a:pt x="3046463" y="0"/>
                </a:lnTo>
                <a:lnTo>
                  <a:pt x="1306055" y="0"/>
                </a:lnTo>
                <a:lnTo>
                  <a:pt x="1306055" y="216408"/>
                </a:lnTo>
                <a:lnTo>
                  <a:pt x="3046463" y="216408"/>
                </a:lnTo>
                <a:lnTo>
                  <a:pt x="3046463" y="0"/>
                </a:lnTo>
                <a:close/>
              </a:path>
              <a:path w="4884420" h="216535">
                <a:moveTo>
                  <a:pt x="3944112" y="0"/>
                </a:moveTo>
                <a:lnTo>
                  <a:pt x="3895344" y="0"/>
                </a:lnTo>
                <a:lnTo>
                  <a:pt x="3086100" y="0"/>
                </a:lnTo>
                <a:lnTo>
                  <a:pt x="3086100" y="216408"/>
                </a:lnTo>
                <a:lnTo>
                  <a:pt x="3895344" y="216408"/>
                </a:lnTo>
                <a:lnTo>
                  <a:pt x="3944112" y="216408"/>
                </a:lnTo>
                <a:lnTo>
                  <a:pt x="3944112" y="0"/>
                </a:lnTo>
                <a:close/>
              </a:path>
              <a:path w="4884420" h="216535">
                <a:moveTo>
                  <a:pt x="4884407" y="0"/>
                </a:moveTo>
                <a:lnTo>
                  <a:pt x="4829543" y="0"/>
                </a:lnTo>
                <a:lnTo>
                  <a:pt x="3986771" y="0"/>
                </a:lnTo>
                <a:lnTo>
                  <a:pt x="3986771" y="216408"/>
                </a:lnTo>
                <a:lnTo>
                  <a:pt x="4829543" y="216408"/>
                </a:lnTo>
                <a:lnTo>
                  <a:pt x="4884407" y="216408"/>
                </a:lnTo>
                <a:lnTo>
                  <a:pt x="48844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0" name="object 20"/>
          <p:cNvSpPr txBox="1"/>
          <p:nvPr/>
        </p:nvSpPr>
        <p:spPr>
          <a:xfrm>
            <a:off x="1501051" y="2227497"/>
            <a:ext cx="4558531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1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'FRUIT'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choices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'apple\nbanana\npizza'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description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299" b="1" spc="23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'Pick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a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fruit'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0007" y="244724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2" name="object 22"/>
          <p:cNvSpPr txBox="1"/>
          <p:nvPr/>
        </p:nvSpPr>
        <p:spPr>
          <a:xfrm>
            <a:off x="488205" y="2425572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8299" y="2645291"/>
            <a:ext cx="495697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9954" y="2846163"/>
            <a:ext cx="126252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Som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th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n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g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938650" y="284333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6" name="object 26"/>
          <p:cNvSpPr txBox="1"/>
          <p:nvPr/>
        </p:nvSpPr>
        <p:spPr>
          <a:xfrm>
            <a:off x="1926862" y="2821643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9902" y="3042791"/>
            <a:ext cx="34952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86085" y="3042792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9" name="object 29"/>
          <p:cNvSpPr txBox="1"/>
          <p:nvPr/>
        </p:nvSpPr>
        <p:spPr>
          <a:xfrm>
            <a:off x="1174319" y="3021093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49848" y="3243664"/>
            <a:ext cx="3086174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5" dirty="0">
                <a:latin typeface="Calibri"/>
                <a:cs typeface="Calibri"/>
              </a:rPr>
              <a:t>echo</a:t>
            </a:r>
            <a:r>
              <a:rPr sz="1299" dirty="0">
                <a:latin typeface="Calibri"/>
                <a:cs typeface="Calibri"/>
              </a:rPr>
              <a:t> 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"Will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 deploy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to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${params.DEPLOY_ENV}"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49849" y="3438879"/>
            <a:ext cx="902982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writeFile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latin typeface="Calibri"/>
                <a:cs typeface="Calibri"/>
              </a:rPr>
              <a:t>file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76408" y="3438879"/>
            <a:ext cx="637157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f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spc="-32" dirty="0">
                <a:solidFill>
                  <a:srgbClr val="808080"/>
                </a:solidFill>
                <a:latin typeface="Calibri"/>
                <a:cs typeface="Calibri"/>
              </a:rPr>
              <a:t>.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x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t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'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537023" y="3438879"/>
            <a:ext cx="317694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23" dirty="0">
                <a:latin typeface="Calibri"/>
                <a:cs typeface="Calibri"/>
              </a:rPr>
              <a:t>te</a:t>
            </a:r>
            <a:r>
              <a:rPr sz="1299" spc="5" dirty="0">
                <a:latin typeface="Calibri"/>
                <a:cs typeface="Calibri"/>
              </a:rPr>
              <a:t>x</a:t>
            </a:r>
            <a:r>
              <a:rPr sz="1299" spc="-5" dirty="0">
                <a:latin typeface="Calibri"/>
                <a:cs typeface="Calibri"/>
              </a:rPr>
              <a:t>t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80769" y="3438879"/>
            <a:ext cx="99787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dirty="0">
                <a:latin typeface="Calibri"/>
                <a:cs typeface="Calibri"/>
              </a:rPr>
              <a:t>F</a:t>
            </a:r>
            <a:r>
              <a:rPr sz="1299" spc="5" dirty="0">
                <a:latin typeface="Calibri"/>
                <a:cs typeface="Calibri"/>
              </a:rPr>
              <a:t>R</a:t>
            </a:r>
            <a:r>
              <a:rPr sz="1299" spc="-5" dirty="0">
                <a:latin typeface="Calibri"/>
                <a:cs typeface="Calibri"/>
              </a:rPr>
              <a:t>UIT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50061" y="3636921"/>
            <a:ext cx="2185548" cy="994931"/>
          </a:xfrm>
          <a:custGeom>
            <a:avLst/>
            <a:gdLst/>
            <a:ahLst/>
            <a:cxnLst/>
            <a:rect l="l" t="t" r="r" b="b"/>
            <a:pathLst>
              <a:path w="2354580" h="1071879">
                <a:moveTo>
                  <a:pt x="60960" y="854964"/>
                </a:moveTo>
                <a:lnTo>
                  <a:pt x="0" y="854964"/>
                </a:lnTo>
                <a:lnTo>
                  <a:pt x="0" y="1071384"/>
                </a:lnTo>
                <a:lnTo>
                  <a:pt x="60960" y="1071384"/>
                </a:lnTo>
                <a:lnTo>
                  <a:pt x="60960" y="854964"/>
                </a:lnTo>
                <a:close/>
              </a:path>
              <a:path w="2354580" h="1071879">
                <a:moveTo>
                  <a:pt x="222504" y="641604"/>
                </a:moveTo>
                <a:lnTo>
                  <a:pt x="161544" y="641604"/>
                </a:lnTo>
                <a:lnTo>
                  <a:pt x="161544" y="858012"/>
                </a:lnTo>
                <a:lnTo>
                  <a:pt x="222504" y="858012"/>
                </a:lnTo>
                <a:lnTo>
                  <a:pt x="222504" y="641604"/>
                </a:lnTo>
                <a:close/>
              </a:path>
              <a:path w="2354580" h="1071879">
                <a:moveTo>
                  <a:pt x="384035" y="428244"/>
                </a:moveTo>
                <a:lnTo>
                  <a:pt x="323088" y="428244"/>
                </a:lnTo>
                <a:lnTo>
                  <a:pt x="323088" y="644652"/>
                </a:lnTo>
                <a:lnTo>
                  <a:pt x="384035" y="644652"/>
                </a:lnTo>
                <a:lnTo>
                  <a:pt x="384035" y="428244"/>
                </a:lnTo>
                <a:close/>
              </a:path>
              <a:path w="2354580" h="1071879">
                <a:moveTo>
                  <a:pt x="545592" y="214896"/>
                </a:moveTo>
                <a:lnTo>
                  <a:pt x="484632" y="214896"/>
                </a:lnTo>
                <a:lnTo>
                  <a:pt x="484632" y="431304"/>
                </a:lnTo>
                <a:lnTo>
                  <a:pt x="545592" y="431304"/>
                </a:lnTo>
                <a:lnTo>
                  <a:pt x="545592" y="214896"/>
                </a:lnTo>
                <a:close/>
              </a:path>
              <a:path w="2354580" h="1071879">
                <a:moveTo>
                  <a:pt x="996696" y="0"/>
                </a:moveTo>
                <a:lnTo>
                  <a:pt x="646163" y="0"/>
                </a:lnTo>
                <a:lnTo>
                  <a:pt x="646163" y="216408"/>
                </a:lnTo>
                <a:lnTo>
                  <a:pt x="996696" y="216408"/>
                </a:lnTo>
                <a:lnTo>
                  <a:pt x="996696" y="0"/>
                </a:lnTo>
                <a:close/>
              </a:path>
              <a:path w="2354580" h="1071879">
                <a:moveTo>
                  <a:pt x="2354567" y="0"/>
                </a:moveTo>
                <a:lnTo>
                  <a:pt x="2299703" y="0"/>
                </a:lnTo>
                <a:lnTo>
                  <a:pt x="1671828" y="0"/>
                </a:lnTo>
                <a:lnTo>
                  <a:pt x="1616964" y="0"/>
                </a:lnTo>
                <a:lnTo>
                  <a:pt x="1037844" y="0"/>
                </a:lnTo>
                <a:lnTo>
                  <a:pt x="1037844" y="216408"/>
                </a:lnTo>
                <a:lnTo>
                  <a:pt x="1616964" y="216408"/>
                </a:lnTo>
                <a:lnTo>
                  <a:pt x="1671828" y="216408"/>
                </a:lnTo>
                <a:lnTo>
                  <a:pt x="2299703" y="216408"/>
                </a:lnTo>
                <a:lnTo>
                  <a:pt x="2354567" y="216408"/>
                </a:lnTo>
                <a:lnTo>
                  <a:pt x="23545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338294" y="3615241"/>
            <a:ext cx="2210304" cy="1012132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611215">
              <a:spcBef>
                <a:spcPts val="97"/>
              </a:spcBef>
            </a:pPr>
            <a:r>
              <a:rPr sz="1299" spc="-5" dirty="0">
                <a:latin typeface="Calibri"/>
                <a:cs typeface="Calibri"/>
              </a:rPr>
              <a:t>echo</a:t>
            </a:r>
            <a:r>
              <a:rPr sz="1299" spc="-37" dirty="0">
                <a:latin typeface="Calibri"/>
                <a:cs typeface="Calibri"/>
              </a:rPr>
              <a:t> </a:t>
            </a:r>
            <a:r>
              <a:rPr sz="1299" spc="-5" dirty="0">
                <a:latin typeface="Calibri"/>
                <a:cs typeface="Calibri"/>
              </a:rPr>
              <a:t>readFile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'fruit.txt'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  <a:p>
            <a:pPr marL="461506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1566" y="3250738"/>
            <a:ext cx="6031830" cy="262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4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24686" y="917661"/>
            <a:ext cx="6039139" cy="363061"/>
          </a:xfrm>
          <a:prstGeom prst="rect">
            <a:avLst/>
          </a:prstGeom>
        </p:spPr>
        <p:txBody>
          <a:bodyPr vert="horz" wrap="square" lIns="0" tIns="12967" rIns="0" bIns="0" rtlCol="0">
            <a:spAutoFit/>
          </a:bodyPr>
          <a:lstStyle/>
          <a:p>
            <a:pPr marL="11788">
              <a:spcBef>
                <a:spcPts val="102"/>
              </a:spcBef>
            </a:pPr>
            <a:r>
              <a:rPr sz="2274" i="1" spc="-42" dirty="0">
                <a:latin typeface="Calibri"/>
                <a:cs typeface="Calibri"/>
              </a:rPr>
              <a:t>C</a:t>
            </a:r>
            <a:r>
              <a:rPr sz="2274" i="1" spc="-84" dirty="0">
                <a:latin typeface="Calibri"/>
                <a:cs typeface="Calibri"/>
              </a:rPr>
              <a:t>o</a:t>
            </a:r>
            <a:r>
              <a:rPr sz="2274" i="1" spc="-158" dirty="0">
                <a:latin typeface="Calibri"/>
                <a:cs typeface="Calibri"/>
              </a:rPr>
              <a:t>n</a:t>
            </a:r>
            <a:r>
              <a:rPr sz="2274" i="1" spc="-88" dirty="0">
                <a:latin typeface="Calibri"/>
                <a:cs typeface="Calibri"/>
              </a:rPr>
              <a:t>t</a:t>
            </a:r>
            <a:r>
              <a:rPr sz="2274" i="1" spc="-106" dirty="0">
                <a:latin typeface="Calibri"/>
                <a:cs typeface="Calibri"/>
              </a:rPr>
              <a:t>i</a:t>
            </a:r>
            <a:r>
              <a:rPr sz="2274" i="1" spc="-135" dirty="0">
                <a:latin typeface="Calibri"/>
                <a:cs typeface="Calibri"/>
              </a:rPr>
              <a:t>n</a:t>
            </a:r>
            <a:r>
              <a:rPr sz="2274" i="1" spc="-111" dirty="0">
                <a:latin typeface="Calibri"/>
                <a:cs typeface="Calibri"/>
              </a:rPr>
              <a:t>u</a:t>
            </a:r>
            <a:r>
              <a:rPr sz="2274" i="1" spc="-106" dirty="0">
                <a:latin typeface="Calibri"/>
                <a:cs typeface="Calibri"/>
              </a:rPr>
              <a:t>o</a:t>
            </a:r>
            <a:r>
              <a:rPr sz="2274" i="1" spc="-135" dirty="0">
                <a:latin typeface="Calibri"/>
                <a:cs typeface="Calibri"/>
              </a:rPr>
              <a:t>u</a:t>
            </a:r>
            <a:r>
              <a:rPr sz="2274" i="1" spc="-79" dirty="0">
                <a:latin typeface="Calibri"/>
                <a:cs typeface="Calibri"/>
              </a:rPr>
              <a:t>s</a:t>
            </a:r>
            <a:r>
              <a:rPr sz="2274" i="1" spc="-84" dirty="0">
                <a:latin typeface="Calibri"/>
                <a:cs typeface="Calibri"/>
              </a:rPr>
              <a:t> I</a:t>
            </a:r>
            <a:r>
              <a:rPr sz="2274" i="1" spc="-135" dirty="0">
                <a:latin typeface="Calibri"/>
                <a:cs typeface="Calibri"/>
              </a:rPr>
              <a:t>n</a:t>
            </a:r>
            <a:r>
              <a:rPr sz="2274" i="1" spc="-111" dirty="0">
                <a:latin typeface="Calibri"/>
                <a:cs typeface="Calibri"/>
              </a:rPr>
              <a:t>t</a:t>
            </a:r>
            <a:r>
              <a:rPr sz="2274" i="1" spc="-116" dirty="0">
                <a:latin typeface="Calibri"/>
                <a:cs typeface="Calibri"/>
              </a:rPr>
              <a:t>e</a:t>
            </a:r>
            <a:r>
              <a:rPr sz="2274" i="1" spc="-111" dirty="0">
                <a:latin typeface="Calibri"/>
                <a:cs typeface="Calibri"/>
              </a:rPr>
              <a:t>g</a:t>
            </a:r>
            <a:r>
              <a:rPr sz="2274" i="1" spc="-97" dirty="0">
                <a:latin typeface="Calibri"/>
                <a:cs typeface="Calibri"/>
              </a:rPr>
              <a:t>r</a:t>
            </a:r>
            <a:r>
              <a:rPr sz="2274" i="1" spc="-111" dirty="0">
                <a:latin typeface="Calibri"/>
                <a:cs typeface="Calibri"/>
              </a:rPr>
              <a:t>at</a:t>
            </a:r>
            <a:r>
              <a:rPr sz="2274" i="1" spc="-130" dirty="0">
                <a:latin typeface="Calibri"/>
                <a:cs typeface="Calibri"/>
              </a:rPr>
              <a:t>i</a:t>
            </a:r>
            <a:r>
              <a:rPr sz="2274" i="1" spc="-106" dirty="0">
                <a:latin typeface="Calibri"/>
                <a:cs typeface="Calibri"/>
              </a:rPr>
              <a:t>o</a:t>
            </a:r>
            <a:r>
              <a:rPr sz="2274" i="1" spc="-111" dirty="0">
                <a:latin typeface="Calibri"/>
                <a:cs typeface="Calibri"/>
              </a:rPr>
              <a:t>n</a:t>
            </a:r>
            <a:r>
              <a:rPr sz="2274" i="1" spc="-84" dirty="0">
                <a:latin typeface="Calibri"/>
                <a:cs typeface="Calibri"/>
              </a:rPr>
              <a:t> </a:t>
            </a:r>
            <a:r>
              <a:rPr sz="2274" i="1" spc="-111" dirty="0">
                <a:latin typeface="Calibri"/>
                <a:cs typeface="Calibri"/>
              </a:rPr>
              <a:t>a</a:t>
            </a:r>
            <a:r>
              <a:rPr sz="2274" i="1" spc="-88" dirty="0">
                <a:latin typeface="Calibri"/>
                <a:cs typeface="Calibri"/>
              </a:rPr>
              <a:t>n</a:t>
            </a:r>
            <a:r>
              <a:rPr sz="2274" i="1" spc="-111" dirty="0">
                <a:latin typeface="Calibri"/>
                <a:cs typeface="Calibri"/>
              </a:rPr>
              <a:t>d</a:t>
            </a:r>
            <a:r>
              <a:rPr sz="2274" i="1" spc="-84" dirty="0">
                <a:latin typeface="Calibri"/>
                <a:cs typeface="Calibri"/>
              </a:rPr>
              <a:t> </a:t>
            </a:r>
            <a:r>
              <a:rPr sz="2274" i="1" spc="-42" dirty="0">
                <a:latin typeface="Calibri"/>
                <a:cs typeface="Calibri"/>
              </a:rPr>
              <a:t>C</a:t>
            </a:r>
            <a:r>
              <a:rPr sz="2274" i="1" spc="-106" dirty="0">
                <a:latin typeface="Calibri"/>
                <a:cs typeface="Calibri"/>
              </a:rPr>
              <a:t>o</a:t>
            </a:r>
            <a:r>
              <a:rPr sz="2274" i="1" spc="-135" dirty="0">
                <a:latin typeface="Calibri"/>
                <a:cs typeface="Calibri"/>
              </a:rPr>
              <a:t>n</a:t>
            </a:r>
            <a:r>
              <a:rPr sz="2274" i="1" spc="-111" dirty="0">
                <a:latin typeface="Calibri"/>
                <a:cs typeface="Calibri"/>
              </a:rPr>
              <a:t>t</a:t>
            </a:r>
            <a:r>
              <a:rPr sz="2274" i="1" spc="-106" dirty="0">
                <a:latin typeface="Calibri"/>
                <a:cs typeface="Calibri"/>
              </a:rPr>
              <a:t>i</a:t>
            </a:r>
            <a:r>
              <a:rPr sz="2274" i="1" spc="-111" dirty="0">
                <a:latin typeface="Calibri"/>
                <a:cs typeface="Calibri"/>
              </a:rPr>
              <a:t>nu</a:t>
            </a:r>
            <a:r>
              <a:rPr sz="2274" i="1" spc="-130" dirty="0">
                <a:latin typeface="Calibri"/>
                <a:cs typeface="Calibri"/>
              </a:rPr>
              <a:t>o</a:t>
            </a:r>
            <a:r>
              <a:rPr sz="2274" i="1" spc="-111" dirty="0">
                <a:latin typeface="Calibri"/>
                <a:cs typeface="Calibri"/>
              </a:rPr>
              <a:t>u</a:t>
            </a:r>
            <a:r>
              <a:rPr sz="2274" i="1" spc="-79" dirty="0">
                <a:latin typeface="Calibri"/>
                <a:cs typeface="Calibri"/>
              </a:rPr>
              <a:t>s</a:t>
            </a:r>
            <a:r>
              <a:rPr sz="2274" i="1" spc="-84" dirty="0">
                <a:latin typeface="Calibri"/>
                <a:cs typeface="Calibri"/>
              </a:rPr>
              <a:t> </a:t>
            </a:r>
            <a:r>
              <a:rPr sz="2274" i="1" spc="-116" dirty="0">
                <a:latin typeface="Calibri"/>
                <a:cs typeface="Calibri"/>
              </a:rPr>
              <a:t>De</a:t>
            </a:r>
            <a:r>
              <a:rPr sz="2274" i="1" spc="-106" dirty="0">
                <a:latin typeface="Calibri"/>
                <a:cs typeface="Calibri"/>
              </a:rPr>
              <a:t>li</a:t>
            </a:r>
            <a:r>
              <a:rPr sz="2274" i="1" spc="-139" dirty="0">
                <a:latin typeface="Calibri"/>
                <a:cs typeface="Calibri"/>
              </a:rPr>
              <a:t>v</a:t>
            </a:r>
            <a:r>
              <a:rPr sz="2274" i="1" spc="-93" dirty="0">
                <a:latin typeface="Calibri"/>
                <a:cs typeface="Calibri"/>
              </a:rPr>
              <a:t>e</a:t>
            </a:r>
            <a:r>
              <a:rPr sz="2274" i="1" spc="-97" dirty="0">
                <a:latin typeface="Calibri"/>
                <a:cs typeface="Calibri"/>
              </a:rPr>
              <a:t>r</a:t>
            </a:r>
            <a:r>
              <a:rPr sz="2274" i="1" spc="-79" dirty="0">
                <a:latin typeface="Calibri"/>
                <a:cs typeface="Calibri"/>
              </a:rPr>
              <a:t>y</a:t>
            </a:r>
            <a:r>
              <a:rPr sz="2274" i="1" spc="-125" dirty="0">
                <a:latin typeface="Calibri"/>
                <a:cs typeface="Calibri"/>
              </a:rPr>
              <a:t> </a:t>
            </a:r>
            <a:r>
              <a:rPr sz="2274" spc="-74" dirty="0">
                <a:latin typeface="Calibri"/>
                <a:cs typeface="Calibri"/>
              </a:rPr>
              <a:t>(</a:t>
            </a:r>
            <a:r>
              <a:rPr sz="2274" spc="-46" dirty="0">
                <a:latin typeface="Calibri"/>
                <a:cs typeface="Calibri"/>
              </a:rPr>
              <a:t>C</a:t>
            </a:r>
            <a:r>
              <a:rPr sz="2274" spc="-106" dirty="0">
                <a:latin typeface="Calibri"/>
                <a:cs typeface="Calibri"/>
              </a:rPr>
              <a:t>I</a:t>
            </a:r>
            <a:r>
              <a:rPr sz="2274" spc="-186" dirty="0">
                <a:latin typeface="Calibri"/>
                <a:cs typeface="Calibri"/>
              </a:rPr>
              <a:t>/</a:t>
            </a:r>
            <a:r>
              <a:rPr sz="2274" spc="-46" dirty="0">
                <a:latin typeface="Calibri"/>
                <a:cs typeface="Calibri"/>
              </a:rPr>
              <a:t>C</a:t>
            </a:r>
            <a:r>
              <a:rPr sz="2274" spc="-139" dirty="0">
                <a:latin typeface="Calibri"/>
                <a:cs typeface="Calibri"/>
              </a:rPr>
              <a:t>D</a:t>
            </a:r>
            <a:r>
              <a:rPr sz="2274" spc="-28" dirty="0">
                <a:latin typeface="Calibri"/>
                <a:cs typeface="Calibri"/>
              </a:rPr>
              <a:t>)</a:t>
            </a:r>
            <a:endParaRPr sz="227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9" name="object 9"/>
          <p:cNvSpPr txBox="1"/>
          <p:nvPr/>
        </p:nvSpPr>
        <p:spPr>
          <a:xfrm>
            <a:off x="880067" y="1483471"/>
            <a:ext cx="6879644" cy="1387591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32" spc="-5" dirty="0">
                <a:latin typeface="Calibri"/>
                <a:cs typeface="Calibri"/>
              </a:rPr>
              <a:t>L'intégration</a:t>
            </a:r>
            <a:r>
              <a:rPr sz="1532" spc="-9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continue</a:t>
            </a:r>
            <a:r>
              <a:rPr sz="1532" spc="5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ou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le</a:t>
            </a:r>
            <a:r>
              <a:rPr sz="1532" spc="14" dirty="0">
                <a:latin typeface="Calibri"/>
                <a:cs typeface="Calibri"/>
              </a:rPr>
              <a:t> </a:t>
            </a:r>
            <a:r>
              <a:rPr sz="1532" b="1" spc="5" dirty="0">
                <a:latin typeface="Calibri"/>
                <a:cs typeface="Calibri"/>
              </a:rPr>
              <a:t>CI</a:t>
            </a:r>
            <a:r>
              <a:rPr sz="1532" b="1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(</a:t>
            </a:r>
            <a:r>
              <a:rPr sz="1532" i="1" dirty="0">
                <a:latin typeface="Calibri"/>
                <a:cs typeface="Calibri"/>
              </a:rPr>
              <a:t>Continuous</a:t>
            </a:r>
            <a:r>
              <a:rPr sz="1532" i="1" spc="5" dirty="0">
                <a:latin typeface="Calibri"/>
                <a:cs typeface="Calibri"/>
              </a:rPr>
              <a:t> </a:t>
            </a:r>
            <a:r>
              <a:rPr sz="1532" i="1" dirty="0">
                <a:latin typeface="Calibri"/>
                <a:cs typeface="Calibri"/>
              </a:rPr>
              <a:t>Integration)</a:t>
            </a:r>
            <a:r>
              <a:rPr sz="1532" i="1" spc="-5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peut</a:t>
            </a:r>
            <a:r>
              <a:rPr sz="1532" spc="14" dirty="0">
                <a:latin typeface="Calibri"/>
                <a:cs typeface="Calibri"/>
              </a:rPr>
              <a:t> </a:t>
            </a:r>
            <a:r>
              <a:rPr sz="1532" spc="-5" dirty="0">
                <a:latin typeface="Calibri"/>
                <a:cs typeface="Calibri"/>
              </a:rPr>
              <a:t>être</a:t>
            </a:r>
            <a:r>
              <a:rPr sz="1532" spc="19" dirty="0">
                <a:latin typeface="Calibri"/>
                <a:cs typeface="Calibri"/>
              </a:rPr>
              <a:t> </a:t>
            </a:r>
            <a:r>
              <a:rPr sz="1532" spc="-5" dirty="0">
                <a:latin typeface="Calibri"/>
                <a:cs typeface="Calibri"/>
              </a:rPr>
              <a:t>réaliser</a:t>
            </a:r>
            <a:r>
              <a:rPr sz="1532" spc="19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en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5 </a:t>
            </a:r>
            <a:r>
              <a:rPr sz="1532" spc="-5" dirty="0">
                <a:latin typeface="Calibri"/>
                <a:cs typeface="Calibri"/>
              </a:rPr>
              <a:t>étapes</a:t>
            </a:r>
            <a:r>
              <a:rPr sz="1532" spc="14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:</a:t>
            </a:r>
            <a:endParaRPr sz="1532">
              <a:latin typeface="Calibri"/>
              <a:cs typeface="Calibri"/>
            </a:endParaRPr>
          </a:p>
          <a:p>
            <a:pPr marL="686070" indent="-372505">
              <a:spcBef>
                <a:spcPts val="42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b="1" spc="5" dirty="0">
                <a:latin typeface="Calibri"/>
                <a:cs typeface="Calibri"/>
              </a:rPr>
              <a:t>Planifiez</a:t>
            </a:r>
            <a:r>
              <a:rPr sz="1346" b="1" spc="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9" dirty="0">
                <a:latin typeface="Calibri"/>
                <a:cs typeface="Calibri"/>
              </a:rPr>
              <a:t> développement.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b="1" spc="9" dirty="0">
                <a:latin typeface="Calibri"/>
                <a:cs typeface="Calibri"/>
              </a:rPr>
              <a:t>Compilez</a:t>
            </a:r>
            <a:r>
              <a:rPr sz="1346" b="1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et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intégrez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dirty="0">
                <a:latin typeface="Calibri"/>
                <a:cs typeface="Calibri"/>
              </a:rPr>
              <a:t>votre</a:t>
            </a:r>
            <a:r>
              <a:rPr sz="1346" spc="23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code.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b="1" spc="-19" dirty="0">
                <a:latin typeface="Calibri"/>
                <a:cs typeface="Calibri"/>
              </a:rPr>
              <a:t>Testez</a:t>
            </a:r>
            <a:r>
              <a:rPr sz="1346" b="1" spc="-5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-9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code.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3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Mesurez</a:t>
            </a:r>
            <a:r>
              <a:rPr sz="1346" spc="-5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la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b="1" spc="9" dirty="0">
                <a:latin typeface="Calibri"/>
                <a:cs typeface="Calibri"/>
              </a:rPr>
              <a:t>qualité</a:t>
            </a:r>
            <a:r>
              <a:rPr sz="1346" b="1" spc="5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de </a:t>
            </a:r>
            <a:r>
              <a:rPr sz="1346" spc="5" dirty="0">
                <a:latin typeface="Calibri"/>
                <a:cs typeface="Calibri"/>
              </a:rPr>
              <a:t>votre </a:t>
            </a:r>
            <a:r>
              <a:rPr sz="1346" spc="9" dirty="0">
                <a:latin typeface="Calibri"/>
                <a:cs typeface="Calibri"/>
              </a:rPr>
              <a:t>code.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5" dirty="0">
                <a:latin typeface="Calibri"/>
                <a:cs typeface="Calibri"/>
              </a:rPr>
              <a:t>Gérez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les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b="1" spc="5" dirty="0">
                <a:latin typeface="Calibri"/>
                <a:cs typeface="Calibri"/>
              </a:rPr>
              <a:t>livrables </a:t>
            </a:r>
            <a:r>
              <a:rPr sz="1346" spc="9" dirty="0">
                <a:latin typeface="Calibri"/>
                <a:cs typeface="Calibri"/>
              </a:rPr>
              <a:t>de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application.</a:t>
            </a:r>
            <a:endParaRPr sz="1346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067" y="3968880"/>
            <a:ext cx="8113878" cy="1387591"/>
          </a:xfrm>
          <a:prstGeom prst="rect">
            <a:avLst/>
          </a:prstGeom>
        </p:spPr>
        <p:txBody>
          <a:bodyPr vert="horz" wrap="square" lIns="0" tIns="13556" rIns="0" bIns="0" rtlCol="0">
            <a:spAutoFit/>
          </a:bodyPr>
          <a:lstStyle/>
          <a:p>
            <a:pPr marL="11788">
              <a:spcBef>
                <a:spcPts val="106"/>
              </a:spcBef>
            </a:pPr>
            <a:r>
              <a:rPr sz="1532" spc="-5" dirty="0">
                <a:latin typeface="Calibri"/>
                <a:cs typeface="Calibri"/>
              </a:rPr>
              <a:t>Pour</a:t>
            </a:r>
            <a:r>
              <a:rPr sz="1532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la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b="1" dirty="0">
                <a:latin typeface="Calibri"/>
                <a:cs typeface="Calibri"/>
              </a:rPr>
              <a:t>livraison continue</a:t>
            </a:r>
            <a:r>
              <a:rPr sz="1532" b="1" spc="9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ou</a:t>
            </a:r>
            <a:r>
              <a:rPr sz="1532" spc="-14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le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b="1" spc="9" dirty="0">
                <a:latin typeface="Calibri"/>
                <a:cs typeface="Calibri"/>
              </a:rPr>
              <a:t>CD</a:t>
            </a:r>
            <a:r>
              <a:rPr sz="1532" b="1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(</a:t>
            </a:r>
            <a:r>
              <a:rPr sz="1532" i="1" dirty="0">
                <a:latin typeface="Calibri"/>
                <a:cs typeface="Calibri"/>
              </a:rPr>
              <a:t>Continuous </a:t>
            </a:r>
            <a:r>
              <a:rPr sz="1532" i="1" spc="5" dirty="0">
                <a:latin typeface="Calibri"/>
                <a:cs typeface="Calibri"/>
              </a:rPr>
              <a:t>Delivery</a:t>
            </a:r>
            <a:r>
              <a:rPr sz="1532" i="1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),</a:t>
            </a:r>
            <a:r>
              <a:rPr sz="1532" spc="14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vous</a:t>
            </a:r>
            <a:r>
              <a:rPr sz="1532" spc="-5" dirty="0">
                <a:latin typeface="Calibri"/>
                <a:cs typeface="Calibri"/>
              </a:rPr>
              <a:t> devez</a:t>
            </a:r>
            <a:r>
              <a:rPr sz="1532" spc="9" dirty="0">
                <a:latin typeface="Calibri"/>
                <a:cs typeface="Calibri"/>
              </a:rPr>
              <a:t> </a:t>
            </a:r>
            <a:r>
              <a:rPr sz="1532" spc="-5" dirty="0">
                <a:latin typeface="Calibri"/>
                <a:cs typeface="Calibri"/>
              </a:rPr>
              <a:t>mettre</a:t>
            </a:r>
            <a:r>
              <a:rPr sz="1532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aussi</a:t>
            </a:r>
            <a:r>
              <a:rPr sz="1532" spc="-5" dirty="0">
                <a:latin typeface="Calibri"/>
                <a:cs typeface="Calibri"/>
              </a:rPr>
              <a:t> </a:t>
            </a:r>
            <a:r>
              <a:rPr sz="1532" spc="5" dirty="0">
                <a:latin typeface="Calibri"/>
                <a:cs typeface="Calibri"/>
              </a:rPr>
              <a:t>en place</a:t>
            </a:r>
            <a:r>
              <a:rPr sz="1532" spc="-5" dirty="0">
                <a:latin typeface="Calibri"/>
                <a:cs typeface="Calibri"/>
              </a:rPr>
              <a:t> </a:t>
            </a:r>
            <a:r>
              <a:rPr sz="1532" b="1" spc="5" dirty="0">
                <a:latin typeface="Calibri"/>
                <a:cs typeface="Calibri"/>
              </a:rPr>
              <a:t>5 </a:t>
            </a:r>
            <a:r>
              <a:rPr sz="1532" b="1" dirty="0">
                <a:latin typeface="Calibri"/>
                <a:cs typeface="Calibri"/>
              </a:rPr>
              <a:t>étapes</a:t>
            </a:r>
            <a:r>
              <a:rPr sz="1532" b="1" spc="9" dirty="0">
                <a:latin typeface="Calibri"/>
                <a:cs typeface="Calibri"/>
              </a:rPr>
              <a:t> </a:t>
            </a:r>
            <a:r>
              <a:rPr sz="1532" dirty="0">
                <a:latin typeface="Calibri"/>
                <a:cs typeface="Calibri"/>
              </a:rPr>
              <a:t>:</a:t>
            </a:r>
            <a:endParaRPr sz="1532">
              <a:latin typeface="Calibri"/>
              <a:cs typeface="Calibri"/>
            </a:endParaRPr>
          </a:p>
          <a:p>
            <a:pPr marL="686070" indent="-372505">
              <a:spcBef>
                <a:spcPts val="42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La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codification</a:t>
            </a:r>
            <a:r>
              <a:rPr sz="1346" spc="65" dirty="0">
                <a:latin typeface="Calibri"/>
                <a:cs typeface="Calibri"/>
              </a:rPr>
              <a:t> </a:t>
            </a:r>
            <a:r>
              <a:rPr sz="1346" spc="19" dirty="0">
                <a:latin typeface="Calibri"/>
                <a:cs typeface="Calibri"/>
              </a:rPr>
              <a:t>ou</a:t>
            </a:r>
            <a:r>
              <a:rPr sz="1346" spc="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la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programmation</a:t>
            </a:r>
            <a:r>
              <a:rPr sz="1346" spc="65" dirty="0">
                <a:latin typeface="Calibri"/>
                <a:cs typeface="Calibri"/>
              </a:rPr>
              <a:t> </a:t>
            </a:r>
            <a:r>
              <a:rPr sz="1346" spc="19" dirty="0">
                <a:latin typeface="Calibri"/>
                <a:cs typeface="Calibri"/>
              </a:rPr>
              <a:t>de</a:t>
            </a:r>
            <a:r>
              <a:rPr sz="1346" spc="5" dirty="0">
                <a:latin typeface="Calibri"/>
                <a:cs typeface="Calibri"/>
              </a:rPr>
              <a:t> l'infrastructure</a:t>
            </a:r>
            <a:r>
              <a:rPr sz="1346" spc="46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avec</a:t>
            </a:r>
            <a:r>
              <a:rPr sz="1346" spc="9" dirty="0">
                <a:latin typeface="Calibri"/>
                <a:cs typeface="Calibri"/>
              </a:rPr>
              <a:t> l'</a:t>
            </a:r>
            <a:r>
              <a:rPr sz="1346" b="1" spc="9" dirty="0">
                <a:latin typeface="Calibri"/>
                <a:cs typeface="Calibri"/>
              </a:rPr>
              <a:t>Infrastructure-as-Code (IaS)</a:t>
            </a:r>
            <a:r>
              <a:rPr sz="1346" spc="9" dirty="0">
                <a:latin typeface="Calibri"/>
                <a:cs typeface="Calibri"/>
              </a:rPr>
              <a:t>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Le </a:t>
            </a:r>
            <a:r>
              <a:rPr sz="1346" b="1" spc="9" dirty="0">
                <a:latin typeface="Calibri"/>
                <a:cs typeface="Calibri"/>
              </a:rPr>
              <a:t>déploiement</a:t>
            </a:r>
            <a:r>
              <a:rPr sz="1346" b="1" spc="14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de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application.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3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Le </a:t>
            </a:r>
            <a:r>
              <a:rPr sz="1346" b="1" dirty="0">
                <a:latin typeface="Calibri"/>
                <a:cs typeface="Calibri"/>
              </a:rPr>
              <a:t>test</a:t>
            </a:r>
            <a:r>
              <a:rPr sz="1346" b="1" spc="14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de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votre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application</a:t>
            </a:r>
            <a:r>
              <a:rPr sz="1346" spc="46" dirty="0">
                <a:latin typeface="Calibri"/>
                <a:cs typeface="Calibri"/>
              </a:rPr>
              <a:t> </a:t>
            </a:r>
            <a:r>
              <a:rPr sz="1346" spc="14" dirty="0">
                <a:latin typeface="Calibri"/>
                <a:cs typeface="Calibri"/>
              </a:rPr>
              <a:t>en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environnement</a:t>
            </a:r>
            <a:r>
              <a:rPr sz="1346" spc="19" dirty="0">
                <a:latin typeface="Calibri"/>
                <a:cs typeface="Calibri"/>
              </a:rPr>
              <a:t> de</a:t>
            </a:r>
            <a:r>
              <a:rPr sz="1346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test.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9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La </a:t>
            </a:r>
            <a:r>
              <a:rPr sz="1346" b="1" spc="9" dirty="0">
                <a:latin typeface="Calibri"/>
                <a:cs typeface="Calibri"/>
              </a:rPr>
              <a:t>supervision</a:t>
            </a:r>
            <a:r>
              <a:rPr sz="1346" b="1" spc="5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de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l'application.</a:t>
            </a:r>
            <a:endParaRPr sz="1346">
              <a:latin typeface="Calibri"/>
              <a:cs typeface="Calibri"/>
            </a:endParaRPr>
          </a:p>
          <a:p>
            <a:pPr marL="686070" indent="-372505">
              <a:spcBef>
                <a:spcPts val="200"/>
              </a:spcBef>
              <a:buClr>
                <a:srgbClr val="9CBFBD"/>
              </a:buClr>
              <a:buAutoNum type="arabicPeriod"/>
              <a:tabLst>
                <a:tab pos="686070" algn="l"/>
                <a:tab pos="686659" algn="l"/>
              </a:tabLst>
            </a:pPr>
            <a:r>
              <a:rPr sz="1346" spc="9" dirty="0">
                <a:latin typeface="Calibri"/>
                <a:cs typeface="Calibri"/>
              </a:rPr>
              <a:t>La</a:t>
            </a:r>
            <a:r>
              <a:rPr sz="1346" spc="14" dirty="0">
                <a:latin typeface="Calibri"/>
                <a:cs typeface="Calibri"/>
              </a:rPr>
              <a:t> mise</a:t>
            </a:r>
            <a:r>
              <a:rPr sz="1346" dirty="0">
                <a:latin typeface="Calibri"/>
                <a:cs typeface="Calibri"/>
              </a:rPr>
              <a:t> </a:t>
            </a:r>
            <a:r>
              <a:rPr sz="1346" spc="14" dirty="0">
                <a:latin typeface="Calibri"/>
                <a:cs typeface="Calibri"/>
              </a:rPr>
              <a:t>en</a:t>
            </a:r>
            <a:r>
              <a:rPr sz="1346" spc="19" dirty="0">
                <a:latin typeface="Calibri"/>
                <a:cs typeface="Calibri"/>
              </a:rPr>
              <a:t> </a:t>
            </a:r>
            <a:r>
              <a:rPr sz="1346" spc="9" dirty="0">
                <a:latin typeface="Calibri"/>
                <a:cs typeface="Calibri"/>
              </a:rPr>
              <a:t>place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spc="19" dirty="0">
                <a:latin typeface="Calibri"/>
                <a:cs typeface="Calibri"/>
              </a:rPr>
              <a:t>de</a:t>
            </a:r>
            <a:r>
              <a:rPr sz="1346" spc="14" dirty="0">
                <a:latin typeface="Calibri"/>
                <a:cs typeface="Calibri"/>
              </a:rPr>
              <a:t> </a:t>
            </a:r>
            <a:r>
              <a:rPr sz="1346" b="1" spc="9" dirty="0">
                <a:latin typeface="Calibri"/>
                <a:cs typeface="Calibri"/>
              </a:rPr>
              <a:t>notifications</a:t>
            </a:r>
            <a:r>
              <a:rPr sz="1346" b="1" dirty="0">
                <a:latin typeface="Calibri"/>
                <a:cs typeface="Calibri"/>
              </a:rPr>
              <a:t> </a:t>
            </a:r>
            <a:r>
              <a:rPr sz="1346" spc="5" dirty="0">
                <a:latin typeface="Calibri"/>
                <a:cs typeface="Calibri"/>
              </a:rPr>
              <a:t>d'alerte.</a:t>
            </a:r>
            <a:endParaRPr sz="1346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7590" y="1960627"/>
            <a:ext cx="5143465" cy="18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85063"/>
            <a:ext cx="6887459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42" dirty="0"/>
              <a:t>Les</a:t>
            </a:r>
            <a:r>
              <a:rPr sz="2924" spc="-74" dirty="0"/>
              <a:t> </a:t>
            </a:r>
            <a:r>
              <a:rPr sz="2924" spc="-60" dirty="0"/>
              <a:t>conditions</a:t>
            </a:r>
            <a:r>
              <a:rPr sz="2924" spc="-42" dirty="0"/>
              <a:t> </a:t>
            </a:r>
            <a:r>
              <a:rPr sz="2924" spc="-51" dirty="0"/>
              <a:t>dans</a:t>
            </a:r>
            <a:r>
              <a:rPr sz="2924" spc="-74" dirty="0"/>
              <a:t> </a:t>
            </a:r>
            <a:r>
              <a:rPr sz="2924" spc="-46" dirty="0"/>
              <a:t>un</a:t>
            </a:r>
            <a:r>
              <a:rPr sz="2924" spc="-79" dirty="0"/>
              <a:t> </a:t>
            </a:r>
            <a:r>
              <a:rPr sz="2924" spc="-60" dirty="0"/>
              <a:t>pipeline</a:t>
            </a:r>
            <a:r>
              <a:rPr sz="2924" spc="-37" dirty="0"/>
              <a:t> </a:t>
            </a:r>
            <a:r>
              <a:rPr sz="2924" spc="-65" dirty="0"/>
              <a:t>déclaratif</a:t>
            </a:r>
            <a:endParaRPr sz="2924" dirty="0"/>
          </a:p>
        </p:txBody>
      </p:sp>
      <p:sp>
        <p:nvSpPr>
          <p:cNvPr id="6" name="object 6"/>
          <p:cNvSpPr txBox="1"/>
          <p:nvPr/>
        </p:nvSpPr>
        <p:spPr>
          <a:xfrm>
            <a:off x="1147383" y="1541418"/>
            <a:ext cx="2522104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Structure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contrôle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if</a:t>
            </a:r>
            <a:endParaRPr sz="1764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67732" y="1401861"/>
            <a:ext cx="4975247" cy="4497232"/>
            <a:chOff x="5163311" y="1510283"/>
            <a:chExt cx="5360035" cy="4845050"/>
          </a:xfrm>
        </p:grpSpPr>
        <p:sp>
          <p:nvSpPr>
            <p:cNvPr id="8" name="object 8"/>
            <p:cNvSpPr/>
            <p:nvPr/>
          </p:nvSpPr>
          <p:spPr>
            <a:xfrm>
              <a:off x="5170931" y="1517903"/>
              <a:ext cx="5346700" cy="4831080"/>
            </a:xfrm>
            <a:custGeom>
              <a:avLst/>
              <a:gdLst/>
              <a:ahLst/>
              <a:cxnLst/>
              <a:rect l="l" t="t" r="r" b="b"/>
              <a:pathLst>
                <a:path w="5346700" h="4831080">
                  <a:moveTo>
                    <a:pt x="5346192" y="4831079"/>
                  </a:moveTo>
                  <a:lnTo>
                    <a:pt x="0" y="4831079"/>
                  </a:lnTo>
                  <a:lnTo>
                    <a:pt x="0" y="0"/>
                  </a:lnTo>
                  <a:lnTo>
                    <a:pt x="5346192" y="0"/>
                  </a:lnTo>
                  <a:lnTo>
                    <a:pt x="5346192" y="48310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5163311" y="1510283"/>
              <a:ext cx="5360035" cy="4845050"/>
            </a:xfrm>
            <a:custGeom>
              <a:avLst/>
              <a:gdLst/>
              <a:ahLst/>
              <a:cxnLst/>
              <a:rect l="l" t="t" r="r" b="b"/>
              <a:pathLst>
                <a:path w="5360034" h="4845050">
                  <a:moveTo>
                    <a:pt x="5356860" y="4844796"/>
                  </a:moveTo>
                  <a:lnTo>
                    <a:pt x="3048" y="4844796"/>
                  </a:lnTo>
                  <a:lnTo>
                    <a:pt x="0" y="484174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3048"/>
                  </a:lnTo>
                  <a:lnTo>
                    <a:pt x="5359907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831080"/>
                  </a:lnTo>
                  <a:lnTo>
                    <a:pt x="7620" y="4831080"/>
                  </a:lnTo>
                  <a:lnTo>
                    <a:pt x="13716" y="4838700"/>
                  </a:lnTo>
                  <a:lnTo>
                    <a:pt x="5359907" y="4838700"/>
                  </a:lnTo>
                  <a:lnTo>
                    <a:pt x="5359907" y="4841748"/>
                  </a:lnTo>
                  <a:lnTo>
                    <a:pt x="5356860" y="4844796"/>
                  </a:lnTo>
                  <a:close/>
                </a:path>
                <a:path w="5360034" h="4845050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5360034" h="4845050">
                  <a:moveTo>
                    <a:pt x="534619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5346192" y="7620"/>
                  </a:lnTo>
                  <a:lnTo>
                    <a:pt x="5346192" y="13716"/>
                  </a:lnTo>
                  <a:close/>
                </a:path>
                <a:path w="5360034" h="4845050">
                  <a:moveTo>
                    <a:pt x="5346192" y="4838700"/>
                  </a:moveTo>
                  <a:lnTo>
                    <a:pt x="5346192" y="7620"/>
                  </a:lnTo>
                  <a:lnTo>
                    <a:pt x="5353812" y="13716"/>
                  </a:lnTo>
                  <a:lnTo>
                    <a:pt x="5359907" y="13716"/>
                  </a:lnTo>
                  <a:lnTo>
                    <a:pt x="5359907" y="4831080"/>
                  </a:lnTo>
                  <a:lnTo>
                    <a:pt x="5353812" y="4831080"/>
                  </a:lnTo>
                  <a:lnTo>
                    <a:pt x="5346192" y="4838700"/>
                  </a:lnTo>
                  <a:close/>
                </a:path>
                <a:path w="5360034" h="4845050">
                  <a:moveTo>
                    <a:pt x="5359907" y="13716"/>
                  </a:moveTo>
                  <a:lnTo>
                    <a:pt x="5353812" y="13716"/>
                  </a:lnTo>
                  <a:lnTo>
                    <a:pt x="5346192" y="7620"/>
                  </a:lnTo>
                  <a:lnTo>
                    <a:pt x="5359907" y="7620"/>
                  </a:lnTo>
                  <a:lnTo>
                    <a:pt x="5359907" y="13716"/>
                  </a:lnTo>
                  <a:close/>
                </a:path>
                <a:path w="5360034" h="4845050">
                  <a:moveTo>
                    <a:pt x="13716" y="4838700"/>
                  </a:moveTo>
                  <a:lnTo>
                    <a:pt x="7620" y="4831080"/>
                  </a:lnTo>
                  <a:lnTo>
                    <a:pt x="13716" y="4831080"/>
                  </a:lnTo>
                  <a:lnTo>
                    <a:pt x="13716" y="4838700"/>
                  </a:lnTo>
                  <a:close/>
                </a:path>
                <a:path w="5360034" h="4845050">
                  <a:moveTo>
                    <a:pt x="5346192" y="4838700"/>
                  </a:moveTo>
                  <a:lnTo>
                    <a:pt x="13716" y="4838700"/>
                  </a:lnTo>
                  <a:lnTo>
                    <a:pt x="13716" y="4831080"/>
                  </a:lnTo>
                  <a:lnTo>
                    <a:pt x="5346192" y="4831080"/>
                  </a:lnTo>
                  <a:lnTo>
                    <a:pt x="5346192" y="4838700"/>
                  </a:lnTo>
                  <a:close/>
                </a:path>
                <a:path w="5360034" h="4845050">
                  <a:moveTo>
                    <a:pt x="5359907" y="4838700"/>
                  </a:moveTo>
                  <a:lnTo>
                    <a:pt x="5346192" y="4838700"/>
                  </a:lnTo>
                  <a:lnTo>
                    <a:pt x="5353812" y="4831080"/>
                  </a:lnTo>
                  <a:lnTo>
                    <a:pt x="5359907" y="4831080"/>
                  </a:lnTo>
                  <a:lnTo>
                    <a:pt x="5359907" y="4838700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73354" y="3066840"/>
            <a:ext cx="3734529" cy="983143"/>
            <a:chOff x="967739" y="3304032"/>
            <a:chExt cx="4023360" cy="1059180"/>
          </a:xfrm>
        </p:grpSpPr>
        <p:sp>
          <p:nvSpPr>
            <p:cNvPr id="11" name="object 11"/>
            <p:cNvSpPr/>
            <p:nvPr/>
          </p:nvSpPr>
          <p:spPr>
            <a:xfrm>
              <a:off x="967727" y="3304032"/>
              <a:ext cx="4023995" cy="1059180"/>
            </a:xfrm>
            <a:custGeom>
              <a:avLst/>
              <a:gdLst/>
              <a:ahLst/>
              <a:cxnLst/>
              <a:rect l="l" t="t" r="r" b="b"/>
              <a:pathLst>
                <a:path w="4023995" h="1059179">
                  <a:moveTo>
                    <a:pt x="4023372" y="3048"/>
                  </a:moveTo>
                  <a:lnTo>
                    <a:pt x="4020312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056132"/>
                  </a:lnTo>
                  <a:lnTo>
                    <a:pt x="3048" y="1059180"/>
                  </a:lnTo>
                  <a:lnTo>
                    <a:pt x="4020312" y="1059180"/>
                  </a:lnTo>
                  <a:lnTo>
                    <a:pt x="4023372" y="1056132"/>
                  </a:lnTo>
                  <a:lnTo>
                    <a:pt x="4023372" y="1053084"/>
                  </a:lnTo>
                  <a:lnTo>
                    <a:pt x="4023372" y="1045464"/>
                  </a:lnTo>
                  <a:lnTo>
                    <a:pt x="4023372" y="13716"/>
                  </a:lnTo>
                  <a:lnTo>
                    <a:pt x="4023372" y="7620"/>
                  </a:lnTo>
                  <a:lnTo>
                    <a:pt x="4023372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1099" y="3531108"/>
              <a:ext cx="3631691" cy="54101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148365" y="1442886"/>
            <a:ext cx="64305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98311" y="1642343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46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98311" y="1840387"/>
            <a:ext cx="780385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04630" y="184038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7" name="object 17"/>
          <p:cNvSpPr txBox="1"/>
          <p:nvPr/>
        </p:nvSpPr>
        <p:spPr>
          <a:xfrm>
            <a:off x="6092843" y="182011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48258" y="2041259"/>
            <a:ext cx="146056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9" dirty="0">
                <a:latin typeface="Calibri"/>
                <a:cs typeface="Calibri"/>
              </a:rPr>
              <a:t>booleanParam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name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6896804" y="2038430"/>
          <a:ext cx="2104208" cy="20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872">
                <a:tc>
                  <a:txBody>
                    <a:bodyPr/>
                    <a:lstStyle/>
                    <a:p>
                      <a:pPr marL="20320">
                        <a:lnSpc>
                          <a:spcPts val="1605"/>
                        </a:lnSpc>
                      </a:pPr>
                      <a:r>
                        <a:rPr sz="13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"RELEASE"</a:t>
                      </a:r>
                      <a:r>
                        <a:rPr sz="1300" b="1" spc="-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,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DB8531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1605"/>
                        </a:lnSpc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defaultValue</a:t>
                      </a:r>
                      <a:r>
                        <a:rPr sz="1300" b="1" spc="-1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ts val="1605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5298311" y="223788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1" name="object 21"/>
          <p:cNvSpPr txBox="1"/>
          <p:nvPr/>
        </p:nvSpPr>
        <p:spPr>
          <a:xfrm>
            <a:off x="5286558" y="2217636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26604" y="2435930"/>
            <a:ext cx="495697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48258" y="2636803"/>
            <a:ext cx="941294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13011" y="263397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5" name="object 25"/>
          <p:cNvSpPr txBox="1"/>
          <p:nvPr/>
        </p:nvSpPr>
        <p:spPr>
          <a:xfrm>
            <a:off x="6377647" y="2636803"/>
            <a:ext cx="264647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4">
              <a:lnSpc>
                <a:spcPts val="1476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98206" y="2832017"/>
            <a:ext cx="36131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84390" y="283201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8" name="object 28"/>
          <p:cNvSpPr txBox="1"/>
          <p:nvPr/>
        </p:nvSpPr>
        <p:spPr>
          <a:xfrm>
            <a:off x="5984369" y="2811783"/>
            <a:ext cx="658376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48152" y="3031475"/>
            <a:ext cx="89414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8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77529" y="3031476"/>
            <a:ext cx="401981" cy="200990"/>
          </a:xfrm>
          <a:custGeom>
            <a:avLst/>
            <a:gdLst/>
            <a:ahLst/>
            <a:cxnLst/>
            <a:rect l="l" t="t" r="r" b="b"/>
            <a:pathLst>
              <a:path w="433070" h="216535">
                <a:moveTo>
                  <a:pt x="432816" y="0"/>
                </a:moveTo>
                <a:lnTo>
                  <a:pt x="361200" y="0"/>
                </a:lnTo>
                <a:lnTo>
                  <a:pt x="0" y="0"/>
                </a:lnTo>
                <a:lnTo>
                  <a:pt x="0" y="216408"/>
                </a:lnTo>
                <a:lnTo>
                  <a:pt x="361200" y="216408"/>
                </a:lnTo>
                <a:lnTo>
                  <a:pt x="432816" y="216408"/>
                </a:lnTo>
                <a:lnTo>
                  <a:pt x="432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1" name="object 31"/>
          <p:cNvSpPr txBox="1"/>
          <p:nvPr/>
        </p:nvSpPr>
        <p:spPr>
          <a:xfrm>
            <a:off x="6677503" y="3011234"/>
            <a:ext cx="401981" cy="412352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bu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ild"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48248" y="3229518"/>
            <a:ext cx="206884" cy="399034"/>
          </a:xfrm>
          <a:custGeom>
            <a:avLst/>
            <a:gdLst/>
            <a:ahLst/>
            <a:cxnLst/>
            <a:rect l="l" t="t" r="r" b="b"/>
            <a:pathLst>
              <a:path w="222885" h="429895">
                <a:moveTo>
                  <a:pt x="60972" y="213360"/>
                </a:moveTo>
                <a:lnTo>
                  <a:pt x="0" y="213360"/>
                </a:lnTo>
                <a:lnTo>
                  <a:pt x="0" y="429768"/>
                </a:lnTo>
                <a:lnTo>
                  <a:pt x="60972" y="429768"/>
                </a:lnTo>
                <a:lnTo>
                  <a:pt x="60972" y="213360"/>
                </a:lnTo>
                <a:close/>
              </a:path>
              <a:path w="222885" h="429895">
                <a:moveTo>
                  <a:pt x="222504" y="0"/>
                </a:moveTo>
                <a:lnTo>
                  <a:pt x="161556" y="0"/>
                </a:lnTo>
                <a:lnTo>
                  <a:pt x="161556" y="216408"/>
                </a:lnTo>
                <a:lnTo>
                  <a:pt x="222504" y="216408"/>
                </a:lnTo>
                <a:lnTo>
                  <a:pt x="2225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3" name="object 33"/>
          <p:cNvSpPr txBox="1"/>
          <p:nvPr/>
        </p:nvSpPr>
        <p:spPr>
          <a:xfrm>
            <a:off x="5436479" y="3209229"/>
            <a:ext cx="230461" cy="412352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6149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76551" y="3625604"/>
            <a:ext cx="1058588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Pu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li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h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558715" y="362560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6546918" y="3605300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598206" y="3825063"/>
            <a:ext cx="36131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84390" y="3825064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7"/>
                </a:moveTo>
                <a:lnTo>
                  <a:pt x="0" y="216407"/>
                </a:lnTo>
                <a:lnTo>
                  <a:pt x="0" y="0"/>
                </a:lnTo>
                <a:lnTo>
                  <a:pt x="60959" y="0"/>
                </a:lnTo>
                <a:lnTo>
                  <a:pt x="60959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9" name="object 39"/>
          <p:cNvSpPr txBox="1"/>
          <p:nvPr/>
        </p:nvSpPr>
        <p:spPr>
          <a:xfrm>
            <a:off x="5972581" y="380483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48152" y="4023105"/>
            <a:ext cx="47742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script</a:t>
            </a:r>
            <a:r>
              <a:rPr sz="1299" spc="-60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898100" y="4223978"/>
            <a:ext cx="10786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b="1" spc="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1299" b="1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28242" y="4221148"/>
            <a:ext cx="12271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spc="5" dirty="0">
                <a:latin typeface="Calibri"/>
                <a:cs typeface="Calibri"/>
              </a:rPr>
              <a:t>R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L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dirty="0">
                <a:latin typeface="Calibri"/>
                <a:cs typeface="Calibri"/>
              </a:rPr>
              <a:t>ASE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82988" y="4221149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4" name="object 44"/>
          <p:cNvSpPr txBox="1"/>
          <p:nvPr/>
        </p:nvSpPr>
        <p:spPr>
          <a:xfrm>
            <a:off x="7271218" y="4200902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048048" y="4419193"/>
            <a:ext cx="1480019" cy="200990"/>
          </a:xfrm>
          <a:custGeom>
            <a:avLst/>
            <a:gdLst/>
            <a:ahLst/>
            <a:cxnLst/>
            <a:rect l="l" t="t" r="r" b="b"/>
            <a:pathLst>
              <a:path w="1594484" h="216535">
                <a:moveTo>
                  <a:pt x="963168" y="0"/>
                </a:moveTo>
                <a:lnTo>
                  <a:pt x="385572" y="0"/>
                </a:lnTo>
                <a:lnTo>
                  <a:pt x="202679" y="0"/>
                </a:lnTo>
                <a:lnTo>
                  <a:pt x="0" y="0"/>
                </a:lnTo>
                <a:lnTo>
                  <a:pt x="0" y="216408"/>
                </a:lnTo>
                <a:lnTo>
                  <a:pt x="202679" y="216408"/>
                </a:lnTo>
                <a:lnTo>
                  <a:pt x="385572" y="216408"/>
                </a:lnTo>
                <a:lnTo>
                  <a:pt x="963168" y="216408"/>
                </a:lnTo>
                <a:lnTo>
                  <a:pt x="963168" y="0"/>
                </a:lnTo>
                <a:close/>
              </a:path>
              <a:path w="1594484" h="216535">
                <a:moveTo>
                  <a:pt x="1594104" y="0"/>
                </a:moveTo>
                <a:lnTo>
                  <a:pt x="1001268" y="0"/>
                </a:lnTo>
                <a:lnTo>
                  <a:pt x="1001268" y="216408"/>
                </a:lnTo>
                <a:lnTo>
                  <a:pt x="1594104" y="216408"/>
                </a:lnTo>
                <a:lnTo>
                  <a:pt x="15941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6" name="object 46"/>
          <p:cNvSpPr txBox="1"/>
          <p:nvPr/>
        </p:nvSpPr>
        <p:spPr>
          <a:xfrm>
            <a:off x="6048048" y="4419192"/>
            <a:ext cx="1480019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19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r>
              <a:rPr sz="1299" spc="-23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release"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148365" y="4618661"/>
            <a:ext cx="806319" cy="1192975"/>
          </a:xfrm>
          <a:custGeom>
            <a:avLst/>
            <a:gdLst/>
            <a:ahLst/>
            <a:cxnLst/>
            <a:rect l="l" t="t" r="r" b="b"/>
            <a:pathLst>
              <a:path w="868679" h="1285239">
                <a:moveTo>
                  <a:pt x="60947" y="1068311"/>
                </a:moveTo>
                <a:lnTo>
                  <a:pt x="0" y="1068311"/>
                </a:lnTo>
                <a:lnTo>
                  <a:pt x="0" y="1284732"/>
                </a:lnTo>
                <a:lnTo>
                  <a:pt x="60947" y="1284732"/>
                </a:lnTo>
                <a:lnTo>
                  <a:pt x="60947" y="1068311"/>
                </a:lnTo>
                <a:close/>
              </a:path>
              <a:path w="868679" h="1285239">
                <a:moveTo>
                  <a:pt x="222491" y="854951"/>
                </a:moveTo>
                <a:lnTo>
                  <a:pt x="161531" y="854951"/>
                </a:lnTo>
                <a:lnTo>
                  <a:pt x="161531" y="1071359"/>
                </a:lnTo>
                <a:lnTo>
                  <a:pt x="222491" y="1071359"/>
                </a:lnTo>
                <a:lnTo>
                  <a:pt x="222491" y="854951"/>
                </a:lnTo>
                <a:close/>
              </a:path>
              <a:path w="868679" h="1285239">
                <a:moveTo>
                  <a:pt x="384048" y="641604"/>
                </a:moveTo>
                <a:lnTo>
                  <a:pt x="323075" y="641604"/>
                </a:lnTo>
                <a:lnTo>
                  <a:pt x="323075" y="857999"/>
                </a:lnTo>
                <a:lnTo>
                  <a:pt x="384048" y="857999"/>
                </a:lnTo>
                <a:lnTo>
                  <a:pt x="384048" y="641604"/>
                </a:lnTo>
                <a:close/>
              </a:path>
              <a:path w="868679" h="1285239">
                <a:moveTo>
                  <a:pt x="545579" y="426720"/>
                </a:moveTo>
                <a:lnTo>
                  <a:pt x="484632" y="426720"/>
                </a:lnTo>
                <a:lnTo>
                  <a:pt x="484632" y="643115"/>
                </a:lnTo>
                <a:lnTo>
                  <a:pt x="545579" y="643115"/>
                </a:lnTo>
                <a:lnTo>
                  <a:pt x="545579" y="426720"/>
                </a:lnTo>
                <a:close/>
              </a:path>
              <a:path w="868679" h="1285239">
                <a:moveTo>
                  <a:pt x="707136" y="213347"/>
                </a:moveTo>
                <a:lnTo>
                  <a:pt x="646163" y="213347"/>
                </a:lnTo>
                <a:lnTo>
                  <a:pt x="646163" y="429768"/>
                </a:lnTo>
                <a:lnTo>
                  <a:pt x="707136" y="429768"/>
                </a:lnTo>
                <a:lnTo>
                  <a:pt x="707136" y="213347"/>
                </a:lnTo>
                <a:close/>
              </a:path>
              <a:path w="868679" h="1285239">
                <a:moveTo>
                  <a:pt x="868680" y="0"/>
                </a:moveTo>
                <a:lnTo>
                  <a:pt x="807720" y="0"/>
                </a:lnTo>
                <a:lnTo>
                  <a:pt x="807720" y="216395"/>
                </a:lnTo>
                <a:lnTo>
                  <a:pt x="868680" y="216395"/>
                </a:lnTo>
                <a:lnTo>
                  <a:pt x="8686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5136567" y="4598348"/>
            <a:ext cx="830485" cy="1212058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760924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611215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461506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86007" y="1905491"/>
            <a:ext cx="3663800" cy="1026743"/>
          </a:xfrm>
          <a:prstGeom prst="rect">
            <a:avLst/>
          </a:prstGeom>
        </p:spPr>
        <p:txBody>
          <a:bodyPr vert="horz" wrap="square" lIns="0" tIns="10020" rIns="0" bIns="0" rtlCol="0">
            <a:spAutoFit/>
          </a:bodyPr>
          <a:lstStyle/>
          <a:p>
            <a:pPr marL="11788" marR="4715" algn="just">
              <a:lnSpc>
                <a:spcPct val="152600"/>
              </a:lnSpc>
              <a:spcBef>
                <a:spcPts val="79"/>
              </a:spcBef>
            </a:pPr>
            <a:r>
              <a:rPr sz="1439" spc="9" dirty="0">
                <a:latin typeface="Calibri"/>
                <a:cs typeface="Calibri"/>
              </a:rPr>
              <a:t>Dans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cas,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nous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nous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retrouvons</a:t>
            </a:r>
            <a:r>
              <a:rPr sz="1439" spc="5" dirty="0">
                <a:latin typeface="Calibri"/>
                <a:cs typeface="Calibri"/>
              </a:rPr>
              <a:t> avec</a:t>
            </a:r>
            <a:r>
              <a:rPr sz="1439" spc="9" dirty="0">
                <a:latin typeface="Calibri"/>
                <a:cs typeface="Calibri"/>
              </a:rPr>
              <a:t> une </a:t>
            </a:r>
            <a:r>
              <a:rPr sz="1439" spc="-316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étape</a:t>
            </a:r>
            <a:r>
              <a:rPr sz="1439" spc="33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qui</a:t>
            </a:r>
            <a:r>
              <a:rPr sz="1439" spc="3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semble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avoir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été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exécutée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avec </a:t>
            </a:r>
            <a:r>
              <a:rPr sz="1439" spc="-316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succès,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mais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en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fait </a:t>
            </a:r>
            <a:r>
              <a:rPr sz="1439" b="1" spc="9" dirty="0">
                <a:latin typeface="Calibri"/>
                <a:cs typeface="Calibri"/>
              </a:rPr>
              <a:t>Jenkins</a:t>
            </a:r>
            <a:r>
              <a:rPr sz="1439" b="1" spc="-19" dirty="0">
                <a:latin typeface="Calibri"/>
                <a:cs typeface="Calibri"/>
              </a:rPr>
              <a:t> </a:t>
            </a:r>
            <a:r>
              <a:rPr sz="1439" b="1" spc="14" dirty="0">
                <a:latin typeface="Calibri"/>
                <a:cs typeface="Calibri"/>
              </a:rPr>
              <a:t>n'a</a:t>
            </a:r>
            <a:r>
              <a:rPr sz="1439" b="1" spc="-9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rien</a:t>
            </a:r>
            <a:r>
              <a:rPr sz="1439" b="1" spc="-14" dirty="0">
                <a:latin typeface="Calibri"/>
                <a:cs typeface="Calibri"/>
              </a:rPr>
              <a:t> </a:t>
            </a:r>
            <a:r>
              <a:rPr sz="1439" b="1" dirty="0">
                <a:latin typeface="Calibri"/>
                <a:cs typeface="Calibri"/>
              </a:rPr>
              <a:t>fait</a:t>
            </a:r>
            <a:r>
              <a:rPr sz="1439" dirty="0">
                <a:latin typeface="Calibri"/>
                <a:cs typeface="Calibri"/>
              </a:rPr>
              <a:t>.</a:t>
            </a:r>
            <a:endParaRPr sz="143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384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85063"/>
            <a:ext cx="703147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42" dirty="0"/>
              <a:t>Les</a:t>
            </a:r>
            <a:r>
              <a:rPr sz="2924" spc="-74" dirty="0"/>
              <a:t> </a:t>
            </a:r>
            <a:r>
              <a:rPr sz="2924" spc="-60" dirty="0"/>
              <a:t>conditions</a:t>
            </a:r>
            <a:r>
              <a:rPr sz="2924" spc="-42" dirty="0"/>
              <a:t> </a:t>
            </a:r>
            <a:r>
              <a:rPr sz="2924" spc="-51" dirty="0"/>
              <a:t>dans</a:t>
            </a:r>
            <a:r>
              <a:rPr sz="2924" spc="-74" dirty="0"/>
              <a:t> </a:t>
            </a:r>
            <a:r>
              <a:rPr sz="2924" spc="-46" dirty="0"/>
              <a:t>un</a:t>
            </a:r>
            <a:r>
              <a:rPr sz="2924" spc="-79" dirty="0"/>
              <a:t> </a:t>
            </a:r>
            <a:r>
              <a:rPr sz="2924" spc="-60" dirty="0"/>
              <a:t>pipeline</a:t>
            </a:r>
            <a:r>
              <a:rPr sz="2924" spc="-37" dirty="0"/>
              <a:t> </a:t>
            </a:r>
            <a:r>
              <a:rPr sz="2924" spc="-65" dirty="0"/>
              <a:t>déclaratif</a:t>
            </a:r>
            <a:endParaRPr sz="2924" dirty="0"/>
          </a:p>
        </p:txBody>
      </p:sp>
      <p:sp>
        <p:nvSpPr>
          <p:cNvPr id="6" name="object 6"/>
          <p:cNvSpPr txBox="1"/>
          <p:nvPr/>
        </p:nvSpPr>
        <p:spPr>
          <a:xfrm>
            <a:off x="1147383" y="1541418"/>
            <a:ext cx="2012850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La</a:t>
            </a:r>
            <a:r>
              <a:rPr sz="1764" spc="-32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directive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9" dirty="0">
                <a:solidFill>
                  <a:srgbClr val="3F3F3F"/>
                </a:solidFill>
                <a:latin typeface="Calibri"/>
                <a:cs typeface="Calibri"/>
              </a:rPr>
              <a:t>when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4746" y="1878594"/>
            <a:ext cx="3884830" cy="2039473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6483" algn="just">
              <a:lnSpc>
                <a:spcPct val="152300"/>
              </a:lnSpc>
              <a:spcBef>
                <a:spcPts val="84"/>
              </a:spcBef>
            </a:pPr>
            <a:r>
              <a:rPr sz="1439" spc="9" dirty="0">
                <a:latin typeface="Calibri"/>
                <a:cs typeface="Calibri"/>
              </a:rPr>
              <a:t>La </a:t>
            </a:r>
            <a:r>
              <a:rPr sz="1439" spc="5" dirty="0">
                <a:latin typeface="Calibri"/>
                <a:cs typeface="Calibri"/>
              </a:rPr>
              <a:t>directive </a:t>
            </a:r>
            <a:r>
              <a:rPr sz="1439" spc="9" dirty="0">
                <a:latin typeface="Calibri"/>
                <a:cs typeface="Calibri"/>
              </a:rPr>
              <a:t>when </a:t>
            </a:r>
            <a:r>
              <a:rPr sz="1439" dirty="0">
                <a:latin typeface="Calibri"/>
                <a:cs typeface="Calibri"/>
              </a:rPr>
              <a:t>sautera </a:t>
            </a:r>
            <a:r>
              <a:rPr sz="1439" spc="14" dirty="0">
                <a:latin typeface="Calibri"/>
                <a:cs typeface="Calibri"/>
              </a:rPr>
              <a:t>ou </a:t>
            </a:r>
            <a:r>
              <a:rPr sz="1439" spc="-5" dirty="0">
                <a:latin typeface="Calibri"/>
                <a:cs typeface="Calibri"/>
              </a:rPr>
              <a:t>exécutera </a:t>
            </a:r>
            <a:r>
              <a:rPr sz="1439" spc="9" dirty="0">
                <a:latin typeface="Calibri"/>
                <a:cs typeface="Calibri"/>
              </a:rPr>
              <a:t>une </a:t>
            </a:r>
            <a:r>
              <a:rPr sz="1439" spc="5" dirty="0">
                <a:latin typeface="Calibri"/>
                <a:cs typeface="Calibri"/>
              </a:rPr>
              <a:t>étape 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entière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selon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une </a:t>
            </a:r>
            <a:r>
              <a:rPr sz="1439" spc="9" dirty="0">
                <a:latin typeface="Calibri"/>
                <a:cs typeface="Calibri"/>
              </a:rPr>
              <a:t>condition.</a:t>
            </a:r>
            <a:endParaRPr sz="1439">
              <a:latin typeface="Calibri"/>
              <a:cs typeface="Calibri"/>
            </a:endParaRPr>
          </a:p>
          <a:p>
            <a:pPr marL="11788" marR="4715" algn="just">
              <a:lnSpc>
                <a:spcPct val="152700"/>
              </a:lnSpc>
              <a:spcBef>
                <a:spcPts val="5"/>
              </a:spcBef>
            </a:pPr>
            <a:r>
              <a:rPr sz="1439" spc="9" dirty="0">
                <a:latin typeface="Calibri"/>
                <a:cs typeface="Calibri"/>
              </a:rPr>
              <a:t>Jenkins </a:t>
            </a:r>
            <a:r>
              <a:rPr sz="1439" dirty="0">
                <a:latin typeface="Calibri"/>
                <a:cs typeface="Calibri"/>
              </a:rPr>
              <a:t>affichera l'étape </a:t>
            </a:r>
            <a:r>
              <a:rPr sz="1439" spc="14" dirty="0">
                <a:latin typeface="Calibri"/>
                <a:cs typeface="Calibri"/>
              </a:rPr>
              <a:t>à </a:t>
            </a:r>
            <a:r>
              <a:rPr sz="1439" b="1" dirty="0">
                <a:latin typeface="Calibri"/>
                <a:cs typeface="Calibri"/>
              </a:rPr>
              <a:t>ignorer </a:t>
            </a:r>
            <a:r>
              <a:rPr sz="1439" spc="9" dirty="0">
                <a:latin typeface="Calibri"/>
                <a:cs typeface="Calibri"/>
              </a:rPr>
              <a:t>ou </a:t>
            </a:r>
            <a:r>
              <a:rPr sz="1439" spc="14" dirty="0">
                <a:latin typeface="Calibri"/>
                <a:cs typeface="Calibri"/>
              </a:rPr>
              <a:t>à </a:t>
            </a:r>
            <a:r>
              <a:rPr sz="1439" b="1" spc="-5" dirty="0">
                <a:latin typeface="Calibri"/>
                <a:cs typeface="Calibri"/>
              </a:rPr>
              <a:t>exécuter </a:t>
            </a:r>
            <a:r>
              <a:rPr sz="1439" b="1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dans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vue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d'ensemble</a:t>
            </a:r>
            <a:r>
              <a:rPr sz="1439" spc="14" dirty="0">
                <a:latin typeface="Calibri"/>
                <a:cs typeface="Calibri"/>
              </a:rPr>
              <a:t> de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325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construction,  afin </a:t>
            </a:r>
            <a:r>
              <a:rPr sz="1439" spc="-316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que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nous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puissions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trouver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la</a:t>
            </a:r>
            <a:r>
              <a:rPr sz="1439" spc="5" dirty="0">
                <a:latin typeface="Calibri"/>
                <a:cs typeface="Calibri"/>
              </a:rPr>
              <a:t> dernière </a:t>
            </a:r>
            <a:r>
              <a:rPr sz="1439" spc="9" dirty="0">
                <a:latin typeface="Calibri"/>
                <a:cs typeface="Calibri"/>
              </a:rPr>
              <a:t> construction.</a:t>
            </a:r>
            <a:endParaRPr sz="1439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492111" y="1507956"/>
            <a:ext cx="4607452" cy="4022164"/>
            <a:chOff x="5620511" y="1624583"/>
            <a:chExt cx="4963795" cy="4333240"/>
          </a:xfrm>
        </p:grpSpPr>
        <p:sp>
          <p:nvSpPr>
            <p:cNvPr id="9" name="object 9"/>
            <p:cNvSpPr/>
            <p:nvPr/>
          </p:nvSpPr>
          <p:spPr>
            <a:xfrm>
              <a:off x="5628131" y="1630679"/>
              <a:ext cx="4950460" cy="4319270"/>
            </a:xfrm>
            <a:custGeom>
              <a:avLst/>
              <a:gdLst/>
              <a:ahLst/>
              <a:cxnLst/>
              <a:rect l="l" t="t" r="r" b="b"/>
              <a:pathLst>
                <a:path w="4950459" h="4319270">
                  <a:moveTo>
                    <a:pt x="4949952" y="4319016"/>
                  </a:moveTo>
                  <a:lnTo>
                    <a:pt x="0" y="4319016"/>
                  </a:lnTo>
                  <a:lnTo>
                    <a:pt x="0" y="0"/>
                  </a:lnTo>
                  <a:lnTo>
                    <a:pt x="4949952" y="0"/>
                  </a:lnTo>
                  <a:lnTo>
                    <a:pt x="4949952" y="43190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10" name="object 10"/>
            <p:cNvSpPr/>
            <p:nvPr/>
          </p:nvSpPr>
          <p:spPr>
            <a:xfrm>
              <a:off x="5620511" y="1624583"/>
              <a:ext cx="4963795" cy="4333240"/>
            </a:xfrm>
            <a:custGeom>
              <a:avLst/>
              <a:gdLst/>
              <a:ahLst/>
              <a:cxnLst/>
              <a:rect l="l" t="t" r="r" b="b"/>
              <a:pathLst>
                <a:path w="4963795" h="4333240">
                  <a:moveTo>
                    <a:pt x="4960620" y="4332732"/>
                  </a:moveTo>
                  <a:lnTo>
                    <a:pt x="3048" y="4332732"/>
                  </a:lnTo>
                  <a:lnTo>
                    <a:pt x="0" y="432816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4960620" y="0"/>
                  </a:lnTo>
                  <a:lnTo>
                    <a:pt x="4963668" y="3048"/>
                  </a:lnTo>
                  <a:lnTo>
                    <a:pt x="4963668" y="6096"/>
                  </a:lnTo>
                  <a:lnTo>
                    <a:pt x="15240" y="6096"/>
                  </a:lnTo>
                  <a:lnTo>
                    <a:pt x="7620" y="13716"/>
                  </a:lnTo>
                  <a:lnTo>
                    <a:pt x="15240" y="13716"/>
                  </a:lnTo>
                  <a:lnTo>
                    <a:pt x="15240" y="4317492"/>
                  </a:lnTo>
                  <a:lnTo>
                    <a:pt x="7620" y="4317492"/>
                  </a:lnTo>
                  <a:lnTo>
                    <a:pt x="15240" y="4325112"/>
                  </a:lnTo>
                  <a:lnTo>
                    <a:pt x="4963668" y="4325112"/>
                  </a:lnTo>
                  <a:lnTo>
                    <a:pt x="4963668" y="4328160"/>
                  </a:lnTo>
                  <a:lnTo>
                    <a:pt x="4960620" y="4332732"/>
                  </a:lnTo>
                  <a:close/>
                </a:path>
                <a:path w="4963795" h="4333240">
                  <a:moveTo>
                    <a:pt x="15240" y="13716"/>
                  </a:moveTo>
                  <a:lnTo>
                    <a:pt x="7620" y="13716"/>
                  </a:lnTo>
                  <a:lnTo>
                    <a:pt x="15240" y="6096"/>
                  </a:lnTo>
                  <a:lnTo>
                    <a:pt x="15240" y="13716"/>
                  </a:lnTo>
                  <a:close/>
                </a:path>
                <a:path w="4963795" h="4333240">
                  <a:moveTo>
                    <a:pt x="4949952" y="13716"/>
                  </a:moveTo>
                  <a:lnTo>
                    <a:pt x="15240" y="13716"/>
                  </a:lnTo>
                  <a:lnTo>
                    <a:pt x="15240" y="6096"/>
                  </a:lnTo>
                  <a:lnTo>
                    <a:pt x="4949952" y="6096"/>
                  </a:lnTo>
                  <a:lnTo>
                    <a:pt x="4949952" y="13716"/>
                  </a:lnTo>
                  <a:close/>
                </a:path>
                <a:path w="4963795" h="4333240">
                  <a:moveTo>
                    <a:pt x="4949952" y="4325112"/>
                  </a:moveTo>
                  <a:lnTo>
                    <a:pt x="4949952" y="6096"/>
                  </a:lnTo>
                  <a:lnTo>
                    <a:pt x="4957571" y="13716"/>
                  </a:lnTo>
                  <a:lnTo>
                    <a:pt x="4963668" y="13716"/>
                  </a:lnTo>
                  <a:lnTo>
                    <a:pt x="4963668" y="4317492"/>
                  </a:lnTo>
                  <a:lnTo>
                    <a:pt x="4957571" y="4317492"/>
                  </a:lnTo>
                  <a:lnTo>
                    <a:pt x="4949952" y="4325112"/>
                  </a:lnTo>
                  <a:close/>
                </a:path>
                <a:path w="4963795" h="4333240">
                  <a:moveTo>
                    <a:pt x="4963668" y="13716"/>
                  </a:moveTo>
                  <a:lnTo>
                    <a:pt x="4957571" y="13716"/>
                  </a:lnTo>
                  <a:lnTo>
                    <a:pt x="4949952" y="6096"/>
                  </a:lnTo>
                  <a:lnTo>
                    <a:pt x="4963668" y="6096"/>
                  </a:lnTo>
                  <a:lnTo>
                    <a:pt x="4963668" y="13716"/>
                  </a:lnTo>
                  <a:close/>
                </a:path>
                <a:path w="4963795" h="4333240">
                  <a:moveTo>
                    <a:pt x="15240" y="4325112"/>
                  </a:moveTo>
                  <a:lnTo>
                    <a:pt x="7620" y="4317492"/>
                  </a:lnTo>
                  <a:lnTo>
                    <a:pt x="15240" y="4317492"/>
                  </a:lnTo>
                  <a:lnTo>
                    <a:pt x="15240" y="4325112"/>
                  </a:lnTo>
                  <a:close/>
                </a:path>
                <a:path w="4963795" h="4333240">
                  <a:moveTo>
                    <a:pt x="4949952" y="4325112"/>
                  </a:moveTo>
                  <a:lnTo>
                    <a:pt x="15240" y="4325112"/>
                  </a:lnTo>
                  <a:lnTo>
                    <a:pt x="15240" y="4317492"/>
                  </a:lnTo>
                  <a:lnTo>
                    <a:pt x="4949952" y="4317492"/>
                  </a:lnTo>
                  <a:lnTo>
                    <a:pt x="4949952" y="4325112"/>
                  </a:lnTo>
                  <a:close/>
                </a:path>
                <a:path w="4963795" h="4333240">
                  <a:moveTo>
                    <a:pt x="4963668" y="4325112"/>
                  </a:moveTo>
                  <a:lnTo>
                    <a:pt x="4949952" y="4325112"/>
                  </a:lnTo>
                  <a:lnTo>
                    <a:pt x="4957571" y="4317492"/>
                  </a:lnTo>
                  <a:lnTo>
                    <a:pt x="4963668" y="4317492"/>
                  </a:lnTo>
                  <a:lnTo>
                    <a:pt x="4963668" y="4325112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105454" y="4197100"/>
            <a:ext cx="4344573" cy="1237770"/>
            <a:chOff x="894587" y="4521707"/>
            <a:chExt cx="4680585" cy="1333500"/>
          </a:xfrm>
        </p:grpSpPr>
        <p:sp>
          <p:nvSpPr>
            <p:cNvPr id="12" name="object 12"/>
            <p:cNvSpPr/>
            <p:nvPr/>
          </p:nvSpPr>
          <p:spPr>
            <a:xfrm>
              <a:off x="894575" y="4521707"/>
              <a:ext cx="4680585" cy="1333500"/>
            </a:xfrm>
            <a:custGeom>
              <a:avLst/>
              <a:gdLst/>
              <a:ahLst/>
              <a:cxnLst/>
              <a:rect l="l" t="t" r="r" b="b"/>
              <a:pathLst>
                <a:path w="4680585" h="1333500">
                  <a:moveTo>
                    <a:pt x="4680204" y="3048"/>
                  </a:moveTo>
                  <a:lnTo>
                    <a:pt x="4677168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330452"/>
                  </a:lnTo>
                  <a:lnTo>
                    <a:pt x="3048" y="1333500"/>
                  </a:lnTo>
                  <a:lnTo>
                    <a:pt x="4677168" y="1333500"/>
                  </a:lnTo>
                  <a:lnTo>
                    <a:pt x="4680204" y="1330452"/>
                  </a:lnTo>
                  <a:lnTo>
                    <a:pt x="4680204" y="1327404"/>
                  </a:lnTo>
                  <a:lnTo>
                    <a:pt x="4680204" y="1319784"/>
                  </a:lnTo>
                  <a:lnTo>
                    <a:pt x="4680204" y="13716"/>
                  </a:lnTo>
                  <a:lnTo>
                    <a:pt x="4680204" y="7620"/>
                  </a:lnTo>
                  <a:lnTo>
                    <a:pt x="4680204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531" y="4725923"/>
              <a:ext cx="4181855" cy="88849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574157" y="1548979"/>
            <a:ext cx="63126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51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24104" y="1748437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32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24104" y="1946481"/>
            <a:ext cx="76859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30424" y="1946482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6517219" y="1924765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74052" y="2147354"/>
            <a:ext cx="144878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9" dirty="0">
                <a:latin typeface="Calibri"/>
                <a:cs typeface="Calibri"/>
              </a:rPr>
              <a:t>booleanParam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name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322596" y="2144524"/>
          <a:ext cx="2095367" cy="20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872">
                <a:tc>
                  <a:txBody>
                    <a:bodyPr/>
                    <a:lstStyle/>
                    <a:p>
                      <a:pPr marL="18415">
                        <a:lnSpc>
                          <a:spcPts val="1600"/>
                        </a:lnSpc>
                      </a:pPr>
                      <a:r>
                        <a:rPr sz="13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"RELEASE"</a:t>
                      </a:r>
                      <a:r>
                        <a:rPr sz="1300" b="1" spc="-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,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E2CC59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1600"/>
                        </a:lnSpc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defaultValue</a:t>
                      </a:r>
                      <a:r>
                        <a:rPr sz="1300" b="1" spc="-1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415">
                        <a:lnSpc>
                          <a:spcPts val="1600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5724104" y="2343982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2" name="object 22"/>
          <p:cNvSpPr txBox="1"/>
          <p:nvPr/>
        </p:nvSpPr>
        <p:spPr>
          <a:xfrm>
            <a:off x="5710894" y="232229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52396" y="2542025"/>
            <a:ext cx="483908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74052" y="2742897"/>
            <a:ext cx="92950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38804" y="2740070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6" name="object 26"/>
          <p:cNvSpPr txBox="1"/>
          <p:nvPr/>
        </p:nvSpPr>
        <p:spPr>
          <a:xfrm>
            <a:off x="6803440" y="2742897"/>
            <a:ext cx="264647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596">
              <a:lnSpc>
                <a:spcPts val="1462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23998" y="2938112"/>
            <a:ext cx="34952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410183" y="2938113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9" name="object 29"/>
          <p:cNvSpPr txBox="1"/>
          <p:nvPr/>
        </p:nvSpPr>
        <p:spPr>
          <a:xfrm>
            <a:off x="5752396" y="2916438"/>
            <a:ext cx="713781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algn="r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73945" y="3137570"/>
            <a:ext cx="89414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103334" y="3137571"/>
            <a:ext cx="401981" cy="200990"/>
          </a:xfrm>
          <a:custGeom>
            <a:avLst/>
            <a:gdLst/>
            <a:ahLst/>
            <a:cxnLst/>
            <a:rect l="l" t="t" r="r" b="b"/>
            <a:pathLst>
              <a:path w="433070" h="216535">
                <a:moveTo>
                  <a:pt x="432816" y="0"/>
                </a:moveTo>
                <a:lnTo>
                  <a:pt x="361175" y="0"/>
                </a:lnTo>
                <a:lnTo>
                  <a:pt x="0" y="0"/>
                </a:lnTo>
                <a:lnTo>
                  <a:pt x="0" y="216408"/>
                </a:lnTo>
                <a:lnTo>
                  <a:pt x="361175" y="216408"/>
                </a:lnTo>
                <a:lnTo>
                  <a:pt x="432816" y="216408"/>
                </a:lnTo>
                <a:lnTo>
                  <a:pt x="432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2" name="object 32"/>
          <p:cNvSpPr txBox="1"/>
          <p:nvPr/>
        </p:nvSpPr>
        <p:spPr>
          <a:xfrm>
            <a:off x="7101981" y="3115889"/>
            <a:ext cx="403159" cy="412352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bu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023998" y="3335613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4" name="object 34"/>
          <p:cNvSpPr txBox="1"/>
          <p:nvPr/>
        </p:nvSpPr>
        <p:spPr>
          <a:xfrm>
            <a:off x="6010817" y="3313965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874052" y="3533657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5860805" y="3511959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874052" y="3731699"/>
            <a:ext cx="1167040" cy="200990"/>
          </a:xfrm>
          <a:custGeom>
            <a:avLst/>
            <a:gdLst/>
            <a:ahLst/>
            <a:cxnLst/>
            <a:rect l="l" t="t" r="r" b="b"/>
            <a:pathLst>
              <a:path w="1257300" h="216535">
                <a:moveTo>
                  <a:pt x="1158240" y="0"/>
                </a:moveTo>
                <a:lnTo>
                  <a:pt x="1158240" y="0"/>
                </a:lnTo>
                <a:lnTo>
                  <a:pt x="0" y="0"/>
                </a:lnTo>
                <a:lnTo>
                  <a:pt x="0" y="216408"/>
                </a:lnTo>
                <a:lnTo>
                  <a:pt x="1158240" y="216408"/>
                </a:lnTo>
                <a:lnTo>
                  <a:pt x="1158240" y="0"/>
                </a:lnTo>
                <a:close/>
              </a:path>
              <a:path w="1257300" h="216535">
                <a:moveTo>
                  <a:pt x="1257300" y="0"/>
                </a:moveTo>
                <a:lnTo>
                  <a:pt x="1196340" y="0"/>
                </a:lnTo>
                <a:lnTo>
                  <a:pt x="1196340" y="216408"/>
                </a:lnTo>
                <a:lnTo>
                  <a:pt x="1257300" y="216408"/>
                </a:lnTo>
                <a:lnTo>
                  <a:pt x="1257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8" name="object 38"/>
          <p:cNvSpPr txBox="1"/>
          <p:nvPr/>
        </p:nvSpPr>
        <p:spPr>
          <a:xfrm>
            <a:off x="5860805" y="3710036"/>
            <a:ext cx="1191206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Pu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li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h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r>
              <a:rPr sz="1299" b="1" spc="-23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23998" y="3931157"/>
            <a:ext cx="37368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5" dirty="0">
                <a:latin typeface="Calibri"/>
                <a:cs typeface="Calibri"/>
              </a:rPr>
              <a:t>w</a:t>
            </a:r>
            <a:r>
              <a:rPr sz="1299" spc="-9" dirty="0">
                <a:latin typeface="Calibri"/>
                <a:cs typeface="Calibri"/>
              </a:rPr>
              <a:t>h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dirty="0">
                <a:latin typeface="Calibri"/>
                <a:cs typeface="Calibri"/>
              </a:rPr>
              <a:t>n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435645" y="3931158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7"/>
                </a:moveTo>
                <a:lnTo>
                  <a:pt x="0" y="216407"/>
                </a:lnTo>
                <a:lnTo>
                  <a:pt x="0" y="0"/>
                </a:lnTo>
                <a:lnTo>
                  <a:pt x="60960" y="0"/>
                </a:lnTo>
                <a:lnTo>
                  <a:pt x="60960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1" name="object 41"/>
          <p:cNvSpPr txBox="1"/>
          <p:nvPr/>
        </p:nvSpPr>
        <p:spPr>
          <a:xfrm>
            <a:off x="5902344" y="3931157"/>
            <a:ext cx="628316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1828" algn="r">
              <a:lnSpc>
                <a:spcPts val="1485"/>
              </a:lnSpc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530424" y="3931157"/>
            <a:ext cx="811034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x</a:t>
            </a:r>
            <a:r>
              <a:rPr sz="1299" spc="5" dirty="0">
                <a:latin typeface="Calibri"/>
                <a:cs typeface="Calibri"/>
              </a:rPr>
              <a:t>p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ss</a:t>
            </a:r>
            <a:r>
              <a:rPr sz="1299" dirty="0">
                <a:latin typeface="Calibri"/>
                <a:cs typeface="Calibri"/>
              </a:rPr>
              <a:t>ion</a:t>
            </a:r>
            <a:r>
              <a:rPr sz="1299" spc="-9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379180" y="3931169"/>
            <a:ext cx="1301427" cy="200990"/>
          </a:xfrm>
          <a:custGeom>
            <a:avLst/>
            <a:gdLst/>
            <a:ahLst/>
            <a:cxnLst/>
            <a:rect l="l" t="t" r="r" b="b"/>
            <a:pathLst>
              <a:path w="1402079" h="216535">
                <a:moveTo>
                  <a:pt x="1199388" y="0"/>
                </a:moveTo>
                <a:lnTo>
                  <a:pt x="582168" y="0"/>
                </a:lnTo>
                <a:lnTo>
                  <a:pt x="534911" y="0"/>
                </a:lnTo>
                <a:lnTo>
                  <a:pt x="0" y="0"/>
                </a:lnTo>
                <a:lnTo>
                  <a:pt x="0" y="216395"/>
                </a:lnTo>
                <a:lnTo>
                  <a:pt x="534911" y="216395"/>
                </a:lnTo>
                <a:lnTo>
                  <a:pt x="582168" y="216395"/>
                </a:lnTo>
                <a:lnTo>
                  <a:pt x="1199388" y="216395"/>
                </a:lnTo>
                <a:lnTo>
                  <a:pt x="1199388" y="0"/>
                </a:lnTo>
                <a:close/>
              </a:path>
              <a:path w="1402079" h="216535">
                <a:moveTo>
                  <a:pt x="1301483" y="0"/>
                </a:moveTo>
                <a:lnTo>
                  <a:pt x="1240536" y="0"/>
                </a:lnTo>
                <a:lnTo>
                  <a:pt x="1240536" y="216395"/>
                </a:lnTo>
                <a:lnTo>
                  <a:pt x="1301483" y="216395"/>
                </a:lnTo>
                <a:lnTo>
                  <a:pt x="1301483" y="0"/>
                </a:lnTo>
                <a:close/>
              </a:path>
              <a:path w="1402079" h="216535">
                <a:moveTo>
                  <a:pt x="1402067" y="0"/>
                </a:moveTo>
                <a:lnTo>
                  <a:pt x="1341120" y="0"/>
                </a:lnTo>
                <a:lnTo>
                  <a:pt x="1341120" y="216395"/>
                </a:lnTo>
                <a:lnTo>
                  <a:pt x="1402067" y="216395"/>
                </a:lnTo>
                <a:lnTo>
                  <a:pt x="14020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4" name="object 44"/>
          <p:cNvSpPr txBox="1"/>
          <p:nvPr/>
        </p:nvSpPr>
        <p:spPr>
          <a:xfrm>
            <a:off x="7377761" y="3909486"/>
            <a:ext cx="1313805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5" dirty="0">
                <a:latin typeface="Calibri"/>
                <a:cs typeface="Calibri"/>
              </a:rPr>
              <a:t>params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spc="-5" dirty="0">
                <a:latin typeface="Calibri"/>
                <a:cs typeface="Calibri"/>
              </a:rPr>
              <a:t>RELEASE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r>
              <a:rPr sz="1299" b="1" spc="-42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023998" y="4132029"/>
            <a:ext cx="373689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2"/>
              </a:lnSpc>
            </a:pPr>
            <a:r>
              <a:rPr sz="1299" spc="-9" dirty="0">
                <a:latin typeface="Calibri"/>
                <a:cs typeface="Calibri"/>
              </a:rPr>
              <a:t>steps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10183" y="4129200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7" name="object 47"/>
          <p:cNvSpPr txBox="1"/>
          <p:nvPr/>
        </p:nvSpPr>
        <p:spPr>
          <a:xfrm>
            <a:off x="6397008" y="4107481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73945" y="4327243"/>
            <a:ext cx="89414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103334" y="4327244"/>
            <a:ext cx="550513" cy="200990"/>
          </a:xfrm>
          <a:custGeom>
            <a:avLst/>
            <a:gdLst/>
            <a:ahLst/>
            <a:cxnLst/>
            <a:rect l="l" t="t" r="r" b="b"/>
            <a:pathLst>
              <a:path w="593090" h="216535">
                <a:moveTo>
                  <a:pt x="592835" y="216407"/>
                </a:moveTo>
                <a:lnTo>
                  <a:pt x="0" y="216407"/>
                </a:lnTo>
                <a:lnTo>
                  <a:pt x="0" y="0"/>
                </a:lnTo>
                <a:lnTo>
                  <a:pt x="592835" y="0"/>
                </a:lnTo>
                <a:lnTo>
                  <a:pt x="592835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0" name="object 50"/>
          <p:cNvSpPr txBox="1"/>
          <p:nvPr/>
        </p:nvSpPr>
        <p:spPr>
          <a:xfrm>
            <a:off x="7101981" y="4305557"/>
            <a:ext cx="551692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28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ele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574146" y="4525288"/>
            <a:ext cx="506896" cy="796887"/>
          </a:xfrm>
          <a:custGeom>
            <a:avLst/>
            <a:gdLst/>
            <a:ahLst/>
            <a:cxnLst/>
            <a:rect l="l" t="t" r="r" b="b"/>
            <a:pathLst>
              <a:path w="546100" h="858520">
                <a:moveTo>
                  <a:pt x="60972" y="641616"/>
                </a:moveTo>
                <a:lnTo>
                  <a:pt x="0" y="641616"/>
                </a:lnTo>
                <a:lnTo>
                  <a:pt x="0" y="858012"/>
                </a:lnTo>
                <a:lnTo>
                  <a:pt x="60972" y="858012"/>
                </a:lnTo>
                <a:lnTo>
                  <a:pt x="60972" y="641616"/>
                </a:lnTo>
                <a:close/>
              </a:path>
              <a:path w="546100" h="858520">
                <a:moveTo>
                  <a:pt x="222504" y="428244"/>
                </a:moveTo>
                <a:lnTo>
                  <a:pt x="161556" y="428244"/>
                </a:lnTo>
                <a:lnTo>
                  <a:pt x="161556" y="644664"/>
                </a:lnTo>
                <a:lnTo>
                  <a:pt x="222504" y="644664"/>
                </a:lnTo>
                <a:lnTo>
                  <a:pt x="222504" y="428244"/>
                </a:lnTo>
                <a:close/>
              </a:path>
              <a:path w="546100" h="858520">
                <a:moveTo>
                  <a:pt x="384048" y="214896"/>
                </a:moveTo>
                <a:lnTo>
                  <a:pt x="323100" y="214896"/>
                </a:lnTo>
                <a:lnTo>
                  <a:pt x="323100" y="431292"/>
                </a:lnTo>
                <a:lnTo>
                  <a:pt x="384048" y="431292"/>
                </a:lnTo>
                <a:lnTo>
                  <a:pt x="384048" y="214896"/>
                </a:lnTo>
                <a:close/>
              </a:path>
              <a:path w="546100" h="858520">
                <a:moveTo>
                  <a:pt x="545604" y="0"/>
                </a:moveTo>
                <a:lnTo>
                  <a:pt x="484632" y="0"/>
                </a:lnTo>
                <a:lnTo>
                  <a:pt x="484632" y="216408"/>
                </a:lnTo>
                <a:lnTo>
                  <a:pt x="545604" y="216408"/>
                </a:lnTo>
                <a:lnTo>
                  <a:pt x="5456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2" name="object 52"/>
          <p:cNvSpPr txBox="1"/>
          <p:nvPr/>
        </p:nvSpPr>
        <p:spPr>
          <a:xfrm>
            <a:off x="5560983" y="4503633"/>
            <a:ext cx="530473" cy="81220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461506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849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85063"/>
            <a:ext cx="6959467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42" dirty="0"/>
              <a:t>Les</a:t>
            </a:r>
            <a:r>
              <a:rPr sz="2924" spc="-74" dirty="0"/>
              <a:t> </a:t>
            </a:r>
            <a:r>
              <a:rPr sz="2924" spc="-60" dirty="0"/>
              <a:t>conditions</a:t>
            </a:r>
            <a:r>
              <a:rPr sz="2924" spc="-42" dirty="0"/>
              <a:t> </a:t>
            </a:r>
            <a:r>
              <a:rPr sz="2924" spc="-51" dirty="0"/>
              <a:t>dans</a:t>
            </a:r>
            <a:r>
              <a:rPr sz="2924" spc="-74" dirty="0"/>
              <a:t> </a:t>
            </a:r>
            <a:r>
              <a:rPr sz="2924" spc="-46" dirty="0"/>
              <a:t>un</a:t>
            </a:r>
            <a:r>
              <a:rPr sz="2924" spc="-79" dirty="0"/>
              <a:t> </a:t>
            </a:r>
            <a:r>
              <a:rPr sz="2924" spc="-60" dirty="0"/>
              <a:t>pipeline</a:t>
            </a:r>
            <a:r>
              <a:rPr sz="2924" spc="-37" dirty="0"/>
              <a:t> </a:t>
            </a:r>
            <a:r>
              <a:rPr sz="2924" spc="-65" dirty="0"/>
              <a:t>déclaratif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9216804" y="6078931"/>
            <a:ext cx="11081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94</a:t>
            </a:r>
            <a:endParaRPr sz="835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7196" y="1333962"/>
            <a:ext cx="8830027" cy="4904870"/>
            <a:chOff x="1014971" y="1437132"/>
            <a:chExt cx="9512947" cy="5284216"/>
          </a:xfrm>
        </p:grpSpPr>
        <p:sp>
          <p:nvSpPr>
            <p:cNvPr id="5" name="object 5"/>
            <p:cNvSpPr/>
            <p:nvPr/>
          </p:nvSpPr>
          <p:spPr>
            <a:xfrm>
              <a:off x="1083564" y="1437132"/>
              <a:ext cx="8700770" cy="10795"/>
            </a:xfrm>
            <a:custGeom>
              <a:avLst/>
              <a:gdLst/>
              <a:ahLst/>
              <a:cxnLst/>
              <a:rect l="l" t="t" r="r" b="b"/>
              <a:pathLst>
                <a:path w="8700770" h="10794">
                  <a:moveTo>
                    <a:pt x="8700515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8700515" y="0"/>
                  </a:lnTo>
                  <a:lnTo>
                    <a:pt x="8700515" y="10667"/>
                  </a:lnTo>
                  <a:close/>
                </a:path>
              </a:pathLst>
            </a:custGeom>
            <a:solidFill>
              <a:srgbClr val="ACACA8">
                <a:alpha val="62890"/>
              </a:srgbClr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5173980" y="1450848"/>
              <a:ext cx="5346700" cy="5262880"/>
            </a:xfrm>
            <a:custGeom>
              <a:avLst/>
              <a:gdLst/>
              <a:ahLst/>
              <a:cxnLst/>
              <a:rect l="l" t="t" r="r" b="b"/>
              <a:pathLst>
                <a:path w="5346700" h="5262880">
                  <a:moveTo>
                    <a:pt x="5346191" y="5262371"/>
                  </a:moveTo>
                  <a:lnTo>
                    <a:pt x="0" y="5262371"/>
                  </a:lnTo>
                  <a:lnTo>
                    <a:pt x="0" y="0"/>
                  </a:lnTo>
                  <a:lnTo>
                    <a:pt x="5346191" y="0"/>
                  </a:lnTo>
                  <a:lnTo>
                    <a:pt x="5346191" y="52623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5167883" y="1443228"/>
              <a:ext cx="5360035" cy="5278120"/>
            </a:xfrm>
            <a:custGeom>
              <a:avLst/>
              <a:gdLst/>
              <a:ahLst/>
              <a:cxnLst/>
              <a:rect l="l" t="t" r="r" b="b"/>
              <a:pathLst>
                <a:path w="5360034" h="5278120">
                  <a:moveTo>
                    <a:pt x="5356860" y="5277612"/>
                  </a:moveTo>
                  <a:lnTo>
                    <a:pt x="3048" y="5277612"/>
                  </a:lnTo>
                  <a:lnTo>
                    <a:pt x="0" y="52745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5356860" y="0"/>
                  </a:lnTo>
                  <a:lnTo>
                    <a:pt x="5359907" y="3048"/>
                  </a:lnTo>
                  <a:lnTo>
                    <a:pt x="5359907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263896"/>
                  </a:lnTo>
                  <a:lnTo>
                    <a:pt x="6096" y="5263896"/>
                  </a:lnTo>
                  <a:lnTo>
                    <a:pt x="13716" y="5269991"/>
                  </a:lnTo>
                  <a:lnTo>
                    <a:pt x="5359907" y="5269991"/>
                  </a:lnTo>
                  <a:lnTo>
                    <a:pt x="5359907" y="5274564"/>
                  </a:lnTo>
                  <a:lnTo>
                    <a:pt x="5356860" y="5277612"/>
                  </a:lnTo>
                  <a:close/>
                </a:path>
                <a:path w="5360034" h="527812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5360034" h="5278120">
                  <a:moveTo>
                    <a:pt x="534466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5344668" y="7620"/>
                  </a:lnTo>
                  <a:lnTo>
                    <a:pt x="5344668" y="13716"/>
                  </a:lnTo>
                  <a:close/>
                </a:path>
                <a:path w="5360034" h="5278120">
                  <a:moveTo>
                    <a:pt x="5344668" y="5269991"/>
                  </a:moveTo>
                  <a:lnTo>
                    <a:pt x="5344668" y="7620"/>
                  </a:lnTo>
                  <a:lnTo>
                    <a:pt x="5352287" y="13716"/>
                  </a:lnTo>
                  <a:lnTo>
                    <a:pt x="5359907" y="13716"/>
                  </a:lnTo>
                  <a:lnTo>
                    <a:pt x="5359907" y="5263896"/>
                  </a:lnTo>
                  <a:lnTo>
                    <a:pt x="5352287" y="5263896"/>
                  </a:lnTo>
                  <a:lnTo>
                    <a:pt x="5344668" y="5269991"/>
                  </a:lnTo>
                  <a:close/>
                </a:path>
                <a:path w="5360034" h="5278120">
                  <a:moveTo>
                    <a:pt x="5359907" y="13716"/>
                  </a:moveTo>
                  <a:lnTo>
                    <a:pt x="5352287" y="13716"/>
                  </a:lnTo>
                  <a:lnTo>
                    <a:pt x="5344668" y="7620"/>
                  </a:lnTo>
                  <a:lnTo>
                    <a:pt x="5359907" y="7620"/>
                  </a:lnTo>
                  <a:lnTo>
                    <a:pt x="5359907" y="13716"/>
                  </a:lnTo>
                  <a:close/>
                </a:path>
                <a:path w="5360034" h="5278120">
                  <a:moveTo>
                    <a:pt x="13716" y="5269991"/>
                  </a:moveTo>
                  <a:lnTo>
                    <a:pt x="6096" y="5263896"/>
                  </a:lnTo>
                  <a:lnTo>
                    <a:pt x="13716" y="5263896"/>
                  </a:lnTo>
                  <a:lnTo>
                    <a:pt x="13716" y="5269991"/>
                  </a:lnTo>
                  <a:close/>
                </a:path>
                <a:path w="5360034" h="5278120">
                  <a:moveTo>
                    <a:pt x="5344668" y="5269991"/>
                  </a:moveTo>
                  <a:lnTo>
                    <a:pt x="13716" y="5269991"/>
                  </a:lnTo>
                  <a:lnTo>
                    <a:pt x="13716" y="5263896"/>
                  </a:lnTo>
                  <a:lnTo>
                    <a:pt x="5344668" y="5263896"/>
                  </a:lnTo>
                  <a:lnTo>
                    <a:pt x="5344668" y="5269991"/>
                  </a:lnTo>
                  <a:close/>
                </a:path>
                <a:path w="5360034" h="5278120">
                  <a:moveTo>
                    <a:pt x="5359907" y="5269991"/>
                  </a:moveTo>
                  <a:lnTo>
                    <a:pt x="5344668" y="5269991"/>
                  </a:lnTo>
                  <a:lnTo>
                    <a:pt x="5352287" y="5263896"/>
                  </a:lnTo>
                  <a:lnTo>
                    <a:pt x="5359907" y="5263896"/>
                  </a:lnTo>
                  <a:lnTo>
                    <a:pt x="5359907" y="5269991"/>
                  </a:lnTo>
                  <a:close/>
                </a:path>
              </a:pathLst>
            </a:custGeom>
            <a:solidFill>
              <a:srgbClr val="DB8531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1014971" y="4853939"/>
              <a:ext cx="4023995" cy="1059180"/>
            </a:xfrm>
            <a:custGeom>
              <a:avLst/>
              <a:gdLst/>
              <a:ahLst/>
              <a:cxnLst/>
              <a:rect l="l" t="t" r="r" b="b"/>
              <a:pathLst>
                <a:path w="4023995" h="1059179">
                  <a:moveTo>
                    <a:pt x="4023372" y="3048"/>
                  </a:moveTo>
                  <a:lnTo>
                    <a:pt x="4020312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056132"/>
                  </a:lnTo>
                  <a:lnTo>
                    <a:pt x="3048" y="1059180"/>
                  </a:lnTo>
                  <a:lnTo>
                    <a:pt x="4020312" y="1059180"/>
                  </a:lnTo>
                  <a:lnTo>
                    <a:pt x="4023372" y="1056132"/>
                  </a:lnTo>
                  <a:lnTo>
                    <a:pt x="4023372" y="1051560"/>
                  </a:lnTo>
                  <a:lnTo>
                    <a:pt x="4023372" y="1045464"/>
                  </a:lnTo>
                  <a:lnTo>
                    <a:pt x="4023372" y="13716"/>
                  </a:lnTo>
                  <a:lnTo>
                    <a:pt x="4023372" y="6096"/>
                  </a:lnTo>
                  <a:lnTo>
                    <a:pt x="4023372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47383" y="1541418"/>
            <a:ext cx="2990688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Structure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de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contrôle</a:t>
            </a:r>
            <a:r>
              <a:rPr sz="1764" spc="-28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dirty="0">
                <a:solidFill>
                  <a:srgbClr val="3F3F3F"/>
                </a:solidFill>
                <a:latin typeface="Calibri"/>
                <a:cs typeface="Calibri"/>
              </a:rPr>
              <a:t>if/else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52609" y="1380644"/>
            <a:ext cx="63126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pipeline</a:t>
            </a:r>
            <a:r>
              <a:rPr sz="1299" spc="-51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02556" y="1580101"/>
            <a:ext cx="65366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9" dirty="0">
                <a:latin typeface="Calibri"/>
                <a:cs typeface="Calibri"/>
              </a:rPr>
              <a:t>agent</a:t>
            </a:r>
            <a:r>
              <a:rPr sz="1299" spc="-32" dirty="0">
                <a:latin typeface="Calibri"/>
                <a:cs typeface="Calibri"/>
              </a:rPr>
              <a:t> </a:t>
            </a:r>
            <a:r>
              <a:rPr sz="1299" spc="-14" dirty="0">
                <a:latin typeface="Calibri"/>
                <a:cs typeface="Calibri"/>
              </a:rPr>
              <a:t>any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02556" y="1778144"/>
            <a:ext cx="76859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23" dirty="0">
                <a:latin typeface="Calibri"/>
                <a:cs typeface="Calibri"/>
              </a:rPr>
              <a:t>e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spc="-14" dirty="0">
                <a:latin typeface="Calibri"/>
                <a:cs typeface="Calibri"/>
              </a:rPr>
              <a:t>er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08875" y="1778144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5" name="object 15"/>
          <p:cNvSpPr txBox="1"/>
          <p:nvPr/>
        </p:nvSpPr>
        <p:spPr>
          <a:xfrm>
            <a:off x="6095672" y="1757884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52502" y="1979017"/>
            <a:ext cx="1448780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9" dirty="0">
                <a:latin typeface="Calibri"/>
                <a:cs typeface="Calibri"/>
              </a:rPr>
              <a:t>booleanParam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name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299">
              <a:latin typeface="Calibri"/>
              <a:cs typeface="Calibri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901047" y="1976188"/>
          <a:ext cx="2095367" cy="20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6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872">
                <a:tc>
                  <a:txBody>
                    <a:bodyPr/>
                    <a:lstStyle/>
                    <a:p>
                      <a:pPr marL="19050">
                        <a:lnSpc>
                          <a:spcPts val="1605"/>
                        </a:lnSpc>
                      </a:pPr>
                      <a:r>
                        <a:rPr sz="1300" spc="-5" dirty="0">
                          <a:solidFill>
                            <a:srgbClr val="808080"/>
                          </a:solidFill>
                          <a:latin typeface="Calibri"/>
                          <a:cs typeface="Calibri"/>
                        </a:rPr>
                        <a:t>"RELEASE"</a:t>
                      </a:r>
                      <a:r>
                        <a:rPr sz="1300" b="1" spc="-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,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DB8531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1605"/>
                        </a:lnSpc>
                      </a:pPr>
                      <a:r>
                        <a:rPr sz="1300" spc="-15" dirty="0">
                          <a:latin typeface="Calibri"/>
                          <a:cs typeface="Calibri"/>
                        </a:rPr>
                        <a:t>defaultValue</a:t>
                      </a:r>
                      <a:r>
                        <a:rPr sz="1300" b="1" spc="-15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ts val="1605"/>
                        </a:lnSpc>
                      </a:pPr>
                      <a:r>
                        <a:rPr sz="1300" spc="-2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al</a:t>
                      </a:r>
                      <a:r>
                        <a:rPr sz="13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300" b="1" dirty="0">
                          <a:solidFill>
                            <a:srgbClr val="000080"/>
                          </a:solidFill>
                          <a:latin typeface="Calibri"/>
                          <a:cs typeface="Calibri"/>
                        </a:rPr>
                        <a:t>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5302556" y="2175645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59" y="216407"/>
                </a:moveTo>
                <a:lnTo>
                  <a:pt x="0" y="216407"/>
                </a:lnTo>
                <a:lnTo>
                  <a:pt x="0" y="0"/>
                </a:lnTo>
                <a:lnTo>
                  <a:pt x="60959" y="0"/>
                </a:lnTo>
                <a:lnTo>
                  <a:pt x="60959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9" name="object 19"/>
          <p:cNvSpPr txBox="1"/>
          <p:nvPr/>
        </p:nvSpPr>
        <p:spPr>
          <a:xfrm>
            <a:off x="5289387" y="2155410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30848" y="2373689"/>
            <a:ext cx="483908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dirty="0">
                <a:latin typeface="Calibri"/>
                <a:cs typeface="Calibri"/>
              </a:rPr>
              <a:t>es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52502" y="2574561"/>
            <a:ext cx="92950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417255" y="2571733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3" name="object 23"/>
          <p:cNvSpPr txBox="1"/>
          <p:nvPr/>
        </p:nvSpPr>
        <p:spPr>
          <a:xfrm>
            <a:off x="6404079" y="2551480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02450" y="2769775"/>
            <a:ext cx="34952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88633" y="2769776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6" name="object 26"/>
          <p:cNvSpPr txBox="1"/>
          <p:nvPr/>
        </p:nvSpPr>
        <p:spPr>
          <a:xfrm>
            <a:off x="5330848" y="2749476"/>
            <a:ext cx="713781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algn="r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52397" y="2969233"/>
            <a:ext cx="89414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681785" y="2969233"/>
            <a:ext cx="401981" cy="200990"/>
          </a:xfrm>
          <a:custGeom>
            <a:avLst/>
            <a:gdLst/>
            <a:ahLst/>
            <a:cxnLst/>
            <a:rect l="l" t="t" r="r" b="b"/>
            <a:pathLst>
              <a:path w="433070" h="216535">
                <a:moveTo>
                  <a:pt x="432816" y="0"/>
                </a:moveTo>
                <a:lnTo>
                  <a:pt x="361175" y="0"/>
                </a:lnTo>
                <a:lnTo>
                  <a:pt x="0" y="0"/>
                </a:lnTo>
                <a:lnTo>
                  <a:pt x="0" y="216408"/>
                </a:lnTo>
                <a:lnTo>
                  <a:pt x="361175" y="216408"/>
                </a:lnTo>
                <a:lnTo>
                  <a:pt x="432816" y="216408"/>
                </a:lnTo>
                <a:lnTo>
                  <a:pt x="432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9" name="object 29"/>
          <p:cNvSpPr txBox="1"/>
          <p:nvPr/>
        </p:nvSpPr>
        <p:spPr>
          <a:xfrm>
            <a:off x="6680333" y="2948926"/>
            <a:ext cx="403749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bu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ild"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02450" y="3167276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1" name="object 31"/>
          <p:cNvSpPr txBox="1"/>
          <p:nvPr/>
        </p:nvSpPr>
        <p:spPr>
          <a:xfrm>
            <a:off x="5589269" y="3147002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52502" y="3365320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7"/>
                </a:moveTo>
                <a:lnTo>
                  <a:pt x="0" y="216407"/>
                </a:lnTo>
                <a:lnTo>
                  <a:pt x="0" y="0"/>
                </a:lnTo>
                <a:lnTo>
                  <a:pt x="60960" y="0"/>
                </a:lnTo>
                <a:lnTo>
                  <a:pt x="60960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3" name="object 33"/>
          <p:cNvSpPr txBox="1"/>
          <p:nvPr/>
        </p:nvSpPr>
        <p:spPr>
          <a:xfrm>
            <a:off x="5439308" y="3345078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80795" y="3563362"/>
            <a:ext cx="1046800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14" dirty="0">
                <a:latin typeface="Calibri"/>
                <a:cs typeface="Calibri"/>
              </a:rPr>
              <a:t>g</a:t>
            </a:r>
            <a:r>
              <a:rPr sz="1299" spc="-5" dirty="0">
                <a:latin typeface="Calibri"/>
                <a:cs typeface="Calibri"/>
              </a:rPr>
              <a:t>e</a:t>
            </a: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Pu</a:t>
            </a:r>
            <a:r>
              <a:rPr sz="1299" spc="5" dirty="0">
                <a:solidFill>
                  <a:srgbClr val="808080"/>
                </a:solidFill>
                <a:latin typeface="Calibri"/>
                <a:cs typeface="Calibri"/>
              </a:rPr>
              <a:t>b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li</a:t>
            </a:r>
            <a:r>
              <a:rPr sz="1299" spc="-5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h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562959" y="3563363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59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59" y="0"/>
                </a:lnTo>
                <a:lnTo>
                  <a:pt x="60959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6" name="object 36"/>
          <p:cNvSpPr txBox="1"/>
          <p:nvPr/>
        </p:nvSpPr>
        <p:spPr>
          <a:xfrm>
            <a:off x="6549748" y="3543073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602450" y="3762821"/>
            <a:ext cx="34952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19" dirty="0">
                <a:latin typeface="Calibri"/>
                <a:cs typeface="Calibri"/>
              </a:rPr>
              <a:t>s</a:t>
            </a:r>
            <a:r>
              <a:rPr sz="1299" spc="-9" dirty="0">
                <a:latin typeface="Calibri"/>
                <a:cs typeface="Calibri"/>
              </a:rPr>
              <a:t>t</a:t>
            </a:r>
            <a:r>
              <a:rPr sz="1299" dirty="0">
                <a:latin typeface="Calibri"/>
                <a:cs typeface="Calibri"/>
              </a:rPr>
              <a:t>e</a:t>
            </a:r>
            <a:r>
              <a:rPr sz="1299" spc="-23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s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88633" y="3762821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60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9" name="object 39"/>
          <p:cNvSpPr txBox="1"/>
          <p:nvPr/>
        </p:nvSpPr>
        <p:spPr>
          <a:xfrm>
            <a:off x="5975409" y="3742524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52397" y="3960864"/>
            <a:ext cx="465637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5" dirty="0">
                <a:latin typeface="Calibri"/>
                <a:cs typeface="Calibri"/>
              </a:rPr>
              <a:t>script</a:t>
            </a:r>
            <a:r>
              <a:rPr sz="1299" spc="-56" dirty="0"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02344" y="4161736"/>
            <a:ext cx="104326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b="1" spc="5" dirty="0">
                <a:solidFill>
                  <a:srgbClr val="0000FF"/>
                </a:solidFill>
                <a:latin typeface="Calibri"/>
                <a:cs typeface="Calibri"/>
              </a:rPr>
              <a:t>i</a:t>
            </a:r>
            <a:r>
              <a:rPr sz="1299" b="1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51584" y="4158906"/>
            <a:ext cx="1196511" cy="38472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b="1" spc="-9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299" spc="-9" dirty="0">
                <a:latin typeface="Calibri"/>
                <a:cs typeface="Calibri"/>
              </a:rPr>
              <a:t>p</a:t>
            </a:r>
            <a:r>
              <a:rPr sz="1299" dirty="0">
                <a:latin typeface="Calibri"/>
                <a:cs typeface="Calibri"/>
              </a:rPr>
              <a:t>a</a:t>
            </a:r>
            <a:r>
              <a:rPr sz="1299" spc="-28" dirty="0">
                <a:latin typeface="Calibri"/>
                <a:cs typeface="Calibri"/>
              </a:rPr>
              <a:t>r</a:t>
            </a:r>
            <a:r>
              <a:rPr sz="1299" dirty="0">
                <a:latin typeface="Calibri"/>
                <a:cs typeface="Calibri"/>
              </a:rPr>
              <a:t>am</a:t>
            </a:r>
            <a:r>
              <a:rPr sz="1299" spc="-5" dirty="0">
                <a:latin typeface="Calibri"/>
                <a:cs typeface="Calibri"/>
              </a:rPr>
              <a:t>s</a:t>
            </a:r>
            <a:r>
              <a:rPr sz="1299" b="1" spc="-5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299" spc="5" dirty="0">
                <a:latin typeface="Calibri"/>
                <a:cs typeface="Calibri"/>
              </a:rPr>
              <a:t>R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spc="-5" dirty="0">
                <a:latin typeface="Calibri"/>
                <a:cs typeface="Calibri"/>
              </a:rPr>
              <a:t>L</a:t>
            </a:r>
            <a:r>
              <a:rPr sz="1299" spc="-14" dirty="0">
                <a:latin typeface="Calibri"/>
                <a:cs typeface="Calibri"/>
              </a:rPr>
              <a:t>E</a:t>
            </a:r>
            <a:r>
              <a:rPr sz="1299" dirty="0">
                <a:latin typeface="Calibri"/>
                <a:cs typeface="Calibri"/>
              </a:rPr>
              <a:t>ASE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87231" y="4158907"/>
            <a:ext cx="56584" cy="200990"/>
          </a:xfrm>
          <a:custGeom>
            <a:avLst/>
            <a:gdLst/>
            <a:ahLst/>
            <a:cxnLst/>
            <a:rect l="l" t="t" r="r" b="b"/>
            <a:pathLst>
              <a:path w="60959" h="216535">
                <a:moveTo>
                  <a:pt x="6096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0960" y="0"/>
                </a:lnTo>
                <a:lnTo>
                  <a:pt x="60960" y="2164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4" name="object 44"/>
          <p:cNvSpPr txBox="1"/>
          <p:nvPr/>
        </p:nvSpPr>
        <p:spPr>
          <a:xfrm>
            <a:off x="7274047" y="4138675"/>
            <a:ext cx="80750" cy="212425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051584" y="4359779"/>
            <a:ext cx="894731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6"/>
              </a:lnSpc>
            </a:pPr>
            <a:r>
              <a:rPr sz="1299" spc="-5" dirty="0">
                <a:latin typeface="Calibri"/>
                <a:cs typeface="Calibri"/>
              </a:rPr>
              <a:t>sh</a:t>
            </a:r>
            <a:r>
              <a:rPr sz="1299" spc="-23" dirty="0">
                <a:latin typeface="Calibri"/>
                <a:cs typeface="Calibri"/>
              </a:rPr>
              <a:t>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981679" y="4356950"/>
            <a:ext cx="550513" cy="192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4"/>
              </a:lnSpc>
            </a:pPr>
            <a:r>
              <a:rPr sz="1299" spc="-28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ele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299" spc="9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299" spc="-14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299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152597" y="4556407"/>
            <a:ext cx="2635861" cy="1590240"/>
          </a:xfrm>
          <a:custGeom>
            <a:avLst/>
            <a:gdLst/>
            <a:ahLst/>
            <a:cxnLst/>
            <a:rect l="l" t="t" r="r" b="b"/>
            <a:pathLst>
              <a:path w="2839720" h="1713229">
                <a:moveTo>
                  <a:pt x="60972" y="1496568"/>
                </a:moveTo>
                <a:lnTo>
                  <a:pt x="0" y="1496568"/>
                </a:lnTo>
                <a:lnTo>
                  <a:pt x="0" y="1712988"/>
                </a:lnTo>
                <a:lnTo>
                  <a:pt x="60972" y="1712988"/>
                </a:lnTo>
                <a:lnTo>
                  <a:pt x="60972" y="1496568"/>
                </a:lnTo>
                <a:close/>
              </a:path>
              <a:path w="2839720" h="1713229">
                <a:moveTo>
                  <a:pt x="222504" y="1281684"/>
                </a:moveTo>
                <a:lnTo>
                  <a:pt x="161556" y="1281684"/>
                </a:lnTo>
                <a:lnTo>
                  <a:pt x="161556" y="1498104"/>
                </a:lnTo>
                <a:lnTo>
                  <a:pt x="222504" y="1498104"/>
                </a:lnTo>
                <a:lnTo>
                  <a:pt x="222504" y="1281684"/>
                </a:lnTo>
                <a:close/>
              </a:path>
              <a:path w="2839720" h="1713229">
                <a:moveTo>
                  <a:pt x="384060" y="1068336"/>
                </a:moveTo>
                <a:lnTo>
                  <a:pt x="323088" y="1068336"/>
                </a:lnTo>
                <a:lnTo>
                  <a:pt x="323088" y="1284732"/>
                </a:lnTo>
                <a:lnTo>
                  <a:pt x="384060" y="1284732"/>
                </a:lnTo>
                <a:lnTo>
                  <a:pt x="384060" y="1068336"/>
                </a:lnTo>
                <a:close/>
              </a:path>
              <a:path w="2839720" h="1713229">
                <a:moveTo>
                  <a:pt x="545604" y="854964"/>
                </a:moveTo>
                <a:lnTo>
                  <a:pt x="484632" y="854964"/>
                </a:lnTo>
                <a:lnTo>
                  <a:pt x="484632" y="1071384"/>
                </a:lnTo>
                <a:lnTo>
                  <a:pt x="545604" y="1071384"/>
                </a:lnTo>
                <a:lnTo>
                  <a:pt x="545604" y="854964"/>
                </a:lnTo>
                <a:close/>
              </a:path>
              <a:path w="2839720" h="1713229">
                <a:moveTo>
                  <a:pt x="707136" y="641604"/>
                </a:moveTo>
                <a:lnTo>
                  <a:pt x="646188" y="641604"/>
                </a:lnTo>
                <a:lnTo>
                  <a:pt x="646188" y="858012"/>
                </a:lnTo>
                <a:lnTo>
                  <a:pt x="707136" y="858012"/>
                </a:lnTo>
                <a:lnTo>
                  <a:pt x="707136" y="641604"/>
                </a:lnTo>
                <a:close/>
              </a:path>
              <a:path w="2839720" h="1713229">
                <a:moveTo>
                  <a:pt x="868692" y="426720"/>
                </a:moveTo>
                <a:lnTo>
                  <a:pt x="807720" y="426720"/>
                </a:lnTo>
                <a:lnTo>
                  <a:pt x="807720" y="643128"/>
                </a:lnTo>
                <a:lnTo>
                  <a:pt x="868692" y="643128"/>
                </a:lnTo>
                <a:lnTo>
                  <a:pt x="868692" y="426720"/>
                </a:lnTo>
                <a:close/>
              </a:path>
              <a:path w="2839720" h="1713229">
                <a:moveTo>
                  <a:pt x="868692" y="0"/>
                </a:moveTo>
                <a:lnTo>
                  <a:pt x="807720" y="0"/>
                </a:lnTo>
                <a:lnTo>
                  <a:pt x="807720" y="216420"/>
                </a:lnTo>
                <a:lnTo>
                  <a:pt x="868692" y="216420"/>
                </a:lnTo>
                <a:lnTo>
                  <a:pt x="868692" y="0"/>
                </a:lnTo>
                <a:close/>
              </a:path>
              <a:path w="2839720" h="1713229">
                <a:moveTo>
                  <a:pt x="1932432" y="213372"/>
                </a:moveTo>
                <a:lnTo>
                  <a:pt x="1354836" y="213372"/>
                </a:lnTo>
                <a:lnTo>
                  <a:pt x="1303020" y="213372"/>
                </a:lnTo>
                <a:lnTo>
                  <a:pt x="1303020" y="0"/>
                </a:lnTo>
                <a:lnTo>
                  <a:pt x="1242072" y="0"/>
                </a:lnTo>
                <a:lnTo>
                  <a:pt x="1242072" y="213372"/>
                </a:lnTo>
                <a:lnTo>
                  <a:pt x="1203972" y="213372"/>
                </a:lnTo>
                <a:lnTo>
                  <a:pt x="1203972" y="0"/>
                </a:lnTo>
                <a:lnTo>
                  <a:pt x="908304" y="0"/>
                </a:lnTo>
                <a:lnTo>
                  <a:pt x="908304" y="216420"/>
                </a:lnTo>
                <a:lnTo>
                  <a:pt x="969276" y="216420"/>
                </a:lnTo>
                <a:lnTo>
                  <a:pt x="969276" y="429768"/>
                </a:lnTo>
                <a:lnTo>
                  <a:pt x="1171956" y="429768"/>
                </a:lnTo>
                <a:lnTo>
                  <a:pt x="1354836" y="429768"/>
                </a:lnTo>
                <a:lnTo>
                  <a:pt x="1932432" y="429768"/>
                </a:lnTo>
                <a:lnTo>
                  <a:pt x="1932432" y="213372"/>
                </a:lnTo>
                <a:close/>
              </a:path>
              <a:path w="2839720" h="1713229">
                <a:moveTo>
                  <a:pt x="2839224" y="213372"/>
                </a:moveTo>
                <a:lnTo>
                  <a:pt x="2767584" y="213372"/>
                </a:lnTo>
                <a:lnTo>
                  <a:pt x="1970532" y="213372"/>
                </a:lnTo>
                <a:lnTo>
                  <a:pt x="1970532" y="429768"/>
                </a:lnTo>
                <a:lnTo>
                  <a:pt x="2767584" y="429768"/>
                </a:lnTo>
                <a:lnTo>
                  <a:pt x="2839224" y="429768"/>
                </a:lnTo>
                <a:lnTo>
                  <a:pt x="2839224" y="2133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5139395" y="4536121"/>
            <a:ext cx="2648828" cy="1611911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761513">
              <a:spcBef>
                <a:spcPts val="97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r>
              <a:rPr sz="1299" b="1" spc="-37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FF"/>
                </a:solidFill>
                <a:latin typeface="Calibri"/>
                <a:cs typeface="Calibri"/>
              </a:rPr>
              <a:t>else</a:t>
            </a:r>
            <a:r>
              <a:rPr sz="1299" b="1" spc="-37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299">
              <a:latin typeface="Calibri"/>
              <a:cs typeface="Calibri"/>
            </a:endParaRPr>
          </a:p>
          <a:p>
            <a:pPr marL="911223"/>
            <a:r>
              <a:rPr sz="1299" spc="-5" dirty="0">
                <a:latin typeface="Calibri"/>
                <a:cs typeface="Calibri"/>
              </a:rPr>
              <a:t>sh </a:t>
            </a:r>
            <a:r>
              <a:rPr sz="1299" spc="-9" dirty="0">
                <a:solidFill>
                  <a:srgbClr val="808080"/>
                </a:solidFill>
                <a:latin typeface="Calibri"/>
                <a:cs typeface="Calibri"/>
              </a:rPr>
              <a:t>"./gradlew preRelease"</a:t>
            </a:r>
            <a:endParaRPr sz="1299">
              <a:latin typeface="Calibri"/>
              <a:cs typeface="Calibri"/>
            </a:endParaRPr>
          </a:p>
          <a:p>
            <a:pPr marL="761513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611215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461506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311207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61498"/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  <a:p>
            <a:pPr marL="11788">
              <a:spcBef>
                <a:spcPts val="9"/>
              </a:spcBef>
            </a:pPr>
            <a:r>
              <a:rPr sz="1299" b="1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299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86007" y="1905491"/>
            <a:ext cx="3664978" cy="2380254"/>
          </a:xfrm>
          <a:prstGeom prst="rect">
            <a:avLst/>
          </a:prstGeom>
        </p:spPr>
        <p:txBody>
          <a:bodyPr vert="horz" wrap="square" lIns="0" tIns="10020" rIns="0" bIns="0" rtlCol="0">
            <a:spAutoFit/>
          </a:bodyPr>
          <a:lstStyle/>
          <a:p>
            <a:pPr marL="11788" marR="4715" algn="just">
              <a:lnSpc>
                <a:spcPct val="152700"/>
              </a:lnSpc>
              <a:spcBef>
                <a:spcPts val="79"/>
              </a:spcBef>
            </a:pPr>
            <a:r>
              <a:rPr sz="1439" spc="-5" dirty="0">
                <a:latin typeface="Calibri"/>
                <a:cs typeface="Calibri"/>
              </a:rPr>
              <a:t>Parfois, </a:t>
            </a:r>
            <a:r>
              <a:rPr sz="1439" spc="14" dirty="0">
                <a:latin typeface="Calibri"/>
                <a:cs typeface="Calibri"/>
              </a:rPr>
              <a:t>nous </a:t>
            </a:r>
            <a:r>
              <a:rPr sz="1439" spc="5" dirty="0">
                <a:latin typeface="Calibri"/>
                <a:cs typeface="Calibri"/>
              </a:rPr>
              <a:t>voulons </a:t>
            </a:r>
            <a:r>
              <a:rPr sz="1439" spc="14" dirty="0">
                <a:latin typeface="Calibri"/>
                <a:cs typeface="Calibri"/>
              </a:rPr>
              <a:t>que </a:t>
            </a:r>
            <a:r>
              <a:rPr sz="1439" spc="5" dirty="0">
                <a:latin typeface="Calibri"/>
                <a:cs typeface="Calibri"/>
              </a:rPr>
              <a:t>l'un </a:t>
            </a:r>
            <a:r>
              <a:rPr sz="1439" spc="9" dirty="0">
                <a:latin typeface="Calibri"/>
                <a:cs typeface="Calibri"/>
              </a:rPr>
              <a:t>des </a:t>
            </a:r>
            <a:r>
              <a:rPr sz="1439" spc="5" dirty="0">
                <a:latin typeface="Calibri"/>
                <a:cs typeface="Calibri"/>
              </a:rPr>
              <a:t>scripts sera 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exécuté.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Par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exemple,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nous</a:t>
            </a:r>
            <a:r>
              <a:rPr sz="1439" spc="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avons</a:t>
            </a:r>
            <a:r>
              <a:rPr sz="1439" spc="330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un 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mécanisme </a:t>
            </a:r>
            <a:r>
              <a:rPr sz="1439" spc="14" dirty="0">
                <a:latin typeface="Calibri"/>
                <a:cs typeface="Calibri"/>
              </a:rPr>
              <a:t>pour </a:t>
            </a:r>
            <a:r>
              <a:rPr sz="1439" dirty="0">
                <a:latin typeface="Calibri"/>
                <a:cs typeface="Calibri"/>
              </a:rPr>
              <a:t>construire </a:t>
            </a:r>
            <a:r>
              <a:rPr sz="1439" spc="14" dirty="0">
                <a:latin typeface="Calibri"/>
                <a:cs typeface="Calibri"/>
              </a:rPr>
              <a:t>une </a:t>
            </a:r>
            <a:r>
              <a:rPr sz="1439" spc="5" dirty="0">
                <a:latin typeface="Calibri"/>
                <a:cs typeface="Calibri"/>
              </a:rPr>
              <a:t>pré-version et </a:t>
            </a:r>
            <a:r>
              <a:rPr sz="1439" spc="9" dirty="0">
                <a:latin typeface="Calibri"/>
                <a:cs typeface="Calibri"/>
              </a:rPr>
              <a:t> un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autre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14" dirty="0">
                <a:latin typeface="Calibri"/>
                <a:cs typeface="Calibri"/>
              </a:rPr>
              <a:t>pour </a:t>
            </a:r>
            <a:r>
              <a:rPr sz="1439" spc="5" dirty="0">
                <a:latin typeface="Calibri"/>
                <a:cs typeface="Calibri"/>
              </a:rPr>
              <a:t>construire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une</a:t>
            </a:r>
            <a:r>
              <a:rPr sz="1439" spc="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version</a:t>
            </a:r>
            <a:r>
              <a:rPr sz="1439" spc="-28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finale.</a:t>
            </a:r>
            <a:endParaRPr sz="1439">
              <a:latin typeface="Calibri"/>
              <a:cs typeface="Calibri"/>
            </a:endParaRPr>
          </a:p>
          <a:p>
            <a:pPr marL="11788" algn="just">
              <a:spcBef>
                <a:spcPts val="899"/>
              </a:spcBef>
            </a:pPr>
            <a:r>
              <a:rPr sz="1439" spc="5" dirty="0">
                <a:latin typeface="Calibri"/>
                <a:cs typeface="Calibri"/>
              </a:rPr>
              <a:t>Pour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Jenkins,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il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s'agit </a:t>
            </a:r>
            <a:r>
              <a:rPr sz="1439" spc="9" dirty="0">
                <a:latin typeface="Calibri"/>
                <a:cs typeface="Calibri"/>
              </a:rPr>
              <a:t>de </a:t>
            </a:r>
            <a:r>
              <a:rPr sz="1439" spc="-9" dirty="0">
                <a:latin typeface="Calibri"/>
                <a:cs typeface="Calibri"/>
              </a:rPr>
              <a:t>l’étape</a:t>
            </a:r>
            <a:r>
              <a:rPr sz="1439" spc="5" dirty="0">
                <a:latin typeface="Calibri"/>
                <a:cs typeface="Calibri"/>
              </a:rPr>
              <a:t> </a:t>
            </a:r>
            <a:r>
              <a:rPr sz="1439" b="1" spc="9" dirty="0">
                <a:latin typeface="Calibri"/>
                <a:cs typeface="Calibri"/>
              </a:rPr>
              <a:t>Publish.</a:t>
            </a:r>
            <a:endParaRPr sz="1439">
              <a:latin typeface="Calibri"/>
              <a:cs typeface="Calibri"/>
            </a:endParaRPr>
          </a:p>
          <a:p>
            <a:pPr marL="11788" marR="5894" algn="just">
              <a:lnSpc>
                <a:spcPct val="152900"/>
              </a:lnSpc>
            </a:pPr>
            <a:r>
              <a:rPr sz="1439" spc="5" dirty="0">
                <a:latin typeface="Calibri"/>
                <a:cs typeface="Calibri"/>
              </a:rPr>
              <a:t>Pour </a:t>
            </a:r>
            <a:r>
              <a:rPr sz="1439" spc="9" dirty="0">
                <a:latin typeface="Calibri"/>
                <a:cs typeface="Calibri"/>
              </a:rPr>
              <a:t>découvrir ce qui </a:t>
            </a:r>
            <a:r>
              <a:rPr sz="1439" spc="5" dirty="0">
                <a:latin typeface="Calibri"/>
                <a:cs typeface="Calibri"/>
              </a:rPr>
              <a:t>s'est </a:t>
            </a:r>
            <a:r>
              <a:rPr sz="1439" spc="9" dirty="0">
                <a:latin typeface="Calibri"/>
                <a:cs typeface="Calibri"/>
              </a:rPr>
              <a:t>passé, nous </a:t>
            </a:r>
            <a:r>
              <a:rPr sz="1439" spc="5" dirty="0">
                <a:latin typeface="Calibri"/>
                <a:cs typeface="Calibri"/>
              </a:rPr>
              <a:t>aurions </a:t>
            </a:r>
            <a:r>
              <a:rPr sz="1439" spc="9" dirty="0">
                <a:latin typeface="Calibri"/>
                <a:cs typeface="Calibri"/>
              </a:rPr>
              <a:t> besoin</a:t>
            </a:r>
            <a:r>
              <a:rPr sz="143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vérifier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les</a:t>
            </a:r>
            <a:r>
              <a:rPr sz="1439" spc="-5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journaux</a:t>
            </a:r>
            <a:r>
              <a:rPr sz="1439" spc="-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des</a:t>
            </a:r>
            <a:r>
              <a:rPr sz="1439" spc="5" dirty="0">
                <a:latin typeface="Calibri"/>
                <a:cs typeface="Calibri"/>
              </a:rPr>
              <a:t> exécutions.</a:t>
            </a:r>
            <a:endParaRPr sz="1439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3639" y="4745964"/>
            <a:ext cx="3370978" cy="5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3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7" y="885063"/>
            <a:ext cx="703147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42" dirty="0"/>
              <a:t>Les</a:t>
            </a:r>
            <a:r>
              <a:rPr sz="2924" spc="-74" dirty="0"/>
              <a:t> </a:t>
            </a:r>
            <a:r>
              <a:rPr sz="2924" spc="-60" dirty="0"/>
              <a:t>conditions</a:t>
            </a:r>
            <a:r>
              <a:rPr sz="2924" spc="-42" dirty="0"/>
              <a:t> </a:t>
            </a:r>
            <a:r>
              <a:rPr sz="2924" spc="-51" dirty="0"/>
              <a:t>dans</a:t>
            </a:r>
            <a:r>
              <a:rPr sz="2924" spc="-74" dirty="0"/>
              <a:t> </a:t>
            </a:r>
            <a:r>
              <a:rPr sz="2924" spc="-46" dirty="0"/>
              <a:t>un</a:t>
            </a:r>
            <a:r>
              <a:rPr sz="2924" spc="-79" dirty="0"/>
              <a:t> </a:t>
            </a:r>
            <a:r>
              <a:rPr sz="2924" spc="-60" dirty="0"/>
              <a:t>pipeline</a:t>
            </a:r>
            <a:r>
              <a:rPr sz="2924" spc="-37" dirty="0"/>
              <a:t> </a:t>
            </a:r>
            <a:r>
              <a:rPr sz="2924" spc="-65" dirty="0"/>
              <a:t>déclaratif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9216804" y="6078931"/>
            <a:ext cx="11081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2"/>
              </a:lnSpc>
            </a:pPr>
            <a:r>
              <a:rPr sz="835" spc="9" dirty="0">
                <a:solidFill>
                  <a:srgbClr val="FFFFFF"/>
                </a:solidFill>
                <a:latin typeface="Calibri"/>
                <a:cs typeface="Calibri"/>
              </a:rPr>
              <a:t>95</a:t>
            </a:r>
            <a:endParaRPr sz="835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41797" y="1333962"/>
            <a:ext cx="8896619" cy="4965697"/>
            <a:chOff x="826008" y="1437132"/>
            <a:chExt cx="9584689" cy="5349747"/>
          </a:xfrm>
        </p:grpSpPr>
        <p:sp>
          <p:nvSpPr>
            <p:cNvPr id="5" name="object 5"/>
            <p:cNvSpPr/>
            <p:nvPr/>
          </p:nvSpPr>
          <p:spPr>
            <a:xfrm>
              <a:off x="1083564" y="1437132"/>
              <a:ext cx="8700770" cy="10795"/>
            </a:xfrm>
            <a:custGeom>
              <a:avLst/>
              <a:gdLst/>
              <a:ahLst/>
              <a:cxnLst/>
              <a:rect l="l" t="t" r="r" b="b"/>
              <a:pathLst>
                <a:path w="8700770" h="10794">
                  <a:moveTo>
                    <a:pt x="8700515" y="10667"/>
                  </a:moveTo>
                  <a:lnTo>
                    <a:pt x="0" y="10667"/>
                  </a:lnTo>
                  <a:lnTo>
                    <a:pt x="0" y="0"/>
                  </a:lnTo>
                  <a:lnTo>
                    <a:pt x="8700515" y="0"/>
                  </a:lnTo>
                  <a:lnTo>
                    <a:pt x="8700515" y="10667"/>
                  </a:lnTo>
                  <a:close/>
                </a:path>
              </a:pathLst>
            </a:custGeom>
            <a:solidFill>
              <a:srgbClr val="ACACA8">
                <a:alpha val="62890"/>
              </a:srgbClr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7" name="object 7"/>
            <p:cNvSpPr/>
            <p:nvPr/>
          </p:nvSpPr>
          <p:spPr>
            <a:xfrm>
              <a:off x="5657087" y="1447799"/>
              <a:ext cx="4745990" cy="5339080"/>
            </a:xfrm>
            <a:custGeom>
              <a:avLst/>
              <a:gdLst/>
              <a:ahLst/>
              <a:cxnLst/>
              <a:rect l="l" t="t" r="r" b="b"/>
              <a:pathLst>
                <a:path w="4745990" h="5339080">
                  <a:moveTo>
                    <a:pt x="4745736" y="5338571"/>
                  </a:moveTo>
                  <a:lnTo>
                    <a:pt x="0" y="5338571"/>
                  </a:lnTo>
                  <a:lnTo>
                    <a:pt x="0" y="0"/>
                  </a:lnTo>
                  <a:lnTo>
                    <a:pt x="4745736" y="0"/>
                  </a:lnTo>
                  <a:lnTo>
                    <a:pt x="4745736" y="53385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8" name="object 8"/>
            <p:cNvSpPr/>
            <p:nvPr/>
          </p:nvSpPr>
          <p:spPr>
            <a:xfrm>
              <a:off x="5649467" y="1441703"/>
              <a:ext cx="4761230" cy="5344795"/>
            </a:xfrm>
            <a:custGeom>
              <a:avLst/>
              <a:gdLst/>
              <a:ahLst/>
              <a:cxnLst/>
              <a:rect l="l" t="t" r="r" b="b"/>
              <a:pathLst>
                <a:path w="4761230" h="5344795">
                  <a:moveTo>
                    <a:pt x="13715" y="5344667"/>
                  </a:moveTo>
                  <a:lnTo>
                    <a:pt x="0" y="5344667"/>
                  </a:lnTo>
                  <a:lnTo>
                    <a:pt x="0" y="3047"/>
                  </a:lnTo>
                  <a:lnTo>
                    <a:pt x="3047" y="0"/>
                  </a:lnTo>
                  <a:lnTo>
                    <a:pt x="4757927" y="0"/>
                  </a:lnTo>
                  <a:lnTo>
                    <a:pt x="4760976" y="3047"/>
                  </a:lnTo>
                  <a:lnTo>
                    <a:pt x="4760976" y="6096"/>
                  </a:lnTo>
                  <a:lnTo>
                    <a:pt x="13715" y="6096"/>
                  </a:lnTo>
                  <a:lnTo>
                    <a:pt x="7619" y="13716"/>
                  </a:lnTo>
                  <a:lnTo>
                    <a:pt x="13715" y="13716"/>
                  </a:lnTo>
                  <a:lnTo>
                    <a:pt x="13715" y="5344667"/>
                  </a:lnTo>
                  <a:close/>
                </a:path>
                <a:path w="4761230" h="5344795">
                  <a:moveTo>
                    <a:pt x="13715" y="13716"/>
                  </a:moveTo>
                  <a:lnTo>
                    <a:pt x="7619" y="13716"/>
                  </a:lnTo>
                  <a:lnTo>
                    <a:pt x="13715" y="6096"/>
                  </a:lnTo>
                  <a:lnTo>
                    <a:pt x="13715" y="13716"/>
                  </a:lnTo>
                  <a:close/>
                </a:path>
                <a:path w="4761230" h="5344795">
                  <a:moveTo>
                    <a:pt x="4747260" y="13716"/>
                  </a:moveTo>
                  <a:lnTo>
                    <a:pt x="13715" y="13716"/>
                  </a:lnTo>
                  <a:lnTo>
                    <a:pt x="13715" y="6096"/>
                  </a:lnTo>
                  <a:lnTo>
                    <a:pt x="4747260" y="6096"/>
                  </a:lnTo>
                  <a:lnTo>
                    <a:pt x="4747260" y="13716"/>
                  </a:lnTo>
                  <a:close/>
                </a:path>
                <a:path w="4761230" h="5344795">
                  <a:moveTo>
                    <a:pt x="4760976" y="5344667"/>
                  </a:moveTo>
                  <a:lnTo>
                    <a:pt x="4747260" y="5344667"/>
                  </a:lnTo>
                  <a:lnTo>
                    <a:pt x="4747260" y="6096"/>
                  </a:lnTo>
                  <a:lnTo>
                    <a:pt x="4753356" y="13716"/>
                  </a:lnTo>
                  <a:lnTo>
                    <a:pt x="4760976" y="13716"/>
                  </a:lnTo>
                  <a:lnTo>
                    <a:pt x="4760976" y="5344667"/>
                  </a:lnTo>
                  <a:close/>
                </a:path>
                <a:path w="4761230" h="5344795">
                  <a:moveTo>
                    <a:pt x="4760976" y="13716"/>
                  </a:moveTo>
                  <a:lnTo>
                    <a:pt x="4753356" y="13716"/>
                  </a:lnTo>
                  <a:lnTo>
                    <a:pt x="4747260" y="6096"/>
                  </a:lnTo>
                  <a:lnTo>
                    <a:pt x="4760976" y="6096"/>
                  </a:lnTo>
                  <a:lnTo>
                    <a:pt x="4760976" y="13716"/>
                  </a:lnTo>
                  <a:close/>
                </a:path>
              </a:pathLst>
            </a:custGeom>
            <a:solidFill>
              <a:srgbClr val="E2CC59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sp>
          <p:nvSpPr>
            <p:cNvPr id="9" name="object 9"/>
            <p:cNvSpPr/>
            <p:nvPr/>
          </p:nvSpPr>
          <p:spPr>
            <a:xfrm>
              <a:off x="826008" y="4431804"/>
              <a:ext cx="4678680" cy="1333500"/>
            </a:xfrm>
            <a:custGeom>
              <a:avLst/>
              <a:gdLst/>
              <a:ahLst/>
              <a:cxnLst/>
              <a:rect l="l" t="t" r="r" b="b"/>
              <a:pathLst>
                <a:path w="4678680" h="1333500">
                  <a:moveTo>
                    <a:pt x="4678680" y="3048"/>
                  </a:moveTo>
                  <a:lnTo>
                    <a:pt x="4675632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1330452"/>
                  </a:lnTo>
                  <a:lnTo>
                    <a:pt x="3048" y="1333500"/>
                  </a:lnTo>
                  <a:lnTo>
                    <a:pt x="4675632" y="1333500"/>
                  </a:lnTo>
                  <a:lnTo>
                    <a:pt x="4678680" y="1330452"/>
                  </a:lnTo>
                  <a:lnTo>
                    <a:pt x="4678680" y="1325880"/>
                  </a:lnTo>
                  <a:lnTo>
                    <a:pt x="4678680" y="1319784"/>
                  </a:lnTo>
                  <a:lnTo>
                    <a:pt x="4678680" y="13716"/>
                  </a:lnTo>
                  <a:lnTo>
                    <a:pt x="4678680" y="6096"/>
                  </a:lnTo>
                  <a:lnTo>
                    <a:pt x="4678680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47383" y="1541418"/>
            <a:ext cx="2776731" cy="286959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Un</a:t>
            </a:r>
            <a:r>
              <a:rPr sz="1764" spc="-23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14" dirty="0">
                <a:solidFill>
                  <a:srgbClr val="3F3F3F"/>
                </a:solidFill>
                <a:latin typeface="Calibri"/>
                <a:cs typeface="Calibri"/>
              </a:rPr>
              <a:t>parmi</a:t>
            </a:r>
            <a:r>
              <a:rPr sz="1764" spc="-46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spc="5" dirty="0">
                <a:solidFill>
                  <a:srgbClr val="3F3F3F"/>
                </a:solidFill>
                <a:latin typeface="Calibri"/>
                <a:cs typeface="Calibri"/>
              </a:rPr>
              <a:t>plusieurs</a:t>
            </a:r>
            <a:r>
              <a:rPr sz="1764" spc="-37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1764" b="1" spc="5" dirty="0">
                <a:solidFill>
                  <a:srgbClr val="3F3F3F"/>
                </a:solidFill>
                <a:latin typeface="Calibri"/>
                <a:cs typeface="Calibri"/>
              </a:rPr>
              <a:t>switch</a:t>
            </a:r>
            <a:endParaRPr sz="1764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2627" y="1996975"/>
            <a:ext cx="3704469" cy="236946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11788">
              <a:spcBef>
                <a:spcPts val="121"/>
              </a:spcBef>
              <a:tabLst>
                <a:tab pos="1096297" algn="l"/>
                <a:tab pos="1741698" algn="l"/>
                <a:tab pos="2365290" algn="l"/>
                <a:tab pos="2645259" algn="l"/>
                <a:tab pos="3263547" algn="l"/>
              </a:tabLst>
            </a:pPr>
            <a:r>
              <a:rPr sz="1439" spc="5" dirty="0">
                <a:latin typeface="Calibri"/>
                <a:cs typeface="Calibri"/>
              </a:rPr>
              <a:t>L'ins</a:t>
            </a:r>
            <a:r>
              <a:rPr sz="1439" dirty="0">
                <a:latin typeface="Calibri"/>
                <a:cs typeface="Calibri"/>
              </a:rPr>
              <a:t>t</a:t>
            </a:r>
            <a:r>
              <a:rPr sz="1439" spc="9" dirty="0">
                <a:latin typeface="Calibri"/>
                <a:cs typeface="Calibri"/>
              </a:rPr>
              <a:t>r</a:t>
            </a:r>
            <a:r>
              <a:rPr sz="1439" spc="5" dirty="0">
                <a:latin typeface="Calibri"/>
                <a:cs typeface="Calibri"/>
              </a:rPr>
              <a:t>u</a:t>
            </a:r>
            <a:r>
              <a:rPr sz="1439" spc="19" dirty="0">
                <a:latin typeface="Calibri"/>
                <a:cs typeface="Calibri"/>
              </a:rPr>
              <a:t>c</a:t>
            </a:r>
            <a:r>
              <a:rPr sz="1439" dirty="0">
                <a:latin typeface="Calibri"/>
                <a:cs typeface="Calibri"/>
              </a:rPr>
              <a:t>t</a:t>
            </a:r>
            <a:r>
              <a:rPr sz="1439" spc="-9" dirty="0">
                <a:latin typeface="Calibri"/>
                <a:cs typeface="Calibri"/>
              </a:rPr>
              <a:t>i</a:t>
            </a:r>
            <a:r>
              <a:rPr sz="1439" spc="14" dirty="0">
                <a:latin typeface="Calibri"/>
                <a:cs typeface="Calibri"/>
              </a:rPr>
              <a:t>on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b="1" spc="-5" dirty="0">
                <a:latin typeface="Calibri"/>
                <a:cs typeface="Calibri"/>
              </a:rPr>
              <a:t>s</a:t>
            </a:r>
            <a:r>
              <a:rPr sz="1439" b="1" spc="28" dirty="0">
                <a:latin typeface="Calibri"/>
                <a:cs typeface="Calibri"/>
              </a:rPr>
              <a:t>w</a:t>
            </a:r>
            <a:r>
              <a:rPr sz="1439" b="1" spc="-5" dirty="0">
                <a:latin typeface="Calibri"/>
                <a:cs typeface="Calibri"/>
              </a:rPr>
              <a:t>i</a:t>
            </a:r>
            <a:r>
              <a:rPr sz="1439" b="1" spc="-32" dirty="0">
                <a:latin typeface="Calibri"/>
                <a:cs typeface="Calibri"/>
              </a:rPr>
              <a:t>t</a:t>
            </a:r>
            <a:r>
              <a:rPr sz="1439" b="1" spc="14" dirty="0">
                <a:latin typeface="Calibri"/>
                <a:cs typeface="Calibri"/>
              </a:rPr>
              <a:t>ch</a:t>
            </a:r>
            <a:r>
              <a:rPr sz="1439" b="1" dirty="0">
                <a:latin typeface="Calibri"/>
                <a:cs typeface="Calibri"/>
              </a:rPr>
              <a:t>	</a:t>
            </a:r>
            <a:r>
              <a:rPr sz="1439" spc="-5" dirty="0">
                <a:latin typeface="Calibri"/>
                <a:cs typeface="Calibri"/>
              </a:rPr>
              <a:t>v</a:t>
            </a:r>
            <a:r>
              <a:rPr sz="1439" spc="9" dirty="0">
                <a:latin typeface="Calibri"/>
                <a:cs typeface="Calibri"/>
              </a:rPr>
              <a:t>éri</a:t>
            </a:r>
            <a:r>
              <a:rPr sz="1439" dirty="0">
                <a:latin typeface="Calibri"/>
                <a:cs typeface="Calibri"/>
              </a:rPr>
              <a:t>f</a:t>
            </a:r>
            <a:r>
              <a:rPr sz="1439" spc="9" dirty="0">
                <a:latin typeface="Calibri"/>
                <a:cs typeface="Calibri"/>
              </a:rPr>
              <a:t>ie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9" dirty="0">
                <a:latin typeface="Calibri"/>
                <a:cs typeface="Calibri"/>
              </a:rPr>
              <a:t>la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-5" dirty="0">
                <a:latin typeface="Calibri"/>
                <a:cs typeface="Calibri"/>
              </a:rPr>
              <a:t>v</a:t>
            </a:r>
            <a:r>
              <a:rPr sz="1439" spc="14" dirty="0">
                <a:latin typeface="Calibri"/>
                <a:cs typeface="Calibri"/>
              </a:rPr>
              <a:t>a</a:t>
            </a:r>
            <a:r>
              <a:rPr sz="1439" spc="-9" dirty="0">
                <a:latin typeface="Calibri"/>
                <a:cs typeface="Calibri"/>
              </a:rPr>
              <a:t>l</a:t>
            </a:r>
            <a:r>
              <a:rPr sz="1439" spc="14" dirty="0">
                <a:latin typeface="Calibri"/>
                <a:cs typeface="Calibri"/>
              </a:rPr>
              <a:t>e</a:t>
            </a:r>
            <a:r>
              <a:rPr sz="1439" spc="19" dirty="0">
                <a:latin typeface="Calibri"/>
                <a:cs typeface="Calibri"/>
              </a:rPr>
              <a:t>u</a:t>
            </a:r>
            <a:r>
              <a:rPr sz="1439" spc="9" dirty="0">
                <a:latin typeface="Calibri"/>
                <a:cs typeface="Calibri"/>
              </a:rPr>
              <a:t>r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5" dirty="0">
                <a:latin typeface="Calibri"/>
                <a:cs typeface="Calibri"/>
              </a:rPr>
              <a:t>d</a:t>
            </a:r>
            <a:r>
              <a:rPr sz="1439" dirty="0">
                <a:latin typeface="Calibri"/>
                <a:cs typeface="Calibri"/>
              </a:rPr>
              <a:t>'</a:t>
            </a:r>
            <a:r>
              <a:rPr sz="1439" spc="19" dirty="0">
                <a:latin typeface="Calibri"/>
                <a:cs typeface="Calibri"/>
              </a:rPr>
              <a:t>un</a:t>
            </a:r>
            <a:r>
              <a:rPr sz="1439" spc="14" dirty="0">
                <a:latin typeface="Calibri"/>
                <a:cs typeface="Calibri"/>
              </a:rPr>
              <a:t>e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42627" y="2219588"/>
            <a:ext cx="3704469" cy="1027338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4715" algn="just">
              <a:lnSpc>
                <a:spcPct val="152900"/>
              </a:lnSpc>
              <a:spcBef>
                <a:spcPts val="84"/>
              </a:spcBef>
            </a:pPr>
            <a:r>
              <a:rPr sz="1439" spc="5" dirty="0">
                <a:latin typeface="Calibri"/>
                <a:cs typeface="Calibri"/>
              </a:rPr>
              <a:t>variable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(variable)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et</a:t>
            </a:r>
            <a:r>
              <a:rPr sz="1439" spc="9" dirty="0">
                <a:latin typeface="Calibri"/>
                <a:cs typeface="Calibri"/>
              </a:rPr>
              <a:t> compare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la  </a:t>
            </a:r>
            <a:r>
              <a:rPr sz="1439" spc="5" dirty="0">
                <a:latin typeface="Calibri"/>
                <a:cs typeface="Calibri"/>
              </a:rPr>
              <a:t>variable  -là 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avec </a:t>
            </a:r>
            <a:r>
              <a:rPr sz="1439" spc="9" dirty="0">
                <a:latin typeface="Calibri"/>
                <a:cs typeface="Calibri"/>
              </a:rPr>
              <a:t>chaque </a:t>
            </a:r>
            <a:r>
              <a:rPr sz="1439" spc="5" dirty="0">
                <a:latin typeface="Calibri"/>
                <a:cs typeface="Calibri"/>
              </a:rPr>
              <a:t>valeur </a:t>
            </a:r>
            <a:r>
              <a:rPr sz="1439" dirty="0">
                <a:latin typeface="Calibri"/>
                <a:cs typeface="Calibri"/>
              </a:rPr>
              <a:t>différente </a:t>
            </a:r>
            <a:r>
              <a:rPr sz="1439" spc="9" dirty="0">
                <a:latin typeface="Calibri"/>
                <a:cs typeface="Calibri"/>
              </a:rPr>
              <a:t>de haut </a:t>
            </a:r>
            <a:r>
              <a:rPr sz="1439" spc="14" dirty="0">
                <a:latin typeface="Calibri"/>
                <a:cs typeface="Calibri"/>
              </a:rPr>
              <a:t>en </a:t>
            </a:r>
            <a:r>
              <a:rPr sz="1439" spc="9" dirty="0">
                <a:latin typeface="Calibri"/>
                <a:cs typeface="Calibri"/>
              </a:rPr>
              <a:t>bas. 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Chaque</a:t>
            </a:r>
            <a:r>
              <a:rPr sz="1439" spc="7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valeur</a:t>
            </a:r>
            <a:r>
              <a:rPr sz="1439" spc="60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comparée</a:t>
            </a:r>
            <a:r>
              <a:rPr sz="1439" spc="79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est</a:t>
            </a:r>
            <a:r>
              <a:rPr sz="1439" spc="51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surnommée</a:t>
            </a:r>
            <a:r>
              <a:rPr sz="1439" spc="70" dirty="0">
                <a:latin typeface="Calibri"/>
                <a:cs typeface="Calibri"/>
              </a:rPr>
              <a:t> </a:t>
            </a:r>
            <a:r>
              <a:rPr sz="1439" spc="19" dirty="0">
                <a:latin typeface="Calibri"/>
                <a:cs typeface="Calibri"/>
              </a:rPr>
              <a:t>un</a:t>
            </a:r>
            <a:r>
              <a:rPr sz="1439" spc="51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cas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42626" y="3223970"/>
            <a:ext cx="3703880" cy="688462"/>
          </a:xfrm>
          <a:prstGeom prst="rect">
            <a:avLst/>
          </a:prstGeom>
        </p:spPr>
        <p:txBody>
          <a:bodyPr vert="horz" wrap="square" lIns="0" tIns="10609" rIns="0" bIns="0" rtlCol="0">
            <a:spAutoFit/>
          </a:bodyPr>
          <a:lstStyle/>
          <a:p>
            <a:pPr marL="11788" marR="4715">
              <a:lnSpc>
                <a:spcPct val="152900"/>
              </a:lnSpc>
              <a:spcBef>
                <a:spcPts val="84"/>
              </a:spcBef>
              <a:tabLst>
                <a:tab pos="635381" algn="l"/>
                <a:tab pos="1275477" algn="l"/>
                <a:tab pos="1602597" algn="l"/>
                <a:tab pos="1975692" algn="l"/>
                <a:tab pos="2330515" algn="l"/>
                <a:tab pos="2784359" algn="l"/>
                <a:tab pos="3051360" algn="l"/>
                <a:tab pos="3501078" algn="l"/>
              </a:tabLst>
            </a:pPr>
            <a:r>
              <a:rPr sz="1439" dirty="0">
                <a:latin typeface="Calibri"/>
                <a:cs typeface="Calibri"/>
              </a:rPr>
              <a:t>(</a:t>
            </a:r>
            <a:r>
              <a:rPr sz="1439" spc="5" dirty="0">
                <a:latin typeface="Calibri"/>
                <a:cs typeface="Calibri"/>
              </a:rPr>
              <a:t>c</a:t>
            </a:r>
            <a:r>
              <a:rPr sz="1439" spc="14" dirty="0">
                <a:latin typeface="Calibri"/>
                <a:cs typeface="Calibri"/>
              </a:rPr>
              <a:t>a</a:t>
            </a:r>
            <a:r>
              <a:rPr sz="1439" spc="5" dirty="0">
                <a:latin typeface="Calibri"/>
                <a:cs typeface="Calibri"/>
              </a:rPr>
              <a:t>s</a:t>
            </a:r>
            <a:r>
              <a:rPr sz="1439" spc="14" dirty="0">
                <a:latin typeface="Calibri"/>
                <a:cs typeface="Calibri"/>
              </a:rPr>
              <a:t>e</a:t>
            </a:r>
            <a:r>
              <a:rPr sz="1439" dirty="0">
                <a:latin typeface="Calibri"/>
                <a:cs typeface="Calibri"/>
              </a:rPr>
              <a:t>)</a:t>
            </a:r>
            <a:r>
              <a:rPr sz="1439" spc="5" dirty="0">
                <a:latin typeface="Calibri"/>
                <a:cs typeface="Calibri"/>
              </a:rPr>
              <a:t>.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28" dirty="0">
                <a:latin typeface="Calibri"/>
                <a:cs typeface="Calibri"/>
              </a:rPr>
              <a:t>Q</a:t>
            </a:r>
            <a:r>
              <a:rPr sz="1439" spc="5" dirty="0">
                <a:latin typeface="Calibri"/>
                <a:cs typeface="Calibri"/>
              </a:rPr>
              <a:t>u</a:t>
            </a:r>
            <a:r>
              <a:rPr sz="1439" spc="14" dirty="0">
                <a:latin typeface="Calibri"/>
                <a:cs typeface="Calibri"/>
              </a:rPr>
              <a:t>a</a:t>
            </a:r>
            <a:r>
              <a:rPr sz="1439" spc="5" dirty="0">
                <a:latin typeface="Calibri"/>
                <a:cs typeface="Calibri"/>
              </a:rPr>
              <a:t>n</a:t>
            </a:r>
            <a:r>
              <a:rPr sz="1439" spc="14" dirty="0">
                <a:latin typeface="Calibri"/>
                <a:cs typeface="Calibri"/>
              </a:rPr>
              <a:t>d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19" dirty="0">
                <a:latin typeface="Calibri"/>
                <a:cs typeface="Calibri"/>
              </a:rPr>
              <a:t>u</a:t>
            </a:r>
            <a:r>
              <a:rPr sz="1439" spc="14" dirty="0">
                <a:latin typeface="Calibri"/>
                <a:cs typeface="Calibri"/>
              </a:rPr>
              <a:t>n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5" dirty="0">
                <a:latin typeface="Calibri"/>
                <a:cs typeface="Calibri"/>
              </a:rPr>
              <a:t>c</a:t>
            </a:r>
            <a:r>
              <a:rPr sz="1439" spc="9" dirty="0">
                <a:latin typeface="Calibri"/>
                <a:cs typeface="Calibri"/>
              </a:rPr>
              <a:t>as</a:t>
            </a:r>
            <a:r>
              <a:rPr sz="1439" dirty="0">
                <a:latin typeface="Calibri"/>
                <a:cs typeface="Calibri"/>
              </a:rPr>
              <a:t>	e</a:t>
            </a:r>
            <a:r>
              <a:rPr sz="1439" spc="-9" dirty="0">
                <a:latin typeface="Calibri"/>
                <a:cs typeface="Calibri"/>
              </a:rPr>
              <a:t>s</a:t>
            </a:r>
            <a:r>
              <a:rPr sz="1439" spc="9" dirty="0">
                <a:latin typeface="Calibri"/>
                <a:cs typeface="Calibri"/>
              </a:rPr>
              <a:t>t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23" dirty="0">
                <a:latin typeface="Calibri"/>
                <a:cs typeface="Calibri"/>
              </a:rPr>
              <a:t>v</a:t>
            </a:r>
            <a:r>
              <a:rPr sz="1439" spc="-37" dirty="0">
                <a:latin typeface="Calibri"/>
                <a:cs typeface="Calibri"/>
              </a:rPr>
              <a:t>r</a:t>
            </a:r>
            <a:r>
              <a:rPr sz="1439" spc="9" dirty="0">
                <a:latin typeface="Calibri"/>
                <a:cs typeface="Calibri"/>
              </a:rPr>
              <a:t>ai,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9" dirty="0">
                <a:latin typeface="Calibri"/>
                <a:cs typeface="Calibri"/>
              </a:rPr>
              <a:t>le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5" dirty="0">
                <a:latin typeface="Calibri"/>
                <a:cs typeface="Calibri"/>
              </a:rPr>
              <a:t>b</a:t>
            </a:r>
            <a:r>
              <a:rPr sz="1439" spc="9" dirty="0">
                <a:latin typeface="Calibri"/>
                <a:cs typeface="Calibri"/>
              </a:rPr>
              <a:t>loc</a:t>
            </a:r>
            <a:r>
              <a:rPr sz="1439" dirty="0">
                <a:latin typeface="Calibri"/>
                <a:cs typeface="Calibri"/>
              </a:rPr>
              <a:t>	</a:t>
            </a:r>
            <a:r>
              <a:rPr sz="1439" spc="5" dirty="0">
                <a:latin typeface="Calibri"/>
                <a:cs typeface="Calibri"/>
              </a:rPr>
              <a:t>d</a:t>
            </a:r>
            <a:r>
              <a:rPr sz="1439" spc="9" dirty="0">
                <a:latin typeface="Calibri"/>
                <a:cs typeface="Calibri"/>
              </a:rPr>
              <a:t>e  commande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de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9" dirty="0">
                <a:latin typeface="Calibri"/>
                <a:cs typeface="Calibri"/>
              </a:rPr>
              <a:t>ce</a:t>
            </a:r>
            <a:r>
              <a:rPr sz="1439" spc="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cas</a:t>
            </a:r>
            <a:r>
              <a:rPr sz="1439" spc="9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sera</a:t>
            </a:r>
            <a:r>
              <a:rPr sz="1439" spc="-19" dirty="0">
                <a:latin typeface="Calibri"/>
                <a:cs typeface="Calibri"/>
              </a:rPr>
              <a:t> </a:t>
            </a:r>
            <a:r>
              <a:rPr sz="1439" dirty="0">
                <a:latin typeface="Calibri"/>
                <a:cs typeface="Calibri"/>
              </a:rPr>
              <a:t>exécuté</a:t>
            </a:r>
            <a:r>
              <a:rPr sz="1439" spc="-14" dirty="0">
                <a:latin typeface="Calibri"/>
                <a:cs typeface="Calibri"/>
              </a:rPr>
              <a:t> </a:t>
            </a:r>
            <a:r>
              <a:rPr sz="1439" spc="5" dirty="0">
                <a:latin typeface="Calibri"/>
                <a:cs typeface="Calibri"/>
              </a:rPr>
              <a:t>(execute).</a:t>
            </a:r>
            <a:endParaRPr sz="1439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9620" y="1379229"/>
            <a:ext cx="568195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pipeline</a:t>
            </a:r>
            <a:r>
              <a:rPr sz="1114" spc="-23" dirty="0">
                <a:latin typeface="Calibri"/>
                <a:cs typeface="Calibri"/>
              </a:rPr>
              <a:t> 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28349" y="1551809"/>
            <a:ext cx="586467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agent</a:t>
            </a:r>
            <a:r>
              <a:rPr sz="1114" spc="-46" dirty="0">
                <a:latin typeface="Calibri"/>
                <a:cs typeface="Calibri"/>
              </a:rPr>
              <a:t> </a:t>
            </a:r>
            <a:r>
              <a:rPr sz="1114" spc="5" dirty="0">
                <a:latin typeface="Calibri"/>
                <a:cs typeface="Calibri"/>
              </a:rPr>
              <a:t>any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28349" y="1725804"/>
            <a:ext cx="671932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14" dirty="0">
                <a:latin typeface="Calibri"/>
                <a:cs typeface="Calibri"/>
              </a:rPr>
              <a:t>p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19" dirty="0">
                <a:latin typeface="Calibri"/>
                <a:cs typeface="Calibri"/>
              </a:rPr>
              <a:t>r</a:t>
            </a:r>
            <a:r>
              <a:rPr sz="1114" spc="14" dirty="0">
                <a:latin typeface="Calibri"/>
                <a:cs typeface="Calibri"/>
              </a:rPr>
              <a:t>am</a:t>
            </a:r>
            <a:r>
              <a:rPr sz="1114" dirty="0">
                <a:latin typeface="Calibri"/>
                <a:cs typeface="Calibri"/>
              </a:rPr>
              <a:t>e</a:t>
            </a:r>
            <a:r>
              <a:rPr sz="1114" spc="-14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spc="-19" dirty="0">
                <a:latin typeface="Calibri"/>
                <a:cs typeface="Calibri"/>
              </a:rPr>
              <a:t>r</a:t>
            </a:r>
            <a:r>
              <a:rPr sz="1114" spc="5" dirty="0">
                <a:latin typeface="Calibri"/>
                <a:cs typeface="Calibri"/>
              </a:rPr>
              <a:t>s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35645" y="1725804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30">
                <a:moveTo>
                  <a:pt x="53340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40" y="0"/>
                </a:lnTo>
                <a:lnTo>
                  <a:pt x="53340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18" name="object 18"/>
          <p:cNvSpPr txBox="1"/>
          <p:nvPr/>
        </p:nvSpPr>
        <p:spPr>
          <a:xfrm>
            <a:off x="6423917" y="1706933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58492" y="1899800"/>
            <a:ext cx="808676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c</a:t>
            </a:r>
            <a:r>
              <a:rPr sz="1114" spc="14" dirty="0">
                <a:latin typeface="Calibri"/>
                <a:cs typeface="Calibri"/>
              </a:rPr>
              <a:t>h</a:t>
            </a:r>
            <a:r>
              <a:rPr sz="1114" spc="5" dirty="0">
                <a:latin typeface="Calibri"/>
                <a:cs typeface="Calibri"/>
              </a:rPr>
              <a:t>oic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14" dirty="0">
                <a:latin typeface="Calibri"/>
                <a:cs typeface="Calibri"/>
              </a:rPr>
              <a:t>n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dirty="0">
                <a:latin typeface="Calibri"/>
                <a:cs typeface="Calibri"/>
              </a:rPr>
              <a:t>m</a:t>
            </a:r>
            <a:r>
              <a:rPr sz="1114" spc="14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88859" y="1899799"/>
            <a:ext cx="2959449" cy="175645"/>
          </a:xfrm>
          <a:custGeom>
            <a:avLst/>
            <a:gdLst/>
            <a:ahLst/>
            <a:cxnLst/>
            <a:rect l="l" t="t" r="r" b="b"/>
            <a:pathLst>
              <a:path w="3188334" h="189230">
                <a:moveTo>
                  <a:pt x="908291" y="0"/>
                </a:moveTo>
                <a:lnTo>
                  <a:pt x="868680" y="0"/>
                </a:lnTo>
                <a:lnTo>
                  <a:pt x="0" y="0"/>
                </a:lnTo>
                <a:lnTo>
                  <a:pt x="0" y="188976"/>
                </a:lnTo>
                <a:lnTo>
                  <a:pt x="868680" y="188976"/>
                </a:lnTo>
                <a:lnTo>
                  <a:pt x="908291" y="188976"/>
                </a:lnTo>
                <a:lnTo>
                  <a:pt x="908291" y="0"/>
                </a:lnTo>
                <a:close/>
              </a:path>
              <a:path w="3188334" h="189230">
                <a:moveTo>
                  <a:pt x="1455407" y="0"/>
                </a:moveTo>
                <a:lnTo>
                  <a:pt x="1412748" y="0"/>
                </a:lnTo>
                <a:lnTo>
                  <a:pt x="943343" y="0"/>
                </a:lnTo>
                <a:lnTo>
                  <a:pt x="943343" y="188976"/>
                </a:lnTo>
                <a:lnTo>
                  <a:pt x="1412748" y="188976"/>
                </a:lnTo>
                <a:lnTo>
                  <a:pt x="1455407" y="188976"/>
                </a:lnTo>
                <a:lnTo>
                  <a:pt x="1455407" y="0"/>
                </a:lnTo>
                <a:close/>
              </a:path>
              <a:path w="3188334" h="189230">
                <a:moveTo>
                  <a:pt x="1706880" y="0"/>
                </a:moveTo>
                <a:lnTo>
                  <a:pt x="1667243" y="0"/>
                </a:lnTo>
                <a:lnTo>
                  <a:pt x="1542275" y="0"/>
                </a:lnTo>
                <a:lnTo>
                  <a:pt x="1491996" y="0"/>
                </a:lnTo>
                <a:lnTo>
                  <a:pt x="1491996" y="188976"/>
                </a:lnTo>
                <a:lnTo>
                  <a:pt x="1542275" y="188976"/>
                </a:lnTo>
                <a:lnTo>
                  <a:pt x="1667243" y="188976"/>
                </a:lnTo>
                <a:lnTo>
                  <a:pt x="1706880" y="188976"/>
                </a:lnTo>
                <a:lnTo>
                  <a:pt x="1706880" y="0"/>
                </a:lnTo>
                <a:close/>
              </a:path>
              <a:path w="3188334" h="189230">
                <a:moveTo>
                  <a:pt x="2122932" y="0"/>
                </a:moveTo>
                <a:lnTo>
                  <a:pt x="2083295" y="0"/>
                </a:lnTo>
                <a:lnTo>
                  <a:pt x="1741932" y="0"/>
                </a:lnTo>
                <a:lnTo>
                  <a:pt x="1741932" y="188976"/>
                </a:lnTo>
                <a:lnTo>
                  <a:pt x="2083295" y="188976"/>
                </a:lnTo>
                <a:lnTo>
                  <a:pt x="2122932" y="188976"/>
                </a:lnTo>
                <a:lnTo>
                  <a:pt x="2122932" y="0"/>
                </a:lnTo>
                <a:close/>
              </a:path>
              <a:path w="3188334" h="189230">
                <a:moveTo>
                  <a:pt x="2564879" y="0"/>
                </a:moveTo>
                <a:lnTo>
                  <a:pt x="2525255" y="0"/>
                </a:lnTo>
                <a:lnTo>
                  <a:pt x="2159495" y="0"/>
                </a:lnTo>
                <a:lnTo>
                  <a:pt x="2159495" y="188976"/>
                </a:lnTo>
                <a:lnTo>
                  <a:pt x="2525255" y="188976"/>
                </a:lnTo>
                <a:lnTo>
                  <a:pt x="2564879" y="188976"/>
                </a:lnTo>
                <a:lnTo>
                  <a:pt x="2564879" y="0"/>
                </a:lnTo>
                <a:close/>
              </a:path>
              <a:path w="3188334" h="189230">
                <a:moveTo>
                  <a:pt x="3188208" y="0"/>
                </a:moveTo>
                <a:lnTo>
                  <a:pt x="3089148" y="0"/>
                </a:lnTo>
                <a:lnTo>
                  <a:pt x="2601455" y="0"/>
                </a:lnTo>
                <a:lnTo>
                  <a:pt x="2601455" y="188976"/>
                </a:lnTo>
                <a:lnTo>
                  <a:pt x="3089148" y="188976"/>
                </a:lnTo>
                <a:lnTo>
                  <a:pt x="3188208" y="188976"/>
                </a:lnTo>
                <a:lnTo>
                  <a:pt x="31882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1" name="object 21"/>
          <p:cNvSpPr txBox="1"/>
          <p:nvPr/>
        </p:nvSpPr>
        <p:spPr>
          <a:xfrm>
            <a:off x="6677154" y="1880955"/>
            <a:ext cx="298243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"DEPLOY_TO"</a:t>
            </a:r>
            <a:r>
              <a:rPr sz="1114" b="1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latin typeface="Calibri"/>
                <a:cs typeface="Calibri"/>
              </a:rPr>
              <a:t>choices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114" b="1" spc="1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[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114" b="1" spc="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"INT"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114" b="1" spc="14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"PRE"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,</a:t>
            </a:r>
            <a:r>
              <a:rPr sz="1114" b="1" spc="19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"PROD"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])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28349" y="2073794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30">
                <a:moveTo>
                  <a:pt x="53340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40" y="0"/>
                </a:lnTo>
                <a:lnTo>
                  <a:pt x="53340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3" name="object 23"/>
          <p:cNvSpPr txBox="1"/>
          <p:nvPr/>
        </p:nvSpPr>
        <p:spPr>
          <a:xfrm>
            <a:off x="5716561" y="2054976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53104" y="2246375"/>
            <a:ext cx="438524" cy="333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dirty="0">
                <a:latin typeface="Calibri"/>
                <a:cs typeface="Calibri"/>
              </a:rPr>
              <a:t>stages</a:t>
            </a:r>
            <a:r>
              <a:rPr sz="1114" spc="-32" dirty="0">
                <a:latin typeface="Calibri"/>
                <a:cs typeface="Calibri"/>
              </a:rPr>
              <a:t> 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58491" y="2420371"/>
            <a:ext cx="812213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5" dirty="0">
                <a:latin typeface="Calibri"/>
                <a:cs typeface="Calibri"/>
              </a:rPr>
              <a:t>g</a:t>
            </a:r>
            <a:r>
              <a:rPr sz="1114" spc="5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"B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u</a:t>
            </a: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ld"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07248" y="2420371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30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27" name="object 27"/>
          <p:cNvSpPr txBox="1"/>
          <p:nvPr/>
        </p:nvSpPr>
        <p:spPr>
          <a:xfrm>
            <a:off x="6695518" y="2401538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87219" y="2594366"/>
            <a:ext cx="317694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dirty="0">
                <a:latin typeface="Calibri"/>
                <a:cs typeface="Calibri"/>
              </a:rPr>
              <a:t>p</a:t>
            </a:r>
            <a:r>
              <a:rPr sz="1114" spc="5" dirty="0">
                <a:latin typeface="Calibri"/>
                <a:cs typeface="Calibri"/>
              </a:rPr>
              <a:t>s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326721" y="2594366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30">
                <a:moveTo>
                  <a:pt x="53340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40" y="0"/>
                </a:lnTo>
                <a:lnTo>
                  <a:pt x="53340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0" name="object 30"/>
          <p:cNvSpPr txBox="1"/>
          <p:nvPr/>
        </p:nvSpPr>
        <p:spPr>
          <a:xfrm>
            <a:off x="6315022" y="2575489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15948" y="2768360"/>
            <a:ext cx="792762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sh</a:t>
            </a:r>
            <a:r>
              <a:rPr sz="1114" spc="-32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32169" y="2768360"/>
            <a:ext cx="352470" cy="175645"/>
          </a:xfrm>
          <a:custGeom>
            <a:avLst/>
            <a:gdLst/>
            <a:ahLst/>
            <a:cxnLst/>
            <a:rect l="l" t="t" r="r" b="b"/>
            <a:pathLst>
              <a:path w="379729" h="189230">
                <a:moveTo>
                  <a:pt x="379463" y="0"/>
                </a:moveTo>
                <a:lnTo>
                  <a:pt x="316979" y="0"/>
                </a:lnTo>
                <a:lnTo>
                  <a:pt x="0" y="0"/>
                </a:lnTo>
                <a:lnTo>
                  <a:pt x="0" y="188976"/>
                </a:lnTo>
                <a:lnTo>
                  <a:pt x="316979" y="188976"/>
                </a:lnTo>
                <a:lnTo>
                  <a:pt x="379463" y="188976"/>
                </a:lnTo>
                <a:lnTo>
                  <a:pt x="3794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3" name="object 33"/>
          <p:cNvSpPr txBox="1"/>
          <p:nvPr/>
        </p:nvSpPr>
        <p:spPr>
          <a:xfrm>
            <a:off x="6932169" y="2749510"/>
            <a:ext cx="352470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>
              <a:spcBef>
                <a:spcPts val="116"/>
              </a:spcBef>
            </a:pP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bu</a:t>
            </a: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ld"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87219" y="2940942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5" name="object 35"/>
          <p:cNvSpPr txBox="1"/>
          <p:nvPr/>
        </p:nvSpPr>
        <p:spPr>
          <a:xfrm>
            <a:off x="5975479" y="2922122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58491" y="3114937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37" name="object 37"/>
          <p:cNvSpPr txBox="1"/>
          <p:nvPr/>
        </p:nvSpPr>
        <p:spPr>
          <a:xfrm>
            <a:off x="5846768" y="3096073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883247" y="3288932"/>
            <a:ext cx="917717" cy="333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5" dirty="0">
                <a:latin typeface="Calibri"/>
                <a:cs typeface="Calibri"/>
              </a:rPr>
              <a:t>g</a:t>
            </a:r>
            <a:r>
              <a:rPr sz="1114" spc="5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"P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ub</a:t>
            </a: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l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h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35975" y="3288932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0" name="object 40"/>
          <p:cNvSpPr txBox="1"/>
          <p:nvPr/>
        </p:nvSpPr>
        <p:spPr>
          <a:xfrm>
            <a:off x="6800611" y="3288932"/>
            <a:ext cx="193917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4">
              <a:lnSpc>
                <a:spcPts val="1304"/>
              </a:lnSpc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83413" y="3462927"/>
            <a:ext cx="317694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dirty="0">
                <a:latin typeface="Calibri"/>
                <a:cs typeface="Calibri"/>
              </a:rPr>
              <a:t>p</a:t>
            </a:r>
            <a:r>
              <a:rPr sz="1114" spc="5" dirty="0">
                <a:latin typeface="Calibri"/>
                <a:cs typeface="Calibri"/>
              </a:rPr>
              <a:t>s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24329" y="3462927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3" name="object 43"/>
          <p:cNvSpPr txBox="1"/>
          <p:nvPr/>
        </p:nvSpPr>
        <p:spPr>
          <a:xfrm>
            <a:off x="6424390" y="3444115"/>
            <a:ext cx="570553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213555" y="3635507"/>
            <a:ext cx="792762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sh</a:t>
            </a:r>
            <a:r>
              <a:rPr sz="1114" spc="-32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"./gradlew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028362" y="3635507"/>
            <a:ext cx="482730" cy="175645"/>
          </a:xfrm>
          <a:custGeom>
            <a:avLst/>
            <a:gdLst/>
            <a:ahLst/>
            <a:cxnLst/>
            <a:rect l="l" t="t" r="r" b="b"/>
            <a:pathLst>
              <a:path w="520065" h="189229">
                <a:moveTo>
                  <a:pt x="519683" y="188975"/>
                </a:moveTo>
                <a:lnTo>
                  <a:pt x="0" y="188975"/>
                </a:lnTo>
                <a:lnTo>
                  <a:pt x="0" y="0"/>
                </a:lnTo>
                <a:lnTo>
                  <a:pt x="519683" y="0"/>
                </a:lnTo>
                <a:lnTo>
                  <a:pt x="519683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6" name="object 46"/>
          <p:cNvSpPr txBox="1"/>
          <p:nvPr/>
        </p:nvSpPr>
        <p:spPr>
          <a:xfrm>
            <a:off x="7016566" y="3616656"/>
            <a:ext cx="505718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elea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e"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954684" y="3809503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48" name="object 48"/>
          <p:cNvSpPr txBox="1"/>
          <p:nvPr/>
        </p:nvSpPr>
        <p:spPr>
          <a:xfrm>
            <a:off x="5942938" y="3790678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58491" y="3983498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39" h="189229">
                <a:moveTo>
                  <a:pt x="53339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39" y="0"/>
                </a:lnTo>
                <a:lnTo>
                  <a:pt x="5333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0" name="object 50"/>
          <p:cNvSpPr txBox="1"/>
          <p:nvPr/>
        </p:nvSpPr>
        <p:spPr>
          <a:xfrm>
            <a:off x="5846768" y="3964628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883247" y="4156077"/>
            <a:ext cx="901804" cy="333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5" dirty="0">
                <a:latin typeface="Calibri"/>
                <a:cs typeface="Calibri"/>
              </a:rPr>
              <a:t>g</a:t>
            </a:r>
            <a:r>
              <a:rPr sz="1114" spc="5" dirty="0">
                <a:latin typeface="Calibri"/>
                <a:cs typeface="Calibri"/>
              </a:rPr>
              <a:t>e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D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p</a:t>
            </a:r>
            <a:r>
              <a:rPr sz="1114" spc="-9" dirty="0">
                <a:solidFill>
                  <a:srgbClr val="808080"/>
                </a:solidFill>
                <a:latin typeface="Calibri"/>
                <a:cs typeface="Calibri"/>
              </a:rPr>
              <a:t>l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o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y"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821829" y="4156077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40" y="188976"/>
                </a:moveTo>
                <a:lnTo>
                  <a:pt x="0" y="188976"/>
                </a:lnTo>
                <a:lnTo>
                  <a:pt x="0" y="0"/>
                </a:lnTo>
                <a:lnTo>
                  <a:pt x="53340" y="0"/>
                </a:lnTo>
                <a:lnTo>
                  <a:pt x="53340" y="1889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3" name="object 53"/>
          <p:cNvSpPr txBox="1"/>
          <p:nvPr/>
        </p:nvSpPr>
        <p:spPr>
          <a:xfrm>
            <a:off x="6810093" y="4137240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987219" y="4330073"/>
            <a:ext cx="317694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-9" dirty="0">
                <a:latin typeface="Calibri"/>
                <a:cs typeface="Calibri"/>
              </a:rPr>
              <a:t>s</a:t>
            </a:r>
            <a:r>
              <a:rPr sz="1114" spc="-5" dirty="0">
                <a:latin typeface="Calibri"/>
                <a:cs typeface="Calibri"/>
              </a:rPr>
              <a:t>t</a:t>
            </a:r>
            <a:r>
              <a:rPr sz="1114" spc="9" dirty="0">
                <a:latin typeface="Calibri"/>
                <a:cs typeface="Calibri"/>
              </a:rPr>
              <a:t>e</a:t>
            </a:r>
            <a:r>
              <a:rPr sz="1114" dirty="0">
                <a:latin typeface="Calibri"/>
                <a:cs typeface="Calibri"/>
              </a:rPr>
              <a:t>p</a:t>
            </a:r>
            <a:r>
              <a:rPr sz="1114" spc="5" dirty="0">
                <a:latin typeface="Calibri"/>
                <a:cs typeface="Calibri"/>
              </a:rPr>
              <a:t>s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326721" y="4330073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40" y="188975"/>
                </a:moveTo>
                <a:lnTo>
                  <a:pt x="0" y="188975"/>
                </a:lnTo>
                <a:lnTo>
                  <a:pt x="0" y="0"/>
                </a:lnTo>
                <a:lnTo>
                  <a:pt x="53340" y="0"/>
                </a:lnTo>
                <a:lnTo>
                  <a:pt x="53340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56" name="object 56"/>
          <p:cNvSpPr txBox="1"/>
          <p:nvPr/>
        </p:nvSpPr>
        <p:spPr>
          <a:xfrm>
            <a:off x="5883247" y="4311270"/>
            <a:ext cx="493340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algn="r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115948" y="4504067"/>
            <a:ext cx="420842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latin typeface="Calibri"/>
                <a:cs typeface="Calibri"/>
              </a:rPr>
              <a:t>script</a:t>
            </a:r>
            <a:r>
              <a:rPr sz="1114" spc="-46" dirty="0">
                <a:latin typeface="Calibri"/>
                <a:cs typeface="Calibri"/>
              </a:rPr>
              <a:t> 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246089" y="4678062"/>
            <a:ext cx="1639751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b="1" spc="-9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1114" b="1" spc="19" dirty="0">
                <a:solidFill>
                  <a:srgbClr val="0000FF"/>
                </a:solidFill>
                <a:latin typeface="Calibri"/>
                <a:cs typeface="Calibri"/>
              </a:rPr>
              <a:t>w</a:t>
            </a:r>
            <a:r>
              <a:rPr sz="1114" b="1" spc="-5" dirty="0">
                <a:solidFill>
                  <a:srgbClr val="0000FF"/>
                </a:solidFill>
                <a:latin typeface="Calibri"/>
                <a:cs typeface="Calibri"/>
              </a:rPr>
              <a:t>it</a:t>
            </a: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h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(</a:t>
            </a:r>
            <a:r>
              <a:rPr sz="1114" spc="14" dirty="0">
                <a:latin typeface="Calibri"/>
                <a:cs typeface="Calibri"/>
              </a:rPr>
              <a:t>p</a:t>
            </a:r>
            <a:r>
              <a:rPr sz="1114" spc="9" dirty="0">
                <a:latin typeface="Calibri"/>
                <a:cs typeface="Calibri"/>
              </a:rPr>
              <a:t>a</a:t>
            </a:r>
            <a:r>
              <a:rPr sz="1114" spc="-19" dirty="0">
                <a:latin typeface="Calibri"/>
                <a:cs typeface="Calibri"/>
              </a:rPr>
              <a:t>r</a:t>
            </a:r>
            <a:r>
              <a:rPr sz="1114" spc="14" dirty="0">
                <a:latin typeface="Calibri"/>
                <a:cs typeface="Calibri"/>
              </a:rPr>
              <a:t>am</a:t>
            </a:r>
            <a:r>
              <a:rPr sz="1114" dirty="0">
                <a:latin typeface="Calibri"/>
                <a:cs typeface="Calibri"/>
              </a:rPr>
              <a:t>s</a:t>
            </a:r>
            <a:r>
              <a:rPr sz="1114" b="1" dirty="0">
                <a:solidFill>
                  <a:srgbClr val="000080"/>
                </a:solidFill>
                <a:latin typeface="Calibri"/>
                <a:cs typeface="Calibri"/>
              </a:rPr>
              <a:t>.</a:t>
            </a:r>
            <a:r>
              <a:rPr sz="1114" spc="14" dirty="0">
                <a:latin typeface="Calibri"/>
                <a:cs typeface="Calibri"/>
              </a:rPr>
              <a:t>D</a:t>
            </a:r>
            <a:r>
              <a:rPr sz="1114" spc="9" dirty="0">
                <a:latin typeface="Calibri"/>
                <a:cs typeface="Calibri"/>
              </a:rPr>
              <a:t>EP</a:t>
            </a:r>
            <a:r>
              <a:rPr sz="1114" spc="-14" dirty="0">
                <a:latin typeface="Calibri"/>
                <a:cs typeface="Calibri"/>
              </a:rPr>
              <a:t>LO</a:t>
            </a:r>
            <a:r>
              <a:rPr sz="1114" spc="9" dirty="0">
                <a:latin typeface="Calibri"/>
                <a:cs typeface="Calibri"/>
              </a:rPr>
              <a:t>Y_</a:t>
            </a:r>
            <a:r>
              <a:rPr sz="1114" spc="-23" dirty="0">
                <a:latin typeface="Calibri"/>
                <a:cs typeface="Calibri"/>
              </a:rPr>
              <a:t>T</a:t>
            </a:r>
            <a:r>
              <a:rPr sz="1114" spc="14" dirty="0">
                <a:latin typeface="Calibri"/>
                <a:cs typeface="Calibri"/>
              </a:rPr>
              <a:t>O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)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919555" y="4678063"/>
            <a:ext cx="49511" cy="175645"/>
          </a:xfrm>
          <a:custGeom>
            <a:avLst/>
            <a:gdLst/>
            <a:ahLst/>
            <a:cxnLst/>
            <a:rect l="l" t="t" r="r" b="b"/>
            <a:pathLst>
              <a:path w="53340" h="189229">
                <a:moveTo>
                  <a:pt x="53339" y="188976"/>
                </a:moveTo>
                <a:lnTo>
                  <a:pt x="0" y="188976"/>
                </a:lnTo>
                <a:lnTo>
                  <a:pt x="0" y="0"/>
                </a:lnTo>
                <a:lnTo>
                  <a:pt x="53339" y="0"/>
                </a:lnTo>
                <a:lnTo>
                  <a:pt x="53339" y="1889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60" name="object 60"/>
          <p:cNvSpPr txBox="1"/>
          <p:nvPr/>
        </p:nvSpPr>
        <p:spPr>
          <a:xfrm>
            <a:off x="7907808" y="4659224"/>
            <a:ext cx="73677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{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669055" y="4850644"/>
            <a:ext cx="368384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N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T"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082116" y="4850644"/>
            <a:ext cx="1299069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9" dirty="0">
                <a:latin typeface="Calibri"/>
                <a:cs typeface="Calibri"/>
              </a:rPr>
              <a:t>echo</a:t>
            </a:r>
            <a:r>
              <a:rPr sz="1114" spc="-23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"./deploy.sh</a:t>
            </a:r>
            <a:r>
              <a:rPr sz="1114" spc="-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int"</a:t>
            </a:r>
            <a:r>
              <a:rPr sz="1114" b="1" dirty="0">
                <a:solidFill>
                  <a:srgbClr val="000080"/>
                </a:solidFill>
                <a:latin typeface="Calibri"/>
                <a:cs typeface="Calibri"/>
              </a:rPr>
              <a:t>;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404761" y="4850644"/>
            <a:ext cx="339503" cy="175645"/>
          </a:xfrm>
          <a:custGeom>
            <a:avLst/>
            <a:gdLst/>
            <a:ahLst/>
            <a:cxnLst/>
            <a:rect l="l" t="t" r="r" b="b"/>
            <a:pathLst>
              <a:path w="365759" h="189229">
                <a:moveTo>
                  <a:pt x="365759" y="188975"/>
                </a:moveTo>
                <a:lnTo>
                  <a:pt x="0" y="188975"/>
                </a:lnTo>
                <a:lnTo>
                  <a:pt x="0" y="0"/>
                </a:lnTo>
                <a:lnTo>
                  <a:pt x="365759" y="0"/>
                </a:lnTo>
                <a:lnTo>
                  <a:pt x="365759" y="1889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64" name="object 64"/>
          <p:cNvSpPr txBox="1"/>
          <p:nvPr/>
        </p:nvSpPr>
        <p:spPr>
          <a:xfrm>
            <a:off x="8393060" y="4831836"/>
            <a:ext cx="363079" cy="186336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11788">
              <a:spcBef>
                <a:spcPts val="116"/>
              </a:spcBef>
            </a:pP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sz="1114" b="1" spc="-14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ea</a:t>
            </a: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669054" y="5024639"/>
            <a:ext cx="391961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P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114" spc="9" dirty="0">
                <a:solidFill>
                  <a:srgbClr val="808080"/>
                </a:solidFill>
                <a:latin typeface="Calibri"/>
                <a:cs typeface="Calibri"/>
              </a:rPr>
              <a:t>E"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082116" y="5024639"/>
            <a:ext cx="1367441" cy="166712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9" dirty="0">
                <a:latin typeface="Calibri"/>
                <a:cs typeface="Calibri"/>
              </a:rPr>
              <a:t>echo</a:t>
            </a:r>
            <a:r>
              <a:rPr sz="1114" spc="-32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"./deploy.sh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 pre"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;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468417" y="5024639"/>
            <a:ext cx="339503" cy="333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sz="1114" b="1" spc="-14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ea</a:t>
            </a: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k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363148" y="4853473"/>
            <a:ext cx="305906" cy="51642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1199">
              <a:lnSpc>
                <a:spcPts val="1281"/>
              </a:lnSpc>
            </a:pP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case</a:t>
            </a:r>
            <a:endParaRPr sz="1114">
              <a:latin typeface="Calibri"/>
              <a:cs typeface="Calibri"/>
            </a:endParaRPr>
          </a:p>
          <a:p>
            <a:pPr marL="11199" marR="26523">
              <a:lnSpc>
                <a:spcPct val="102499"/>
              </a:lnSpc>
            </a:pPr>
            <a:r>
              <a:rPr sz="1114" b="1" spc="-5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ase  </a:t>
            </a:r>
            <a:r>
              <a:rPr sz="1114" b="1" spc="-5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1114" b="1" spc="9" dirty="0">
                <a:solidFill>
                  <a:srgbClr val="0000FF"/>
                </a:solidFill>
                <a:latin typeface="Calibri"/>
                <a:cs typeface="Calibri"/>
              </a:rPr>
              <a:t>se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669054" y="5198634"/>
            <a:ext cx="1959213" cy="175645"/>
          </a:xfrm>
          <a:custGeom>
            <a:avLst/>
            <a:gdLst/>
            <a:ahLst/>
            <a:cxnLst/>
            <a:rect l="l" t="t" r="r" b="b"/>
            <a:pathLst>
              <a:path w="2110740" h="189229">
                <a:moveTo>
                  <a:pt x="530352" y="0"/>
                </a:moveTo>
                <a:lnTo>
                  <a:pt x="487680" y="0"/>
                </a:lnTo>
                <a:lnTo>
                  <a:pt x="0" y="0"/>
                </a:lnTo>
                <a:lnTo>
                  <a:pt x="0" y="188988"/>
                </a:lnTo>
                <a:lnTo>
                  <a:pt x="487680" y="188988"/>
                </a:lnTo>
                <a:lnTo>
                  <a:pt x="530352" y="188988"/>
                </a:lnTo>
                <a:lnTo>
                  <a:pt x="530352" y="0"/>
                </a:lnTo>
                <a:close/>
              </a:path>
              <a:path w="2110740" h="189229">
                <a:moveTo>
                  <a:pt x="2110727" y="0"/>
                </a:moveTo>
                <a:lnTo>
                  <a:pt x="2068068" y="0"/>
                </a:lnTo>
                <a:lnTo>
                  <a:pt x="908291" y="0"/>
                </a:lnTo>
                <a:lnTo>
                  <a:pt x="565391" y="0"/>
                </a:lnTo>
                <a:lnTo>
                  <a:pt x="565391" y="188988"/>
                </a:lnTo>
                <a:lnTo>
                  <a:pt x="908291" y="188988"/>
                </a:lnTo>
                <a:lnTo>
                  <a:pt x="2068068" y="188988"/>
                </a:lnTo>
                <a:lnTo>
                  <a:pt x="2110727" y="188988"/>
                </a:lnTo>
                <a:lnTo>
                  <a:pt x="21107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70" name="object 70"/>
          <p:cNvSpPr txBox="1"/>
          <p:nvPr/>
        </p:nvSpPr>
        <p:spPr>
          <a:xfrm>
            <a:off x="6669054" y="5198634"/>
            <a:ext cx="1992221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04"/>
              </a:lnSpc>
            </a:pP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"PROD"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:</a:t>
            </a:r>
            <a:r>
              <a:rPr sz="1114" b="1" spc="-14" dirty="0">
                <a:solidFill>
                  <a:srgbClr val="000080"/>
                </a:solidFill>
                <a:latin typeface="Calibri"/>
                <a:cs typeface="Calibri"/>
              </a:rPr>
              <a:t> </a:t>
            </a:r>
            <a:r>
              <a:rPr sz="1114" spc="9" dirty="0">
                <a:latin typeface="Calibri"/>
                <a:cs typeface="Calibri"/>
              </a:rPr>
              <a:t>echo</a:t>
            </a:r>
            <a:r>
              <a:rPr sz="1114" spc="-5" dirty="0">
                <a:latin typeface="Calibri"/>
                <a:cs typeface="Calibri"/>
              </a:rPr>
              <a:t> </a:t>
            </a:r>
            <a:r>
              <a:rPr sz="1114" dirty="0">
                <a:solidFill>
                  <a:srgbClr val="808080"/>
                </a:solidFill>
                <a:latin typeface="Calibri"/>
                <a:cs typeface="Calibri"/>
              </a:rPr>
              <a:t>"./deploy.sh</a:t>
            </a:r>
            <a:r>
              <a:rPr sz="1114" spc="14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114" spc="5" dirty="0">
                <a:solidFill>
                  <a:srgbClr val="808080"/>
                </a:solidFill>
                <a:latin typeface="Calibri"/>
                <a:cs typeface="Calibri"/>
              </a:rPr>
              <a:t>prod"</a:t>
            </a: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;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660802" y="5198634"/>
            <a:ext cx="339503" cy="175645"/>
          </a:xfrm>
          <a:custGeom>
            <a:avLst/>
            <a:gdLst/>
            <a:ahLst/>
            <a:cxnLst/>
            <a:rect l="l" t="t" r="r" b="b"/>
            <a:pathLst>
              <a:path w="365759" h="189229">
                <a:moveTo>
                  <a:pt x="365760" y="188976"/>
                </a:moveTo>
                <a:lnTo>
                  <a:pt x="0" y="188976"/>
                </a:lnTo>
                <a:lnTo>
                  <a:pt x="0" y="0"/>
                </a:lnTo>
                <a:lnTo>
                  <a:pt x="365760" y="0"/>
                </a:lnTo>
                <a:lnTo>
                  <a:pt x="365760" y="1889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72" name="object 72"/>
          <p:cNvSpPr txBox="1"/>
          <p:nvPr/>
        </p:nvSpPr>
        <p:spPr>
          <a:xfrm>
            <a:off x="7193868" y="5198634"/>
            <a:ext cx="180655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304"/>
              </a:lnSpc>
            </a:pPr>
            <a:r>
              <a:rPr sz="1114" b="1" spc="5" dirty="0">
                <a:solidFill>
                  <a:srgbClr val="0000FF"/>
                </a:solidFill>
                <a:latin typeface="Calibri"/>
                <a:cs typeface="Calibri"/>
              </a:rPr>
              <a:t>break</a:t>
            </a:r>
            <a:endParaRPr sz="1114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728337" y="5372629"/>
            <a:ext cx="567606" cy="870564"/>
          </a:xfrm>
          <a:custGeom>
            <a:avLst/>
            <a:gdLst/>
            <a:ahLst/>
            <a:cxnLst/>
            <a:rect l="l" t="t" r="r" b="b"/>
            <a:pathLst>
              <a:path w="611504" h="937895">
                <a:moveTo>
                  <a:pt x="53352" y="748284"/>
                </a:moveTo>
                <a:lnTo>
                  <a:pt x="0" y="748284"/>
                </a:lnTo>
                <a:lnTo>
                  <a:pt x="0" y="937272"/>
                </a:lnTo>
                <a:lnTo>
                  <a:pt x="53352" y="937272"/>
                </a:lnTo>
                <a:lnTo>
                  <a:pt x="53352" y="748284"/>
                </a:lnTo>
                <a:close/>
              </a:path>
              <a:path w="611504" h="937895">
                <a:moveTo>
                  <a:pt x="193548" y="560832"/>
                </a:moveTo>
                <a:lnTo>
                  <a:pt x="140220" y="560832"/>
                </a:lnTo>
                <a:lnTo>
                  <a:pt x="140220" y="749820"/>
                </a:lnTo>
                <a:lnTo>
                  <a:pt x="193548" y="749820"/>
                </a:lnTo>
                <a:lnTo>
                  <a:pt x="193548" y="560832"/>
                </a:lnTo>
                <a:close/>
              </a:path>
              <a:path w="611504" h="937895">
                <a:moveTo>
                  <a:pt x="332232" y="373380"/>
                </a:moveTo>
                <a:lnTo>
                  <a:pt x="278904" y="373380"/>
                </a:lnTo>
                <a:lnTo>
                  <a:pt x="278904" y="562356"/>
                </a:lnTo>
                <a:lnTo>
                  <a:pt x="332232" y="562356"/>
                </a:lnTo>
                <a:lnTo>
                  <a:pt x="332232" y="373380"/>
                </a:lnTo>
                <a:close/>
              </a:path>
              <a:path w="611504" h="937895">
                <a:moveTo>
                  <a:pt x="470916" y="185940"/>
                </a:moveTo>
                <a:lnTo>
                  <a:pt x="417588" y="185940"/>
                </a:lnTo>
                <a:lnTo>
                  <a:pt x="417588" y="374904"/>
                </a:lnTo>
                <a:lnTo>
                  <a:pt x="470916" y="374904"/>
                </a:lnTo>
                <a:lnTo>
                  <a:pt x="470916" y="185940"/>
                </a:lnTo>
                <a:close/>
              </a:path>
              <a:path w="611504" h="937895">
                <a:moveTo>
                  <a:pt x="611136" y="0"/>
                </a:moveTo>
                <a:lnTo>
                  <a:pt x="557784" y="0"/>
                </a:lnTo>
                <a:lnTo>
                  <a:pt x="557784" y="188988"/>
                </a:lnTo>
                <a:lnTo>
                  <a:pt x="611136" y="188988"/>
                </a:lnTo>
                <a:lnTo>
                  <a:pt x="6111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sp>
        <p:nvSpPr>
          <p:cNvPr id="74" name="object 74"/>
          <p:cNvSpPr txBox="1"/>
          <p:nvPr/>
        </p:nvSpPr>
        <p:spPr>
          <a:xfrm>
            <a:off x="5716561" y="5353766"/>
            <a:ext cx="591183" cy="872165"/>
          </a:xfrm>
          <a:prstGeom prst="rect">
            <a:avLst/>
          </a:prstGeom>
        </p:spPr>
        <p:txBody>
          <a:bodyPr vert="horz" wrap="square" lIns="0" tIns="14735" rIns="0" bIns="0" rtlCol="0">
            <a:spAutoFit/>
          </a:bodyPr>
          <a:lstStyle/>
          <a:p>
            <a:pPr marL="529287">
              <a:spcBef>
                <a:spcPts val="116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  <a:p>
            <a:pPr marL="399029">
              <a:spcBef>
                <a:spcPts val="19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  <a:p>
            <a:pPr marL="270538">
              <a:spcBef>
                <a:spcPts val="37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  <a:p>
            <a:pPr marL="141458">
              <a:spcBef>
                <a:spcPts val="32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  <a:p>
            <a:pPr marL="11788">
              <a:spcBef>
                <a:spcPts val="32"/>
              </a:spcBef>
            </a:pPr>
            <a:r>
              <a:rPr sz="1114" b="1" spc="5" dirty="0">
                <a:solidFill>
                  <a:srgbClr val="000080"/>
                </a:solidFill>
                <a:latin typeface="Calibri"/>
                <a:cs typeface="Calibri"/>
              </a:rPr>
              <a:t>}</a:t>
            </a:r>
            <a:endParaRPr sz="1114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469004" y="4328658"/>
            <a:ext cx="4180127" cy="1971002"/>
            <a:chOff x="1286255" y="4663440"/>
            <a:chExt cx="4503420" cy="2123440"/>
          </a:xfrm>
        </p:grpSpPr>
        <p:sp>
          <p:nvSpPr>
            <p:cNvPr id="76" name="object 76"/>
            <p:cNvSpPr/>
            <p:nvPr/>
          </p:nvSpPr>
          <p:spPr>
            <a:xfrm>
              <a:off x="5736335" y="6722364"/>
              <a:ext cx="53340" cy="64135"/>
            </a:xfrm>
            <a:custGeom>
              <a:avLst/>
              <a:gdLst/>
              <a:ahLst/>
              <a:cxnLst/>
              <a:rect l="l" t="t" r="r" b="b"/>
              <a:pathLst>
                <a:path w="53339" h="64134">
                  <a:moveTo>
                    <a:pt x="53340" y="64007"/>
                  </a:moveTo>
                  <a:lnTo>
                    <a:pt x="0" y="64007"/>
                  </a:lnTo>
                  <a:lnTo>
                    <a:pt x="0" y="0"/>
                  </a:lnTo>
                  <a:lnTo>
                    <a:pt x="53340" y="0"/>
                  </a:lnTo>
                  <a:lnTo>
                    <a:pt x="53340" y="640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99"/>
            </a:p>
          </p:txBody>
        </p:sp>
        <p:pic>
          <p:nvPicPr>
            <p:cNvPr id="77" name="object 7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255" y="4663440"/>
              <a:ext cx="3758183" cy="868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296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pPr algn="ctr"/>
            <a:r>
              <a:rPr lang="fr-FR" sz="3200" b="1" spc="19" dirty="0">
                <a:solidFill>
                  <a:srgbClr val="3F3F3F"/>
                </a:solidFill>
                <a:latin typeface="Trebuchet MS"/>
                <a:cs typeface="Trebuchet MS"/>
              </a:rPr>
              <a:t>Analyse</a:t>
            </a:r>
            <a:r>
              <a:rPr lang="fr-FR" sz="3200" b="1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spc="-9" dirty="0">
                <a:solidFill>
                  <a:srgbClr val="3F3F3F"/>
                </a:solidFill>
                <a:latin typeface="Trebuchet MS"/>
                <a:cs typeface="Trebuchet MS"/>
              </a:rPr>
              <a:t>du</a:t>
            </a:r>
            <a:r>
              <a:rPr lang="fr-FR" sz="3200" b="1" spc="-5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dirty="0">
                <a:solidFill>
                  <a:srgbClr val="3F3F3F"/>
                </a:solidFill>
                <a:latin typeface="Trebuchet MS"/>
                <a:cs typeface="Trebuchet MS"/>
              </a:rPr>
              <a:t>code</a:t>
            </a:r>
            <a:r>
              <a:rPr lang="fr-FR" sz="3200" b="1" spc="-46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spc="-5" dirty="0">
                <a:solidFill>
                  <a:srgbClr val="3F3F3F"/>
                </a:solidFill>
                <a:latin typeface="Trebuchet MS"/>
                <a:cs typeface="Trebuchet MS"/>
              </a:rPr>
              <a:t>source</a:t>
            </a:r>
            <a:r>
              <a:rPr lang="fr-FR" sz="3200" b="1" spc="-7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spc="-60" dirty="0">
                <a:solidFill>
                  <a:srgbClr val="3F3F3F"/>
                </a:solidFill>
                <a:latin typeface="Trebuchet MS"/>
                <a:cs typeface="Trebuchet MS"/>
              </a:rPr>
              <a:t>avec</a:t>
            </a:r>
            <a:r>
              <a:rPr lang="fr-FR" sz="3200" b="1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fr-FR" sz="3200" b="1" spc="70" dirty="0" err="1">
                <a:solidFill>
                  <a:srgbClr val="3F3F3F"/>
                </a:solidFill>
                <a:latin typeface="Trebuchet MS"/>
                <a:cs typeface="Trebuchet MS"/>
              </a:rPr>
              <a:t>SonarQube</a:t>
            </a:r>
            <a:endParaRPr lang="fr-FR" sz="3200" dirty="0">
              <a:latin typeface="Trebuchet MS"/>
              <a:cs typeface="Trebuchet M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94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60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816" y="822754"/>
            <a:ext cx="3071035" cy="462494"/>
          </a:xfrm>
          <a:prstGeom prst="rect">
            <a:avLst/>
          </a:prstGeom>
        </p:spPr>
        <p:txBody>
          <a:bodyPr vert="horz" wrap="square" lIns="0" tIns="12378" rIns="0" bIns="0" rtlCol="0">
            <a:spAutoFit/>
          </a:bodyPr>
          <a:lstStyle/>
          <a:p>
            <a:pPr marL="11788">
              <a:spcBef>
                <a:spcPts val="97"/>
              </a:spcBef>
            </a:pPr>
            <a:r>
              <a:rPr sz="2924" spc="-70" dirty="0"/>
              <a:t>Qualité</a:t>
            </a:r>
            <a:r>
              <a:rPr sz="2924" spc="-60" dirty="0"/>
              <a:t> </a:t>
            </a:r>
            <a:r>
              <a:rPr sz="2924" spc="-32" dirty="0"/>
              <a:t>du</a:t>
            </a:r>
            <a:r>
              <a:rPr sz="2924" spc="-97" dirty="0"/>
              <a:t> </a:t>
            </a:r>
            <a:r>
              <a:rPr sz="2924" spc="-51" dirty="0"/>
              <a:t>code</a:t>
            </a:r>
            <a:endParaRPr sz="2924" dirty="0"/>
          </a:p>
        </p:txBody>
      </p:sp>
      <p:sp>
        <p:nvSpPr>
          <p:cNvPr id="3" name="object 3"/>
          <p:cNvSpPr txBox="1"/>
          <p:nvPr/>
        </p:nvSpPr>
        <p:spPr>
          <a:xfrm>
            <a:off x="1147382" y="1541419"/>
            <a:ext cx="1761170" cy="1536917"/>
          </a:xfrm>
          <a:prstGeom prst="rect">
            <a:avLst/>
          </a:prstGeom>
        </p:spPr>
        <p:txBody>
          <a:bodyPr vert="horz" wrap="square" lIns="0" tIns="15325" rIns="0" bIns="0" rtlCol="0">
            <a:spAutoFit/>
          </a:bodyPr>
          <a:lstStyle/>
          <a:p>
            <a:pPr marL="367790" indent="-356591">
              <a:spcBef>
                <a:spcPts val="121"/>
              </a:spcBef>
              <a:buClr>
                <a:srgbClr val="493D2F"/>
              </a:buClr>
              <a:buFont typeface="Times New Roman"/>
              <a:buChar char="■"/>
              <a:tabLst>
                <a:tab pos="367790" algn="l"/>
                <a:tab pos="368379" algn="l"/>
              </a:tabLst>
            </a:pPr>
            <a:r>
              <a:rPr sz="1764" spc="9" dirty="0">
                <a:solidFill>
                  <a:srgbClr val="3F3F3F"/>
                </a:solidFill>
                <a:latin typeface="Calibri"/>
                <a:cs typeface="Calibri"/>
              </a:rPr>
              <a:t>But</a:t>
            </a:r>
            <a:endParaRPr sz="1764">
              <a:latin typeface="Calibri"/>
              <a:cs typeface="Calibri"/>
            </a:endParaRPr>
          </a:p>
          <a:p>
            <a:pPr marL="516321" lvl="1" indent="-356591">
              <a:spcBef>
                <a:spcPts val="1309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Fiabilité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272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Maintenabilité</a:t>
            </a:r>
            <a:endParaRPr sz="1624">
              <a:latin typeface="Calibri"/>
              <a:cs typeface="Calibri"/>
            </a:endParaRPr>
          </a:p>
          <a:p>
            <a:pPr marL="516321" lvl="1" indent="-356591">
              <a:spcBef>
                <a:spcPts val="1281"/>
              </a:spcBef>
              <a:buClr>
                <a:srgbClr val="493D2F"/>
              </a:buClr>
              <a:buFont typeface="Wingdings"/>
              <a:buChar char=""/>
              <a:tabLst>
                <a:tab pos="516321" algn="l"/>
                <a:tab pos="516910" algn="l"/>
              </a:tabLst>
            </a:pPr>
            <a:r>
              <a:rPr sz="1624" spc="-5" dirty="0">
                <a:solidFill>
                  <a:srgbClr val="3F3F3F"/>
                </a:solidFill>
                <a:latin typeface="Calibri"/>
                <a:cs typeface="Calibri"/>
              </a:rPr>
              <a:t>Réutilisabilité</a:t>
            </a:r>
            <a:endParaRPr sz="16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0864" y="1333957"/>
            <a:ext cx="8076155" cy="10020"/>
          </a:xfrm>
          <a:custGeom>
            <a:avLst/>
            <a:gdLst/>
            <a:ahLst/>
            <a:cxnLst/>
            <a:rect l="l" t="t" r="r" b="b"/>
            <a:pathLst>
              <a:path w="8700770" h="10794">
                <a:moveTo>
                  <a:pt x="8700515" y="10667"/>
                </a:moveTo>
                <a:lnTo>
                  <a:pt x="0" y="10667"/>
                </a:lnTo>
                <a:lnTo>
                  <a:pt x="0" y="0"/>
                </a:lnTo>
                <a:lnTo>
                  <a:pt x="8700515" y="0"/>
                </a:lnTo>
                <a:lnTo>
                  <a:pt x="8700515" y="10667"/>
                </a:lnTo>
                <a:close/>
              </a:path>
            </a:pathLst>
          </a:custGeom>
          <a:solidFill>
            <a:srgbClr val="ACACA8">
              <a:alpha val="62890"/>
            </a:srgbClr>
          </a:solidFill>
        </p:spPr>
        <p:txBody>
          <a:bodyPr wrap="square" lIns="0" tIns="0" rIns="0" bIns="0" rtlCol="0"/>
          <a:lstStyle/>
          <a:p>
            <a:endParaRPr sz="1299"/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244737"/>
              </p:ext>
            </p:extLst>
          </p:nvPr>
        </p:nvGraphicFramePr>
        <p:xfrm>
          <a:off x="1720096" y="3231640"/>
          <a:ext cx="7677711" cy="2532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8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Respect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d’un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standard 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codage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400" kern="1200" spc="5" dirty="0" smtClean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  Taux de bugs</a:t>
                      </a:r>
                      <a:endParaRPr sz="1400" kern="1200" spc="5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723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10" dirty="0">
                          <a:latin typeface="Calibri"/>
                          <a:cs typeface="Calibri"/>
                        </a:rPr>
                        <a:t>Documentation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documentation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8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Tests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couverture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722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15" dirty="0">
                          <a:latin typeface="Calibri"/>
                          <a:cs typeface="Calibri"/>
                        </a:rPr>
                        <a:t>Non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duplication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 code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Taux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duplication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1089"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Règles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responsabilité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unique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 algn="just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Taille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du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code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479425" marR="1042035" algn="just">
                        <a:lnSpc>
                          <a:spcPct val="101600"/>
                        </a:lnSpc>
                        <a:spcBef>
                          <a:spcPts val="5"/>
                        </a:spcBef>
                      </a:pPr>
                      <a:r>
                        <a:rPr sz="1400" b="1" spc="10" dirty="0">
                          <a:latin typeface="Calibri"/>
                          <a:cs typeface="Calibri"/>
                        </a:rPr>
                        <a:t>Nombre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lignes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code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par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fichier </a:t>
                      </a:r>
                      <a:r>
                        <a:rPr sz="1400" b="1" spc="-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Nombre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lignes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code par classe </a:t>
                      </a:r>
                      <a:r>
                        <a:rPr sz="1400" b="1" spc="-3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Nombre</a:t>
                      </a:r>
                      <a:r>
                        <a:rPr sz="14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2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méthodes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par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10" dirty="0">
                          <a:latin typeface="Calibri"/>
                          <a:cs typeface="Calibri"/>
                        </a:rPr>
                        <a:t>classe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  <a:p>
                      <a:pPr marL="78740" algn="just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400" spc="5" dirty="0">
                          <a:latin typeface="Calibri"/>
                          <a:cs typeface="Calibri"/>
                        </a:rPr>
                        <a:t>Complexité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cyclomatique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2770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29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96</a:t>
            </a:fld>
            <a:endParaRPr lang="fr-FR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Gate</a:t>
            </a:r>
            <a:r>
              <a:rPr lang="fr-FR" dirty="0" smtClean="0"/>
              <a:t> est un seuil prédéfinit qui décide du succès ou de l’échec du scan Sonar suivant des conditions bien configurées.</a:t>
            </a:r>
          </a:p>
          <a:p>
            <a:endParaRPr lang="fr-FR" dirty="0"/>
          </a:p>
          <a:p>
            <a:r>
              <a:rPr lang="fr-FR" dirty="0" smtClean="0"/>
              <a:t>Rajout d’un nouveau 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Gate</a:t>
            </a:r>
            <a:r>
              <a:rPr lang="fr-FR" dirty="0" smtClean="0"/>
              <a:t> :</a:t>
            </a:r>
          </a:p>
          <a:p>
            <a:pPr lvl="1"/>
            <a:r>
              <a:rPr lang="fr-FR" dirty="0" err="1"/>
              <a:t>Quality</a:t>
            </a:r>
            <a:r>
              <a:rPr lang="fr-FR" dirty="0"/>
              <a:t> </a:t>
            </a:r>
            <a:r>
              <a:rPr lang="fr-FR" dirty="0" err="1"/>
              <a:t>Gate</a:t>
            </a:r>
            <a:r>
              <a:rPr lang="fr-FR" dirty="0"/>
              <a:t> </a:t>
            </a:r>
            <a:r>
              <a:rPr lang="fr-FR" dirty="0" smtClean="0"/>
              <a:t>&gt; </a:t>
            </a:r>
            <a:r>
              <a:rPr lang="fr-FR" dirty="0" err="1" smtClean="0"/>
              <a:t>Create</a:t>
            </a:r>
            <a:r>
              <a:rPr lang="fr-FR" dirty="0" smtClean="0"/>
              <a:t> &gt; </a:t>
            </a:r>
            <a:r>
              <a:rPr lang="fr-FR" dirty="0" err="1" smtClean="0"/>
              <a:t>Rensigner</a:t>
            </a:r>
            <a:r>
              <a:rPr lang="fr-FR" dirty="0" smtClean="0"/>
              <a:t> le nom du projet &gt;  </a:t>
            </a:r>
            <a:r>
              <a:rPr lang="fr-FR" dirty="0" err="1" smtClean="0"/>
              <a:t>Unlock</a:t>
            </a:r>
            <a:r>
              <a:rPr lang="fr-FR" dirty="0" smtClean="0"/>
              <a:t> </a:t>
            </a:r>
            <a:r>
              <a:rPr lang="fr-FR" dirty="0" err="1" smtClean="0"/>
              <a:t>editing</a:t>
            </a:r>
            <a:r>
              <a:rPr lang="fr-FR" dirty="0" smtClean="0"/>
              <a:t> &gt; </a:t>
            </a:r>
            <a:r>
              <a:rPr lang="fr-FR" dirty="0" err="1" smtClean="0"/>
              <a:t>Add</a:t>
            </a:r>
            <a:r>
              <a:rPr lang="fr-FR" dirty="0" smtClean="0"/>
              <a:t> Condition &gt; </a:t>
            </a:r>
            <a:r>
              <a:rPr lang="fr-FR" b="1" dirty="0" smtClean="0"/>
              <a:t>On </a:t>
            </a:r>
            <a:r>
              <a:rPr lang="fr-FR" b="1" dirty="0" err="1" smtClean="0"/>
              <a:t>Overall</a:t>
            </a:r>
            <a:r>
              <a:rPr lang="fr-FR" b="1" dirty="0" smtClean="0"/>
              <a:t> Code  </a:t>
            </a:r>
            <a:r>
              <a:rPr lang="fr-FR" dirty="0" smtClean="0"/>
              <a:t>&gt; 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Gate</a:t>
            </a:r>
            <a:r>
              <a:rPr lang="fr-FR" dirty="0" smtClean="0"/>
              <a:t> </a:t>
            </a:r>
            <a:r>
              <a:rPr lang="fr-FR" dirty="0" err="1" smtClean="0"/>
              <a:t>fails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b="1" dirty="0" smtClean="0"/>
              <a:t>Bugs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greater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b="1" dirty="0" smtClean="0"/>
              <a:t>60</a:t>
            </a:r>
            <a:r>
              <a:rPr lang="fr-FR" dirty="0" smtClean="0"/>
              <a:t> for </a:t>
            </a:r>
            <a:r>
              <a:rPr lang="fr-FR" dirty="0" err="1" smtClean="0"/>
              <a:t>example</a:t>
            </a:r>
            <a:endParaRPr lang="fr-FR" dirty="0" smtClean="0"/>
          </a:p>
          <a:p>
            <a:r>
              <a:rPr lang="fr-FR" dirty="0" err="1" smtClean="0"/>
              <a:t>Paramètrage</a:t>
            </a:r>
            <a:r>
              <a:rPr lang="fr-FR" dirty="0" smtClean="0"/>
              <a:t> du projet avec le nouveau 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Gate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Projets &gt; select </a:t>
            </a:r>
            <a:r>
              <a:rPr lang="fr-FR" dirty="0" err="1" smtClean="0"/>
              <a:t>project</a:t>
            </a:r>
            <a:r>
              <a:rPr lang="fr-FR" dirty="0" smtClean="0"/>
              <a:t> &gt; Project Settings &gt; 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Gate</a:t>
            </a:r>
            <a:r>
              <a:rPr lang="fr-FR" dirty="0" smtClean="0"/>
              <a:t> &gt; </a:t>
            </a:r>
            <a:r>
              <a:rPr lang="fr-FR" dirty="0" err="1" smtClean="0"/>
              <a:t>Always</a:t>
            </a:r>
            <a:r>
              <a:rPr lang="fr-FR" dirty="0" smtClean="0"/>
              <a:t> use a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Gate</a:t>
            </a:r>
            <a:r>
              <a:rPr lang="fr-FR" dirty="0" smtClean="0"/>
              <a:t> &gt; </a:t>
            </a:r>
            <a:r>
              <a:rPr lang="fr-FR" dirty="0" err="1" smtClean="0"/>
              <a:t>choose</a:t>
            </a:r>
            <a:r>
              <a:rPr lang="fr-FR" dirty="0" smtClean="0"/>
              <a:t> the </a:t>
            </a:r>
            <a:r>
              <a:rPr lang="fr-FR" dirty="0" err="1" smtClean="0"/>
              <a:t>gate</a:t>
            </a:r>
            <a:r>
              <a:rPr lang="fr-FR" dirty="0"/>
              <a:t> </a:t>
            </a:r>
            <a:r>
              <a:rPr lang="fr-FR" dirty="0" smtClean="0"/>
              <a:t>and Save</a:t>
            </a:r>
          </a:p>
          <a:p>
            <a:r>
              <a:rPr lang="fr-FR" dirty="0" smtClean="0"/>
              <a:t>Jenkins va attendre les infos du scan depuis </a:t>
            </a:r>
            <a:r>
              <a:rPr lang="fr-FR" dirty="0" err="1" smtClean="0"/>
              <a:t>SonarQube</a:t>
            </a:r>
            <a:r>
              <a:rPr lang="fr-FR" dirty="0" smtClean="0"/>
              <a:t> alors </a:t>
            </a:r>
            <a:r>
              <a:rPr lang="fr-FR" dirty="0" err="1" smtClean="0"/>
              <a:t>SonarQube</a:t>
            </a:r>
            <a:r>
              <a:rPr lang="fr-FR" dirty="0" smtClean="0"/>
              <a:t> va envoyer ces informations en utilisant un </a:t>
            </a:r>
            <a:r>
              <a:rPr lang="fr-FR" dirty="0" err="1" smtClean="0"/>
              <a:t>webhook</a:t>
            </a:r>
            <a:r>
              <a:rPr lang="fr-FR" dirty="0" smtClean="0"/>
              <a:t>:</a:t>
            </a:r>
          </a:p>
          <a:p>
            <a:pPr lvl="1"/>
            <a:r>
              <a:rPr lang="fr-FR" dirty="0"/>
              <a:t>Projets &gt; select </a:t>
            </a:r>
            <a:r>
              <a:rPr lang="fr-FR" dirty="0" err="1"/>
              <a:t>project</a:t>
            </a:r>
            <a:r>
              <a:rPr lang="fr-FR" dirty="0"/>
              <a:t> &gt; Project </a:t>
            </a:r>
            <a:r>
              <a:rPr lang="fr-FR" dirty="0" smtClean="0"/>
              <a:t>Settings &gt; </a:t>
            </a:r>
            <a:r>
              <a:rPr lang="fr-FR" dirty="0" err="1" smtClean="0"/>
              <a:t>Webhooks</a:t>
            </a:r>
            <a:r>
              <a:rPr lang="fr-FR" dirty="0" smtClean="0"/>
              <a:t> &gt; </a:t>
            </a:r>
            <a:r>
              <a:rPr lang="fr-FR" dirty="0" err="1" smtClean="0"/>
              <a:t>Create</a:t>
            </a:r>
            <a:r>
              <a:rPr lang="fr-FR" dirty="0" smtClean="0"/>
              <a:t> &gt;</a:t>
            </a:r>
          </a:p>
          <a:p>
            <a:pPr lvl="2"/>
            <a:r>
              <a:rPr lang="fr-FR" dirty="0" smtClean="0"/>
              <a:t>Name: donner un nom</a:t>
            </a:r>
          </a:p>
          <a:p>
            <a:pPr lvl="2"/>
            <a:r>
              <a:rPr lang="fr-FR" dirty="0"/>
              <a:t>URL : http</a:t>
            </a:r>
            <a:r>
              <a:rPr lang="fr-FR" dirty="0" smtClean="0"/>
              <a:t>://&lt;adresse_jenkins_server&gt;:8080/sonarqube-webhook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60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Gate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38" y="1286148"/>
            <a:ext cx="10026650" cy="493499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97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319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98</a:t>
            </a:fld>
            <a:endParaRPr lang="fr-F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38" y="1286148"/>
            <a:ext cx="10026650" cy="493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3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5A05D-FF3A-44F5-A745-C0E08A1F0267}" type="slidenum">
              <a:rPr lang="fr-FR" smtClean="0"/>
              <a:pPr/>
              <a:t>99</a:t>
            </a:fld>
            <a:endParaRPr lang="fr-F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5715" y="2562958"/>
            <a:ext cx="3822896" cy="23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2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rsys-te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Tahoma"/>
        <a:ea typeface=""/>
        <a:cs typeface="Tahoma"/>
      </a:majorFont>
      <a:minorFont>
        <a:latin typeface="Tahom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8412</Words>
  <Application>Microsoft Office PowerPoint</Application>
  <PresentationFormat>Custom</PresentationFormat>
  <Paragraphs>1641</Paragraphs>
  <Slides>134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45" baseType="lpstr">
      <vt:lpstr>Arial</vt:lpstr>
      <vt:lpstr>Arial MT</vt:lpstr>
      <vt:lpstr>Calibri</vt:lpstr>
      <vt:lpstr>Courier New</vt:lpstr>
      <vt:lpstr>Gill Sans MT</vt:lpstr>
      <vt:lpstr>Tahoma</vt:lpstr>
      <vt:lpstr>Times New Roman</vt:lpstr>
      <vt:lpstr>Trebuchet MS</vt:lpstr>
      <vt:lpstr>Webdings</vt:lpstr>
      <vt:lpstr>Wingdings</vt:lpstr>
      <vt:lpstr>orsys-temp</vt:lpstr>
      <vt:lpstr>PowerPoint Presentation</vt:lpstr>
      <vt:lpstr>PowerPoint Presentation</vt:lpstr>
      <vt:lpstr>Présentation du formateur</vt:lpstr>
      <vt:lpstr>PowerPoint Presentation</vt:lpstr>
      <vt:lpstr>Présentation des participants</vt:lpstr>
      <vt:lpstr>PowerPoint Presentation</vt:lpstr>
      <vt:lpstr>C’est quoi DevOps ?</vt:lpstr>
      <vt:lpstr>Pipeline</vt:lpstr>
      <vt:lpstr>Continuous Integration and Continuous Delivery (CI/CD)</vt:lpstr>
      <vt:lpstr>Continuous Integration CI</vt:lpstr>
      <vt:lpstr>Continuous Delivery CD</vt:lpstr>
      <vt:lpstr>Continuous Deployment CD</vt:lpstr>
      <vt:lpstr>Architecture du pipeline</vt:lpstr>
      <vt:lpstr>PowerPoint Presentation</vt:lpstr>
      <vt:lpstr>Qu'est-ce que le contrôle de code source ?</vt:lpstr>
      <vt:lpstr>Source code Management System (SCMS)</vt:lpstr>
      <vt:lpstr>Types SCM</vt:lpstr>
      <vt:lpstr>Git- objectifs</vt:lpstr>
      <vt:lpstr>Installer git sur votre machine</vt:lpstr>
      <vt:lpstr>Créer un Repository git</vt:lpstr>
      <vt:lpstr>Créer un Repository git</vt:lpstr>
      <vt:lpstr>États des fichiers</vt:lpstr>
      <vt:lpstr>États des fichiers</vt:lpstr>
      <vt:lpstr>Premier Commit</vt:lpstr>
      <vt:lpstr>Second (ou nième) Commit</vt:lpstr>
      <vt:lpstr>Afficher la liste de Commits</vt:lpstr>
      <vt:lpstr>Le concept de branche</vt:lpstr>
      <vt:lpstr>Création d’une nouvelle branche</vt:lpstr>
      <vt:lpstr>Changer de branche</vt:lpstr>
      <vt:lpstr>Commit sur une branche</vt:lpstr>
      <vt:lpstr>Opérations de base sur une branche</vt:lpstr>
      <vt:lpstr>Fusion de branches</vt:lpstr>
      <vt:lpstr>Fusion de branches</vt:lpstr>
      <vt:lpstr>Fusion de branches</vt:lpstr>
      <vt:lpstr>Annuler un Commit</vt:lpstr>
      <vt:lpstr>Supprimer des modifications</vt:lpstr>
      <vt:lpstr>Les tags</vt:lpstr>
      <vt:lpstr>La recherche</vt:lpstr>
      <vt:lpstr>Le fichier .gitignore</vt:lpstr>
      <vt:lpstr>Dépôt nu</vt:lpstr>
      <vt:lpstr>Dépôt distant</vt:lpstr>
      <vt:lpstr>Dépôt distant</vt:lpstr>
      <vt:lpstr>Cloner un dépôt distant</vt:lpstr>
      <vt:lpstr>Cloner un dépôt distant</vt:lpstr>
      <vt:lpstr>Cloner un dépôt distant</vt:lpstr>
      <vt:lpstr>Cloner un dépôt distant</vt:lpstr>
      <vt:lpstr>Git</vt:lpstr>
      <vt:lpstr>Les workflows Git</vt:lpstr>
      <vt:lpstr>Feature Branch Workflow</vt:lpstr>
      <vt:lpstr>GitFlow</vt:lpstr>
      <vt:lpstr>Fork &amp; Merge</vt:lpstr>
      <vt:lpstr>PowerPoint Presentation</vt:lpstr>
      <vt:lpstr>Build , c’est quoi ?</vt:lpstr>
      <vt:lpstr>Outils de build</vt:lpstr>
      <vt:lpstr>Quel outil de build choisir pour vos projets?</vt:lpstr>
      <vt:lpstr>Maven, c’est quoi ?</vt:lpstr>
      <vt:lpstr>Maven CLI</vt:lpstr>
      <vt:lpstr>Installation de maven</vt:lpstr>
      <vt:lpstr>Créer un projet Maven</vt:lpstr>
      <vt:lpstr>Créer un projet Maven</vt:lpstr>
      <vt:lpstr>Créer un projet Maven</vt:lpstr>
      <vt:lpstr>Créer un projet Maven</vt:lpstr>
      <vt:lpstr>Cycle de Vie</vt:lpstr>
      <vt:lpstr>Cycle de Vie</vt:lpstr>
      <vt:lpstr>Packaging d'un projet Maven</vt:lpstr>
      <vt:lpstr>Packaging d'un projet Maven</vt:lpstr>
      <vt:lpstr>Installation d'un projet Maven</vt:lpstr>
      <vt:lpstr>PowerPoint Presentation</vt:lpstr>
      <vt:lpstr>Qu’est-ce que Jenkins?</vt:lpstr>
      <vt:lpstr>Jenkins vs Gitlab</vt:lpstr>
      <vt:lpstr>Jenkins – Installation</vt:lpstr>
      <vt:lpstr>Tableau de bord</vt:lpstr>
      <vt:lpstr>Création d’un job</vt:lpstr>
      <vt:lpstr>Création d’un job</vt:lpstr>
      <vt:lpstr>Démarrer le Job</vt:lpstr>
      <vt:lpstr>Déclarer un pipeline</vt:lpstr>
      <vt:lpstr>Jenkins Pipeline Plugins</vt:lpstr>
      <vt:lpstr>Script Pipeline</vt:lpstr>
      <vt:lpstr>Type de pipeline</vt:lpstr>
      <vt:lpstr>Pipeline déclarative – L’agent</vt:lpstr>
      <vt:lpstr>Pipeline déclarative – Stages et Steps</vt:lpstr>
      <vt:lpstr>Les étapes DSL du pipeline</vt:lpstr>
      <vt:lpstr>PowerPoint Presentation</vt:lpstr>
      <vt:lpstr>Docker</vt:lpstr>
      <vt:lpstr>Paralléliser des tâches</vt:lpstr>
      <vt:lpstr>Les Variables</vt:lpstr>
      <vt:lpstr>Les paramètres et les inputs</vt:lpstr>
      <vt:lpstr>Les paramètres et les inputs</vt:lpstr>
      <vt:lpstr>Les paramètres et les inputs</vt:lpstr>
      <vt:lpstr>Les conditions dans un pipeline déclaratif</vt:lpstr>
      <vt:lpstr>Les conditions dans un pipeline déclaratif</vt:lpstr>
      <vt:lpstr>Les conditions dans un pipeline déclaratif</vt:lpstr>
      <vt:lpstr>Les conditions dans un pipeline déclaratif</vt:lpstr>
      <vt:lpstr>PowerPoint Presentation</vt:lpstr>
      <vt:lpstr>Qualité du code</vt:lpstr>
      <vt:lpstr>Quality Gate</vt:lpstr>
      <vt:lpstr>Quality Gate</vt:lpstr>
      <vt:lpstr>Quality Gate</vt:lpstr>
      <vt:lpstr>Quality Gate</vt:lpstr>
      <vt:lpstr>Quality Gate</vt:lpstr>
      <vt:lpstr>Complexité cyclomatique</vt:lpstr>
      <vt:lpstr>Complexité cyclomatique</vt:lpstr>
      <vt:lpstr>Qualité du code – Les outils</vt:lpstr>
      <vt:lpstr>Présentation de SonarQube</vt:lpstr>
      <vt:lpstr>Architectre</vt:lpstr>
      <vt:lpstr>Installation- Prérequis</vt:lpstr>
      <vt:lpstr>QualityGates</vt:lpstr>
      <vt:lpstr>Fonctionnalités</vt:lpstr>
      <vt:lpstr>Fonctionnalités</vt:lpstr>
      <vt:lpstr>Configuration</vt:lpstr>
      <vt:lpstr>Configuration - Administration</vt:lpstr>
      <vt:lpstr>Configuration - Administration</vt:lpstr>
      <vt:lpstr>Configuration -Profil Qualité</vt:lpstr>
      <vt:lpstr>Configuration -Profil Qualité</vt:lpstr>
      <vt:lpstr>Configuration -Profil Qualité</vt:lpstr>
      <vt:lpstr>Configuration - Barrière qualité</vt:lpstr>
      <vt:lpstr>Configuration - Barrière qualité</vt:lpstr>
      <vt:lpstr>PowerPoint Presentation</vt:lpstr>
      <vt:lpstr>Nexus Repository Manager OSS</vt:lpstr>
      <vt:lpstr>Nexus et Devops</vt:lpstr>
      <vt:lpstr>Du développement au pipeline d'intégration</vt:lpstr>
      <vt:lpstr>OSS vs Pro</vt:lpstr>
      <vt:lpstr>PowerPoint Presentation</vt:lpstr>
      <vt:lpstr>Prise en charge de tous les outils</vt:lpstr>
      <vt:lpstr>Comparatif Artifactory, Nexus et ProGet</vt:lpstr>
      <vt:lpstr>De Nexus 2 à Nexus 3</vt:lpstr>
      <vt:lpstr>Installation</vt:lpstr>
      <vt:lpstr>User Interface</vt:lpstr>
      <vt:lpstr>Administration Menu</vt:lpstr>
      <vt:lpstr>Créez un Blob Store</vt:lpstr>
      <vt:lpstr>PowerPoint Presentation</vt:lpstr>
      <vt:lpstr>Créer un utilisateur</vt:lpstr>
      <vt:lpstr>Installer et configurer les plugins Nexus dans Jenkins</vt:lpstr>
      <vt:lpstr>Déployer des artifacts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2020-09-18T00:06:46Z</cp:lastPrinted>
  <dcterms:created xsi:type="dcterms:W3CDTF">2013-09-21T08:56:53Z</dcterms:created>
  <dcterms:modified xsi:type="dcterms:W3CDTF">2024-06-12T15:06:39Z</dcterms:modified>
</cp:coreProperties>
</file>